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5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6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7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8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5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73" r:id="rId3"/>
    <p:sldId id="297" r:id="rId4"/>
    <p:sldId id="298" r:id="rId5"/>
    <p:sldId id="275" r:id="rId6"/>
    <p:sldId id="264" r:id="rId7"/>
    <p:sldId id="341" r:id="rId8"/>
    <p:sldId id="342" r:id="rId9"/>
    <p:sldId id="266" r:id="rId10"/>
    <p:sldId id="267" r:id="rId11"/>
    <p:sldId id="343" r:id="rId12"/>
    <p:sldId id="344" r:id="rId13"/>
    <p:sldId id="268" r:id="rId14"/>
    <p:sldId id="345" r:id="rId15"/>
    <p:sldId id="280" r:id="rId16"/>
    <p:sldId id="346" r:id="rId17"/>
    <p:sldId id="281" r:id="rId18"/>
    <p:sldId id="276" r:id="rId19"/>
    <p:sldId id="349" r:id="rId20"/>
    <p:sldId id="347" r:id="rId21"/>
    <p:sldId id="348" r:id="rId22"/>
    <p:sldId id="350" r:id="rId23"/>
    <p:sldId id="278" r:id="rId24"/>
    <p:sldId id="351" r:id="rId25"/>
    <p:sldId id="352" r:id="rId26"/>
    <p:sldId id="354" r:id="rId27"/>
    <p:sldId id="353" r:id="rId28"/>
    <p:sldId id="324" r:id="rId29"/>
    <p:sldId id="355" r:id="rId30"/>
    <p:sldId id="325" r:id="rId31"/>
    <p:sldId id="323" r:id="rId32"/>
    <p:sldId id="356" r:id="rId33"/>
    <p:sldId id="326" r:id="rId34"/>
    <p:sldId id="282" r:id="rId35"/>
    <p:sldId id="328" r:id="rId36"/>
    <p:sldId id="287" r:id="rId37"/>
    <p:sldId id="330" r:id="rId38"/>
    <p:sldId id="283" r:id="rId39"/>
    <p:sldId id="357" r:id="rId40"/>
    <p:sldId id="358" r:id="rId41"/>
    <p:sldId id="284" r:id="rId42"/>
    <p:sldId id="285" r:id="rId43"/>
    <p:sldId id="359" r:id="rId44"/>
    <p:sldId id="262" r:id="rId45"/>
    <p:sldId id="360" r:id="rId46"/>
    <p:sldId id="334" r:id="rId47"/>
    <p:sldId id="362" r:id="rId48"/>
    <p:sldId id="363" r:id="rId49"/>
    <p:sldId id="361" r:id="rId50"/>
    <p:sldId id="339" r:id="rId51"/>
    <p:sldId id="259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hmPgvOfjxU0nQj4S7v1XanJLy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5"/>
    <p:restoredTop sz="94807"/>
  </p:normalViewPr>
  <p:slideViewPr>
    <p:cSldViewPr snapToGrid="0">
      <p:cViewPr>
        <p:scale>
          <a:sx n="110" d="100"/>
          <a:sy n="110" d="100"/>
        </p:scale>
        <p:origin x="392" y="10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raft%20Raporti/KPI%20(BtF)%20me%20frekuent%20monitorimi%202020%20ALL%20municipalit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titka/Desktop/Databaza_analiza_treguesit_sherbimeve%20(2019-2020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titka\Desktop\KPI%20(BtF)%20me%20frekuent%20monitorimi%202020%20ALL%20municipaliti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titka\Desktop\KPI%20(BtF)%20me%20frekuent%20monitorimi%202020%20ALL%20municipalit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6-Monika-KPI%20(BtF)%20me%20frekuent%20monitorimi%202020%20ALL%20municipalities(analiza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esktop\KPI%20(BtF)%20me%20frekuent%20monitorimi%202020%20ALL%20municipalities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4-Monika-KPI%20(BtF)%20me%20frekuent%20monitorimi%202020%20ALL%20municipalities(analiza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4-Monika-KPI%20(BtF)%20me%20frekuent%20monitorimi%202020%20ALL%20municipalities(analiza)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4-Monika-KPI%20(BtF)%20me%20frekuent%20monitorimi%202020%20ALL%20municipalities(analiza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4-Monika-KPI%20(BtF)%20me%20frekuent%20monitorimi%202020%20ALL%20municipalities(analiza)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6-Monika-KPI%20(BtF)%20me%20frekuent%20monitorimi%202020%20ALL%20municipalities(analiza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esktop\BF-Junior%20researcher-%20Raporti\Analiz&#235;%20Sondazhi\Total-%20Pergjigjet%20e%20sondazhit_v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raft%20Raporti/KPI%20(BtF)%20me%20frekuent%20monitorimi%202020%20ALL%20municipalit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v5-Monika-KPI%20(BtF)%20me%20frekuent%20monitorimi%202020%20ALL%20municipalities(analiza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titka/Desktop/Databaza_analiza_treguesit_sherbimeve%20(2019-2020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'KPI FREK-2020'!$F$86:$AD$86</c:f>
              <c:strCache>
                <c:ptCount val="25"/>
                <c:pt idx="0">
                  <c:v>Cerrik</c:v>
                </c:pt>
                <c:pt idx="1">
                  <c:v>Belsh</c:v>
                </c:pt>
                <c:pt idx="2">
                  <c:v>Librazhd</c:v>
                </c:pt>
                <c:pt idx="3">
                  <c:v>Bulqiza</c:v>
                </c:pt>
                <c:pt idx="4">
                  <c:v>Diber</c:v>
                </c:pt>
                <c:pt idx="5">
                  <c:v>Mat</c:v>
                </c:pt>
                <c:pt idx="6">
                  <c:v>Klos</c:v>
                </c:pt>
                <c:pt idx="7">
                  <c:v>Durres</c:v>
                </c:pt>
                <c:pt idx="8">
                  <c:v>Maliq</c:v>
                </c:pt>
                <c:pt idx="9">
                  <c:v>Kukes</c:v>
                </c:pt>
                <c:pt idx="10">
                  <c:v>Lezhe</c:v>
                </c:pt>
                <c:pt idx="11">
                  <c:v>Mirditë</c:v>
                </c:pt>
                <c:pt idx="12">
                  <c:v>Shijak</c:v>
                </c:pt>
                <c:pt idx="13">
                  <c:v>Kolonjë</c:v>
                </c:pt>
                <c:pt idx="14">
                  <c:v>Delvine</c:v>
                </c:pt>
                <c:pt idx="15">
                  <c:v>Dropull</c:v>
                </c:pt>
                <c:pt idx="16">
                  <c:v>Finiq</c:v>
                </c:pt>
                <c:pt idx="17">
                  <c:v>Fushe Arrez</c:v>
                </c:pt>
                <c:pt idx="18">
                  <c:v>Himarë</c:v>
                </c:pt>
                <c:pt idx="19">
                  <c:v>Këlcyrë</c:v>
                </c:pt>
                <c:pt idx="20">
                  <c:v>Libohovë</c:v>
                </c:pt>
                <c:pt idx="21">
                  <c:v>Pukë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Tepelene</c:v>
                </c:pt>
              </c:strCache>
            </c:strRef>
          </c:cat>
          <c:val>
            <c:numRef>
              <c:f>'KPI FREK-2020'!$F$87:$AD$87</c:f>
              <c:numCache>
                <c:formatCode>_(* #\ ##,000_);_(* \(#\ ##,000\);_(* "-"??_);_(@_)</c:formatCode>
                <c:ptCount val="25"/>
                <c:pt idx="0">
                  <c:v>3</c:v>
                </c:pt>
                <c:pt idx="1">
                  <c:v>2.8</c:v>
                </c:pt>
                <c:pt idx="2">
                  <c:v>5.2894736842105265</c:v>
                </c:pt>
                <c:pt idx="4" formatCode="General">
                  <c:v>0</c:v>
                </c:pt>
                <c:pt idx="5">
                  <c:v>1.1428571428571428</c:v>
                </c:pt>
                <c:pt idx="6">
                  <c:v>2.1739130434782608</c:v>
                </c:pt>
                <c:pt idx="7" formatCode="General">
                  <c:v>0</c:v>
                </c:pt>
                <c:pt idx="8">
                  <c:v>1.8181818181818181</c:v>
                </c:pt>
                <c:pt idx="9">
                  <c:v>4.5</c:v>
                </c:pt>
                <c:pt idx="10">
                  <c:v>2</c:v>
                </c:pt>
                <c:pt idx="11">
                  <c:v>1.6666666666666667</c:v>
                </c:pt>
                <c:pt idx="12">
                  <c:v>0.61764705882352944</c:v>
                </c:pt>
                <c:pt idx="13">
                  <c:v>4.117647058823529</c:v>
                </c:pt>
                <c:pt idx="14" formatCode="0">
                  <c:v>3.5</c:v>
                </c:pt>
                <c:pt idx="15" formatCode="0">
                  <c:v>5</c:v>
                </c:pt>
                <c:pt idx="16" formatCode="0">
                  <c:v>1.6666666666666667</c:v>
                </c:pt>
                <c:pt idx="17" formatCode="0">
                  <c:v>0.6785714285714286</c:v>
                </c:pt>
                <c:pt idx="18" formatCode="0">
                  <c:v>7.5</c:v>
                </c:pt>
                <c:pt idx="19" formatCode="0">
                  <c:v>0.25</c:v>
                </c:pt>
                <c:pt idx="20" formatCode="0">
                  <c:v>1</c:v>
                </c:pt>
                <c:pt idx="21" formatCode="0">
                  <c:v>1.5</c:v>
                </c:pt>
                <c:pt idx="22" formatCode="0">
                  <c:v>5</c:v>
                </c:pt>
                <c:pt idx="23" formatCode="0">
                  <c:v>1.6666666666666667</c:v>
                </c:pt>
                <c:pt idx="24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D-AE47-8424-F5E923319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520926352"/>
        <c:axId val="520789712"/>
      </c:barChart>
      <c:catAx>
        <c:axId val="52092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89712"/>
        <c:crosses val="autoZero"/>
        <c:auto val="1"/>
        <c:lblAlgn val="ctr"/>
        <c:lblOffset val="100"/>
        <c:noMultiLvlLbl val="0"/>
      </c:catAx>
      <c:valAx>
        <c:axId val="5207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,000_);_(* \(#\ ##,0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2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'Vaditja-rruget-transporti'!$D$245</c:f>
              <c:strCache>
                <c:ptCount val="1"/>
                <c:pt idx="0">
                  <c:v>SIPËRFAQE E TOKËS BUJQËSORE E MBULUAR ME SISTEM UJITËS (NË HA) 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037414664420605E-3"/>
                  <c:y val="-4.4200587136933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8B-7B4B-9D80-E09AFD915C23}"/>
                </c:ext>
              </c:extLst>
            </c:dLbl>
            <c:dLbl>
              <c:idx val="3"/>
              <c:layout>
                <c:manualLayout>
                  <c:x val="0"/>
                  <c:y val="-9.408943747014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8B-7B4B-9D80-E09AFD915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'Vaditja-rruget-transporti'!$E$243:$T$243</c:f>
              <c:strCache>
                <c:ptCount val="16"/>
                <c:pt idx="0">
                  <c:v>Delvinë</c:v>
                </c:pt>
                <c:pt idx="1">
                  <c:v>Dropull</c:v>
                </c:pt>
                <c:pt idx="2">
                  <c:v>Finiq</c:v>
                </c:pt>
                <c:pt idx="3">
                  <c:v>Fushë Arrëz</c:v>
                </c:pt>
                <c:pt idx="4">
                  <c:v>Himarë</c:v>
                </c:pt>
                <c:pt idx="5">
                  <c:v>Këlcyrë</c:v>
                </c:pt>
                <c:pt idx="6">
                  <c:v>Libohovë</c:v>
                </c:pt>
                <c:pt idx="7">
                  <c:v>Malësi e Madhe</c:v>
                </c:pt>
                <c:pt idx="8">
                  <c:v>Mallakastër</c:v>
                </c:pt>
                <c:pt idx="9">
                  <c:v>Patos</c:v>
                </c:pt>
                <c:pt idx="10">
                  <c:v>Pukë</c:v>
                </c:pt>
                <c:pt idx="11">
                  <c:v>Roskovec</c:v>
                </c:pt>
                <c:pt idx="12">
                  <c:v>Shkodër</c:v>
                </c:pt>
                <c:pt idx="13">
                  <c:v>Skrapar</c:v>
                </c:pt>
                <c:pt idx="14">
                  <c:v>Tepelenë</c:v>
                </c:pt>
                <c:pt idx="15">
                  <c:v>Vau-Dejës</c:v>
                </c:pt>
              </c:strCache>
            </c:strRef>
          </c:cat>
          <c:val>
            <c:numRef>
              <c:f>'Vaditja-rruget-transporti'!$E$245:$T$245</c:f>
              <c:numCache>
                <c:formatCode>_(* #\ ##0_);_(* \(#\ ##0\);_(* "-"??_);_(@_)</c:formatCode>
                <c:ptCount val="16"/>
                <c:pt idx="0">
                  <c:v>200</c:v>
                </c:pt>
                <c:pt idx="1">
                  <c:v>423</c:v>
                </c:pt>
                <c:pt idx="2">
                  <c:v>5217</c:v>
                </c:pt>
                <c:pt idx="3">
                  <c:v>980</c:v>
                </c:pt>
                <c:pt idx="4">
                  <c:v>3449</c:v>
                </c:pt>
                <c:pt idx="5">
                  <c:v>206</c:v>
                </c:pt>
                <c:pt idx="6">
                  <c:v>350</c:v>
                </c:pt>
                <c:pt idx="7">
                  <c:v>40000</c:v>
                </c:pt>
                <c:pt idx="8">
                  <c:v>250</c:v>
                </c:pt>
                <c:pt idx="9">
                  <c:v>2100</c:v>
                </c:pt>
                <c:pt idx="10">
                  <c:v>1300</c:v>
                </c:pt>
                <c:pt idx="11">
                  <c:v>3725</c:v>
                </c:pt>
                <c:pt idx="12">
                  <c:v>5120</c:v>
                </c:pt>
                <c:pt idx="13">
                  <c:v>868</c:v>
                </c:pt>
                <c:pt idx="14">
                  <c:v>1750</c:v>
                </c:pt>
                <c:pt idx="15">
                  <c:v>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8B-7B4B-9D80-E09AFD915C23}"/>
            </c:ext>
          </c:extLst>
        </c:ser>
        <c:ser>
          <c:idx val="1"/>
          <c:order val="1"/>
          <c:tx>
            <c:strRef>
              <c:f>'Vaditja-rruget-transporti'!$D$246</c:f>
              <c:strCache>
                <c:ptCount val="1"/>
                <c:pt idx="0">
                  <c:v>SIPËRFAQE E TOKËS BUJQËSORE E MBULUAR ME SISTEM UJITËS (NË HA) 2019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224487986523632E-3"/>
                  <c:y val="-5.3180986396168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8B-7B4B-9D80-E09AFD915C23}"/>
                </c:ext>
              </c:extLst>
            </c:dLbl>
            <c:dLbl>
              <c:idx val="1"/>
              <c:layout>
                <c:manualLayout>
                  <c:x val="-2.5803555684665044E-17"/>
                  <c:y val="-4.9090141288770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8B-7B4B-9D80-E09AFD915C23}"/>
                </c:ext>
              </c:extLst>
            </c:dLbl>
            <c:dLbl>
              <c:idx val="4"/>
              <c:layout>
                <c:manualLayout>
                  <c:x val="8.4448975973047263E-3"/>
                  <c:y val="-2.4545070644385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8B-7B4B-9D80-E09AFD915C2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A8B-7B4B-9D80-E09AFD915C23}"/>
                </c:ext>
              </c:extLst>
            </c:dLbl>
            <c:dLbl>
              <c:idx val="6"/>
              <c:layout>
                <c:manualLayout>
                  <c:x val="7.0374146644205018E-3"/>
                  <c:y val="-3.2726760859180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8B-7B4B-9D80-E09AFD915C23}"/>
                </c:ext>
              </c:extLst>
            </c:dLbl>
            <c:dLbl>
              <c:idx val="8"/>
              <c:layout>
                <c:manualLayout>
                  <c:x val="4.2224487986523632E-3"/>
                  <c:y val="-3.6817605966578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8B-7B4B-9D80-E09AFD915C23}"/>
                </c:ext>
              </c:extLst>
            </c:dLbl>
            <c:dLbl>
              <c:idx val="9"/>
              <c:layout>
                <c:manualLayout>
                  <c:x val="5.6299317315364836E-3"/>
                  <c:y val="-4.4999296181373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8B-7B4B-9D80-E09AFD915C23}"/>
                </c:ext>
              </c:extLst>
            </c:dLbl>
            <c:dLbl>
              <c:idx val="10"/>
              <c:layout>
                <c:manualLayout>
                  <c:x val="1.4074829328841209E-3"/>
                  <c:y val="-5.7271831503565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8B-7B4B-9D80-E09AFD915C23}"/>
                </c:ext>
              </c:extLst>
            </c:dLbl>
            <c:dLbl>
              <c:idx val="11"/>
              <c:layout>
                <c:manualLayout>
                  <c:x val="4.2224487986523632E-3"/>
                  <c:y val="-4.4999296181373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8B-7B4B-9D80-E09AFD915C23}"/>
                </c:ext>
              </c:extLst>
            </c:dLbl>
            <c:dLbl>
              <c:idx val="12"/>
              <c:layout>
                <c:manualLayout>
                  <c:x val="1.9704761060377694E-2"/>
                  <c:y val="-3.6817605966578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8B-7B4B-9D80-E09AFD915C23}"/>
                </c:ext>
              </c:extLst>
            </c:dLbl>
            <c:dLbl>
              <c:idx val="13"/>
              <c:layout>
                <c:manualLayout>
                  <c:x val="7.037414664420605E-3"/>
                  <c:y val="-3.6817605966578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8B-7B4B-9D80-E09AFD915C23}"/>
                </c:ext>
              </c:extLst>
            </c:dLbl>
            <c:dLbl>
              <c:idx val="14"/>
              <c:layout>
                <c:manualLayout>
                  <c:x val="0"/>
                  <c:y val="-6.1362676610963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8B-7B4B-9D80-E09AFD915C23}"/>
                </c:ext>
              </c:extLst>
            </c:dLbl>
            <c:dLbl>
              <c:idx val="15"/>
              <c:layout>
                <c:manualLayout>
                  <c:x val="8.4448975973047263E-3"/>
                  <c:y val="-3.2726760859180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8B-7B4B-9D80-E09AFD915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'Vaditja-rruget-transporti'!$E$243:$T$243</c:f>
              <c:strCache>
                <c:ptCount val="16"/>
                <c:pt idx="0">
                  <c:v>Delvinë</c:v>
                </c:pt>
                <c:pt idx="1">
                  <c:v>Dropull</c:v>
                </c:pt>
                <c:pt idx="2">
                  <c:v>Finiq</c:v>
                </c:pt>
                <c:pt idx="3">
                  <c:v>Fushë Arrëz</c:v>
                </c:pt>
                <c:pt idx="4">
                  <c:v>Himarë</c:v>
                </c:pt>
                <c:pt idx="5">
                  <c:v>Këlcyrë</c:v>
                </c:pt>
                <c:pt idx="6">
                  <c:v>Libohovë</c:v>
                </c:pt>
                <c:pt idx="7">
                  <c:v>Malësi e Madhe</c:v>
                </c:pt>
                <c:pt idx="8">
                  <c:v>Mallakastër</c:v>
                </c:pt>
                <c:pt idx="9">
                  <c:v>Patos</c:v>
                </c:pt>
                <c:pt idx="10">
                  <c:v>Pukë</c:v>
                </c:pt>
                <c:pt idx="11">
                  <c:v>Roskovec</c:v>
                </c:pt>
                <c:pt idx="12">
                  <c:v>Shkodër</c:v>
                </c:pt>
                <c:pt idx="13">
                  <c:v>Skrapar</c:v>
                </c:pt>
                <c:pt idx="14">
                  <c:v>Tepelenë</c:v>
                </c:pt>
                <c:pt idx="15">
                  <c:v>Vau-Dejës</c:v>
                </c:pt>
              </c:strCache>
            </c:strRef>
          </c:cat>
          <c:val>
            <c:numRef>
              <c:f>'Vaditja-rruget-transporti'!$E$246:$T$246</c:f>
              <c:numCache>
                <c:formatCode>_(* #\ ##0_);_(* \(#\ ##0\);_(* "-"??_);_(@_)</c:formatCode>
                <c:ptCount val="16"/>
                <c:pt idx="0">
                  <c:v>190</c:v>
                </c:pt>
                <c:pt idx="1">
                  <c:v>403</c:v>
                </c:pt>
                <c:pt idx="2">
                  <c:v>5217</c:v>
                </c:pt>
                <c:pt idx="3">
                  <c:v>980</c:v>
                </c:pt>
                <c:pt idx="4">
                  <c:v>3449</c:v>
                </c:pt>
                <c:pt idx="5">
                  <c:v>206</c:v>
                </c:pt>
                <c:pt idx="6">
                  <c:v>400</c:v>
                </c:pt>
                <c:pt idx="7">
                  <c:v>25000</c:v>
                </c:pt>
                <c:pt idx="8">
                  <c:v>230</c:v>
                </c:pt>
                <c:pt idx="9">
                  <c:v>2100</c:v>
                </c:pt>
                <c:pt idx="10">
                  <c:v>1387</c:v>
                </c:pt>
                <c:pt idx="11">
                  <c:v>3725</c:v>
                </c:pt>
                <c:pt idx="12">
                  <c:v>3420</c:v>
                </c:pt>
                <c:pt idx="13">
                  <c:v>868</c:v>
                </c:pt>
                <c:pt idx="14">
                  <c:v>1750</c:v>
                </c:pt>
                <c:pt idx="15">
                  <c:v>7884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B-7B4B-9D80-E09AFD915C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273696"/>
        <c:axId val="588268776"/>
      </c:barChart>
      <c:catAx>
        <c:axId val="5882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68776"/>
        <c:crosses val="autoZero"/>
        <c:auto val="1"/>
        <c:lblAlgn val="ctr"/>
        <c:lblOffset val="100"/>
        <c:noMultiLvlLbl val="0"/>
      </c:catAx>
      <c:valAx>
        <c:axId val="58826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2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'Ujitja-rruget'!$A$150</c:f>
              <c:strCache>
                <c:ptCount val="1"/>
                <c:pt idx="0">
                  <c:v>RRJET RRUGOR I MIRËMBAJTUR (NË KM)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'Ujitja-rruget'!$B$149:$O$149</c:f>
              <c:strCache>
                <c:ptCount val="14"/>
                <c:pt idx="0">
                  <c:v>Delvine</c:v>
                </c:pt>
                <c:pt idx="1">
                  <c:v>Finiq</c:v>
                </c:pt>
                <c:pt idx="2">
                  <c:v>Fushe Arrez</c:v>
                </c:pt>
                <c:pt idx="3">
                  <c:v>Himarë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Pukë</c:v>
                </c:pt>
                <c:pt idx="10">
                  <c:v>Roskovec</c:v>
                </c:pt>
                <c:pt idx="11">
                  <c:v>Shkodër</c:v>
                </c:pt>
                <c:pt idx="12">
                  <c:v>Skrapar</c:v>
                </c:pt>
                <c:pt idx="13">
                  <c:v>Tepelene</c:v>
                </c:pt>
              </c:strCache>
            </c:strRef>
          </c:cat>
          <c:val>
            <c:numRef>
              <c:f>'Ujitja-rruget'!$B$150:$O$150</c:f>
              <c:numCache>
                <c:formatCode>#,#00%</c:formatCode>
                <c:ptCount val="14"/>
                <c:pt idx="0">
                  <c:v>0.39830508474576271</c:v>
                </c:pt>
                <c:pt idx="1">
                  <c:v>0.60109289617486339</c:v>
                </c:pt>
                <c:pt idx="2">
                  <c:v>0.53304347826086951</c:v>
                </c:pt>
                <c:pt idx="3">
                  <c:v>1</c:v>
                </c:pt>
                <c:pt idx="4">
                  <c:v>0.40816326530612246</c:v>
                </c:pt>
                <c:pt idx="5">
                  <c:v>0.11904761904761904</c:v>
                </c:pt>
                <c:pt idx="6">
                  <c:v>0.25</c:v>
                </c:pt>
                <c:pt idx="7">
                  <c:v>0.29807904614705233</c:v>
                </c:pt>
                <c:pt idx="8">
                  <c:v>0.14666666666666667</c:v>
                </c:pt>
                <c:pt idx="9">
                  <c:v>0.5787781350482315</c:v>
                </c:pt>
                <c:pt idx="10">
                  <c:v>0.20363951473136915</c:v>
                </c:pt>
                <c:pt idx="11">
                  <c:v>0.51880046136101499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1-4847-A8DF-1B2A2D4B9C12}"/>
            </c:ext>
          </c:extLst>
        </c:ser>
        <c:ser>
          <c:idx val="1"/>
          <c:order val="1"/>
          <c:tx>
            <c:strRef>
              <c:f>'Ujitja-rruget'!$A$151</c:f>
              <c:strCache>
                <c:ptCount val="1"/>
                <c:pt idx="0">
                  <c:v>RRJET RRUGOR I MIRËMBAJTUR (NË KM)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'Ujitja-rruget'!$B$149:$O$149</c:f>
              <c:strCache>
                <c:ptCount val="14"/>
                <c:pt idx="0">
                  <c:v>Delvine</c:v>
                </c:pt>
                <c:pt idx="1">
                  <c:v>Finiq</c:v>
                </c:pt>
                <c:pt idx="2">
                  <c:v>Fushe Arrez</c:v>
                </c:pt>
                <c:pt idx="3">
                  <c:v>Himarë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Pukë</c:v>
                </c:pt>
                <c:pt idx="10">
                  <c:v>Roskovec</c:v>
                </c:pt>
                <c:pt idx="11">
                  <c:v>Shkodër</c:v>
                </c:pt>
                <c:pt idx="12">
                  <c:v>Skrapar</c:v>
                </c:pt>
                <c:pt idx="13">
                  <c:v>Tepelene</c:v>
                </c:pt>
              </c:strCache>
            </c:strRef>
          </c:cat>
          <c:val>
            <c:numRef>
              <c:f>'Ujitja-rruget'!$B$151:$O$151</c:f>
              <c:numCache>
                <c:formatCode>General</c:formatCode>
                <c:ptCount val="14"/>
                <c:pt idx="0">
                  <c:v>47</c:v>
                </c:pt>
                <c:pt idx="1">
                  <c:v>110</c:v>
                </c:pt>
                <c:pt idx="2">
                  <c:v>122.6</c:v>
                </c:pt>
                <c:pt idx="3">
                  <c:v>150</c:v>
                </c:pt>
                <c:pt idx="4">
                  <c:v>80</c:v>
                </c:pt>
                <c:pt idx="5">
                  <c:v>30</c:v>
                </c:pt>
                <c:pt idx="6">
                  <c:v>150</c:v>
                </c:pt>
                <c:pt idx="7">
                  <c:v>135</c:v>
                </c:pt>
                <c:pt idx="8">
                  <c:v>22</c:v>
                </c:pt>
                <c:pt idx="9">
                  <c:v>180</c:v>
                </c:pt>
                <c:pt idx="10">
                  <c:v>47</c:v>
                </c:pt>
                <c:pt idx="11">
                  <c:v>449.8</c:v>
                </c:pt>
                <c:pt idx="12">
                  <c:v>497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1-4847-A8DF-1B2A2D4B9C12}"/>
            </c:ext>
          </c:extLst>
        </c:ser>
        <c:ser>
          <c:idx val="2"/>
          <c:order val="2"/>
          <c:tx>
            <c:strRef>
              <c:f>'Ujitja-rruget'!$A$152</c:f>
              <c:strCache>
                <c:ptCount val="1"/>
                <c:pt idx="0">
                  <c:v>RRJETI RRUGOR NË KM LINEAR NË TOTAL (RURAL/URBAN)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'Ujitja-rruget'!$B$149:$O$149</c:f>
              <c:strCache>
                <c:ptCount val="14"/>
                <c:pt idx="0">
                  <c:v>Delvine</c:v>
                </c:pt>
                <c:pt idx="1">
                  <c:v>Finiq</c:v>
                </c:pt>
                <c:pt idx="2">
                  <c:v>Fushe Arrez</c:v>
                </c:pt>
                <c:pt idx="3">
                  <c:v>Himarë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Pukë</c:v>
                </c:pt>
                <c:pt idx="10">
                  <c:v>Roskovec</c:v>
                </c:pt>
                <c:pt idx="11">
                  <c:v>Shkodër</c:v>
                </c:pt>
                <c:pt idx="12">
                  <c:v>Skrapar</c:v>
                </c:pt>
                <c:pt idx="13">
                  <c:v>Tepelene</c:v>
                </c:pt>
              </c:strCache>
            </c:strRef>
          </c:cat>
          <c:val>
            <c:numRef>
              <c:f>'Ujitja-rruget'!$B$152:$O$152</c:f>
              <c:numCache>
                <c:formatCode>General</c:formatCode>
                <c:ptCount val="14"/>
                <c:pt idx="0">
                  <c:v>118</c:v>
                </c:pt>
                <c:pt idx="1">
                  <c:v>183</c:v>
                </c:pt>
                <c:pt idx="2">
                  <c:v>230</c:v>
                </c:pt>
                <c:pt idx="3">
                  <c:v>150</c:v>
                </c:pt>
                <c:pt idx="4">
                  <c:v>196</c:v>
                </c:pt>
                <c:pt idx="5">
                  <c:v>252</c:v>
                </c:pt>
                <c:pt idx="6">
                  <c:v>600</c:v>
                </c:pt>
                <c:pt idx="7">
                  <c:v>452.9</c:v>
                </c:pt>
                <c:pt idx="8">
                  <c:v>150</c:v>
                </c:pt>
                <c:pt idx="9">
                  <c:v>311</c:v>
                </c:pt>
                <c:pt idx="10">
                  <c:v>230.8</c:v>
                </c:pt>
                <c:pt idx="11">
                  <c:v>867</c:v>
                </c:pt>
                <c:pt idx="12">
                  <c:v>497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1-4847-A8DF-1B2A2D4B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202096"/>
        <c:axId val="746218960"/>
      </c:barChart>
      <c:catAx>
        <c:axId val="7462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18960"/>
        <c:crosses val="autoZero"/>
        <c:auto val="1"/>
        <c:lblAlgn val="ctr"/>
        <c:lblOffset val="100"/>
        <c:noMultiLvlLbl val="0"/>
      </c:catAx>
      <c:valAx>
        <c:axId val="7462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0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7944663167104113"/>
          <c:y val="0.8229607757363665"/>
          <c:w val="0.56404655916407043"/>
          <c:h val="0.14926144648585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'Vaditja-rruget-transporti'!$I$473:$J$473</c:f>
              <c:numCache>
                <c:formatCode>General</c:formatCode>
                <c:ptCount val="2"/>
                <c:pt idx="0">
                  <c:v>2016</c:v>
                </c:pt>
                <c:pt idx="1">
                  <c:v>2020</c:v>
                </c:pt>
              </c:numCache>
            </c:numRef>
          </c:cat>
          <c:val>
            <c:numRef>
              <c:f>'Vaditja-rruget-transporti'!$I$474:$J$474</c:f>
              <c:numCache>
                <c:formatCode>0%</c:formatCode>
                <c:ptCount val="2"/>
                <c:pt idx="0" formatCode="#,#00%">
                  <c:v>0.32397206020018721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F-C740-865F-477B5E78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063248"/>
        <c:axId val="1360531712"/>
      </c:barChart>
      <c:catAx>
        <c:axId val="136006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31712"/>
        <c:crosses val="autoZero"/>
        <c:auto val="1"/>
        <c:lblAlgn val="ctr"/>
        <c:lblOffset val="100"/>
        <c:noMultiLvlLbl val="0"/>
      </c:catAx>
      <c:valAx>
        <c:axId val="136053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6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83100028096253E-2"/>
          <c:y val="2.1127583550425891E-2"/>
          <c:w val="0.92917108885061817"/>
          <c:h val="0.85570255720633093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'Ujitja-rruget'!$C$113:$N$113</c:f>
              <c:strCache>
                <c:ptCount val="12"/>
                <c:pt idx="1">
                  <c:v>Delvine</c:v>
                </c:pt>
                <c:pt idx="2">
                  <c:v>Dropull</c:v>
                </c:pt>
                <c:pt idx="3">
                  <c:v>Finiq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Roskovec</c:v>
                </c:pt>
                <c:pt idx="10">
                  <c:v>Skrapar</c:v>
                </c:pt>
                <c:pt idx="11">
                  <c:v>Tepelene</c:v>
                </c:pt>
              </c:strCache>
            </c:strRef>
          </c:cat>
          <c:val>
            <c:numRef>
              <c:f>'Ujitja-rruget'!$C$114:$N$114</c:f>
              <c:numCache>
                <c:formatCode>#,#00%</c:formatCode>
                <c:ptCount val="12"/>
                <c:pt idx="1">
                  <c:v>8.4745762711864403E-2</c:v>
                </c:pt>
                <c:pt idx="2">
                  <c:v>0.3135593220338983</c:v>
                </c:pt>
                <c:pt idx="3">
                  <c:v>0.19125683060109289</c:v>
                </c:pt>
                <c:pt idx="4">
                  <c:v>1.8877551020408164E-2</c:v>
                </c:pt>
                <c:pt idx="5">
                  <c:v>7.9365079365079361E-3</c:v>
                </c:pt>
                <c:pt idx="6">
                  <c:v>4.1666666666666666E-3</c:v>
                </c:pt>
                <c:pt idx="7">
                  <c:v>0.19430337822918967</c:v>
                </c:pt>
                <c:pt idx="8">
                  <c:v>0.2</c:v>
                </c:pt>
                <c:pt idx="9">
                  <c:v>5.4159445407279024E-2</c:v>
                </c:pt>
                <c:pt idx="10">
                  <c:v>0.13480885311871227</c:v>
                </c:pt>
                <c:pt idx="11">
                  <c:v>0.8928571428571429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8-7940-AA4A-6560129FDED9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8-7940-AA4A-6560129FD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'Ujitja-rruget'!$C$113:$N$113</c:f>
              <c:strCache>
                <c:ptCount val="12"/>
                <c:pt idx="1">
                  <c:v>Delvine</c:v>
                </c:pt>
                <c:pt idx="2">
                  <c:v>Dropull</c:v>
                </c:pt>
                <c:pt idx="3">
                  <c:v>Finiq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Roskovec</c:v>
                </c:pt>
                <c:pt idx="10">
                  <c:v>Skrapar</c:v>
                </c:pt>
                <c:pt idx="11">
                  <c:v>Tepelene</c:v>
                </c:pt>
              </c:strCache>
            </c:strRef>
          </c:cat>
          <c:val>
            <c:numRef>
              <c:f>'Ujitja-rruget'!$C$115:$N$115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37</c:v>
                </c:pt>
                <c:pt idx="3">
                  <c:v>35</c:v>
                </c:pt>
                <c:pt idx="4">
                  <c:v>3.7</c:v>
                </c:pt>
                <c:pt idx="5">
                  <c:v>2</c:v>
                </c:pt>
                <c:pt idx="6">
                  <c:v>2.5</c:v>
                </c:pt>
                <c:pt idx="7">
                  <c:v>88</c:v>
                </c:pt>
                <c:pt idx="8">
                  <c:v>30</c:v>
                </c:pt>
                <c:pt idx="9">
                  <c:v>12.5</c:v>
                </c:pt>
                <c:pt idx="10">
                  <c:v>67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08-7940-AA4A-6560129FDED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8-7940-AA4A-6560129FD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'Ujitja-rruget'!$C$113:$N$113</c:f>
              <c:strCache>
                <c:ptCount val="12"/>
                <c:pt idx="1">
                  <c:v>Delvine</c:v>
                </c:pt>
                <c:pt idx="2">
                  <c:v>Dropull</c:v>
                </c:pt>
                <c:pt idx="3">
                  <c:v>Finiq</c:v>
                </c:pt>
                <c:pt idx="4">
                  <c:v>Këlcyrë</c:v>
                </c:pt>
                <c:pt idx="5">
                  <c:v>Libohovë</c:v>
                </c:pt>
                <c:pt idx="6">
                  <c:v>Malesi e Madhe</c:v>
                </c:pt>
                <c:pt idx="7">
                  <c:v>Mallakaster</c:v>
                </c:pt>
                <c:pt idx="8">
                  <c:v>Memaliaj</c:v>
                </c:pt>
                <c:pt idx="9">
                  <c:v>Roskovec</c:v>
                </c:pt>
                <c:pt idx="10">
                  <c:v>Skrapar</c:v>
                </c:pt>
                <c:pt idx="11">
                  <c:v>Tepelene</c:v>
                </c:pt>
              </c:strCache>
            </c:strRef>
          </c:cat>
          <c:val>
            <c:numRef>
              <c:f>'Ujitja-rruget'!$C$116:$N$116</c:f>
              <c:numCache>
                <c:formatCode>General</c:formatCode>
                <c:ptCount val="12"/>
                <c:pt idx="0">
                  <c:v>0</c:v>
                </c:pt>
                <c:pt idx="1">
                  <c:v>118</c:v>
                </c:pt>
                <c:pt idx="2">
                  <c:v>118</c:v>
                </c:pt>
                <c:pt idx="3">
                  <c:v>183</c:v>
                </c:pt>
                <c:pt idx="4">
                  <c:v>196</c:v>
                </c:pt>
                <c:pt idx="5">
                  <c:v>252</c:v>
                </c:pt>
                <c:pt idx="6">
                  <c:v>600</c:v>
                </c:pt>
                <c:pt idx="7">
                  <c:v>452.9</c:v>
                </c:pt>
                <c:pt idx="8">
                  <c:v>150</c:v>
                </c:pt>
                <c:pt idx="9">
                  <c:v>230.8</c:v>
                </c:pt>
                <c:pt idx="10">
                  <c:v>497</c:v>
                </c:pt>
                <c:pt idx="1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08-7940-AA4A-6560129FD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197744"/>
        <c:axId val="746213520"/>
      </c:barChart>
      <c:catAx>
        <c:axId val="7461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13520"/>
        <c:crosses val="autoZero"/>
        <c:auto val="1"/>
        <c:lblAlgn val="ctr"/>
        <c:lblOffset val="100"/>
        <c:noMultiLvlLbl val="0"/>
      </c:catAx>
      <c:valAx>
        <c:axId val="74621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19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'Vaditja-rruget-transporti'!$D$469</c:f>
              <c:strCache>
                <c:ptCount val="1"/>
                <c:pt idx="0">
                  <c:v>v.2020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'Vaditja-rruget-transporti'!$E$468:$AA$468</c:f>
              <c:strCache>
                <c:ptCount val="23"/>
                <c:pt idx="0">
                  <c:v>Delvinë</c:v>
                </c:pt>
                <c:pt idx="1">
                  <c:v>Finiq</c:v>
                </c:pt>
                <c:pt idx="2">
                  <c:v>Fushë Arrëz</c:v>
                </c:pt>
                <c:pt idx="3">
                  <c:v>Himarë</c:v>
                </c:pt>
                <c:pt idx="4">
                  <c:v>Këlcyrë</c:v>
                </c:pt>
                <c:pt idx="5">
                  <c:v>Libohovë</c:v>
                </c:pt>
                <c:pt idx="6">
                  <c:v>Malësi e Madhe</c:v>
                </c:pt>
                <c:pt idx="7">
                  <c:v>Mallakastër</c:v>
                </c:pt>
                <c:pt idx="8">
                  <c:v>Memaliaj</c:v>
                </c:pt>
                <c:pt idx="9">
                  <c:v>Pukë</c:v>
                </c:pt>
                <c:pt idx="10">
                  <c:v>Roskovec</c:v>
                </c:pt>
                <c:pt idx="11">
                  <c:v>Shkodër</c:v>
                </c:pt>
                <c:pt idx="12">
                  <c:v>Skrapar</c:v>
                </c:pt>
                <c:pt idx="13">
                  <c:v>Tepelenë</c:v>
                </c:pt>
                <c:pt idx="14">
                  <c:v>Elbasan</c:v>
                </c:pt>
                <c:pt idx="15">
                  <c:v>Cerrik</c:v>
                </c:pt>
                <c:pt idx="16">
                  <c:v>Belsh</c:v>
                </c:pt>
                <c:pt idx="17">
                  <c:v>Klos</c:v>
                </c:pt>
                <c:pt idx="18">
                  <c:v>Mat</c:v>
                </c:pt>
                <c:pt idx="19">
                  <c:v>Durres</c:v>
                </c:pt>
                <c:pt idx="20">
                  <c:v>Kamez</c:v>
                </c:pt>
                <c:pt idx="21">
                  <c:v>Kukes</c:v>
                </c:pt>
                <c:pt idx="22">
                  <c:v>Has</c:v>
                </c:pt>
              </c:strCache>
            </c:strRef>
          </c:cat>
          <c:val>
            <c:numRef>
              <c:f>'Vaditja-rruget-transporti'!$E$469:$AA$469</c:f>
              <c:numCache>
                <c:formatCode>0%</c:formatCode>
                <c:ptCount val="23"/>
                <c:pt idx="0">
                  <c:v>0.39830508474576271</c:v>
                </c:pt>
                <c:pt idx="1">
                  <c:v>0.60109289617486339</c:v>
                </c:pt>
                <c:pt idx="2">
                  <c:v>0.53304347826086951</c:v>
                </c:pt>
                <c:pt idx="3">
                  <c:v>1</c:v>
                </c:pt>
                <c:pt idx="4">
                  <c:v>0.40816326530612246</c:v>
                </c:pt>
                <c:pt idx="5">
                  <c:v>0.11904761904761904</c:v>
                </c:pt>
                <c:pt idx="6">
                  <c:v>0.25</c:v>
                </c:pt>
                <c:pt idx="7">
                  <c:v>0.29807904614705233</c:v>
                </c:pt>
                <c:pt idx="8">
                  <c:v>0.14666666666666667</c:v>
                </c:pt>
                <c:pt idx="9">
                  <c:v>0.5787781350482315</c:v>
                </c:pt>
                <c:pt idx="10">
                  <c:v>0.20363951473136915</c:v>
                </c:pt>
                <c:pt idx="11">
                  <c:v>0.51880046136101499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A-704F-BE34-1FB439EDE078}"/>
            </c:ext>
          </c:extLst>
        </c:ser>
        <c:ser>
          <c:idx val="1"/>
          <c:order val="1"/>
          <c:tx>
            <c:strRef>
              <c:f>'Vaditja-rruget-transporti'!$D$470</c:f>
              <c:strCache>
                <c:ptCount val="1"/>
                <c:pt idx="0">
                  <c:v>v.2019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'Vaditja-rruget-transporti'!$E$468:$AA$468</c:f>
              <c:strCache>
                <c:ptCount val="23"/>
                <c:pt idx="0">
                  <c:v>Delvinë</c:v>
                </c:pt>
                <c:pt idx="1">
                  <c:v>Finiq</c:v>
                </c:pt>
                <c:pt idx="2">
                  <c:v>Fushë Arrëz</c:v>
                </c:pt>
                <c:pt idx="3">
                  <c:v>Himarë</c:v>
                </c:pt>
                <c:pt idx="4">
                  <c:v>Këlcyrë</c:v>
                </c:pt>
                <c:pt idx="5">
                  <c:v>Libohovë</c:v>
                </c:pt>
                <c:pt idx="6">
                  <c:v>Malësi e Madhe</c:v>
                </c:pt>
                <c:pt idx="7">
                  <c:v>Mallakastër</c:v>
                </c:pt>
                <c:pt idx="8">
                  <c:v>Memaliaj</c:v>
                </c:pt>
                <c:pt idx="9">
                  <c:v>Pukë</c:v>
                </c:pt>
                <c:pt idx="10">
                  <c:v>Roskovec</c:v>
                </c:pt>
                <c:pt idx="11">
                  <c:v>Shkodër</c:v>
                </c:pt>
                <c:pt idx="12">
                  <c:v>Skrapar</c:v>
                </c:pt>
                <c:pt idx="13">
                  <c:v>Tepelenë</c:v>
                </c:pt>
                <c:pt idx="14">
                  <c:v>Elbasan</c:v>
                </c:pt>
                <c:pt idx="15">
                  <c:v>Cerrik</c:v>
                </c:pt>
                <c:pt idx="16">
                  <c:v>Belsh</c:v>
                </c:pt>
                <c:pt idx="17">
                  <c:v>Klos</c:v>
                </c:pt>
                <c:pt idx="18">
                  <c:v>Mat</c:v>
                </c:pt>
                <c:pt idx="19">
                  <c:v>Durres</c:v>
                </c:pt>
                <c:pt idx="20">
                  <c:v>Kamez</c:v>
                </c:pt>
                <c:pt idx="21">
                  <c:v>Kukes</c:v>
                </c:pt>
                <c:pt idx="22">
                  <c:v>Has</c:v>
                </c:pt>
              </c:strCache>
            </c:strRef>
          </c:cat>
          <c:val>
            <c:numRef>
              <c:f>'Vaditja-rruget-transporti'!$E$470:$AA$470</c:f>
              <c:numCache>
                <c:formatCode>General</c:formatCode>
                <c:ptCount val="23"/>
                <c:pt idx="14" formatCode="0%">
                  <c:v>1</c:v>
                </c:pt>
                <c:pt idx="15" formatCode="0%">
                  <c:v>1</c:v>
                </c:pt>
                <c:pt idx="16" formatCode="0%">
                  <c:v>1</c:v>
                </c:pt>
                <c:pt idx="17" formatCode="0%">
                  <c:v>0.43</c:v>
                </c:pt>
                <c:pt idx="18" formatCode="0%">
                  <c:v>0.88</c:v>
                </c:pt>
                <c:pt idx="19" formatCode="0%">
                  <c:v>0.78</c:v>
                </c:pt>
                <c:pt idx="20" formatCode="0%">
                  <c:v>0.75</c:v>
                </c:pt>
                <c:pt idx="21" formatCode="0%">
                  <c:v>0.33</c:v>
                </c:pt>
                <c:pt idx="22" formatCode="0%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A-704F-BE34-1FB439EDE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615776"/>
        <c:axId val="1360616592"/>
      </c:barChart>
      <c:catAx>
        <c:axId val="13606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616592"/>
        <c:crosses val="autoZero"/>
        <c:auto val="1"/>
        <c:lblAlgn val="ctr"/>
        <c:lblOffset val="100"/>
        <c:noMultiLvlLbl val="0"/>
      </c:catAx>
      <c:valAx>
        <c:axId val="136061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61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'Vaditja-rruget-transporti'!$D$492</c:f>
              <c:strCache>
                <c:ptCount val="1"/>
                <c:pt idx="0">
                  <c:v>NUMRI I LINJAVE INTERURBANE TË TRANSPORTIT PUBLIK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'Vaditja-rruget-transporti'!$E$490:$N$490</c:f>
              <c:strCache>
                <c:ptCount val="10"/>
                <c:pt idx="0">
                  <c:v>Delvinë</c:v>
                </c:pt>
                <c:pt idx="1">
                  <c:v>Fushë Arrëz</c:v>
                </c:pt>
                <c:pt idx="2">
                  <c:v>Himarë</c:v>
                </c:pt>
                <c:pt idx="3">
                  <c:v>Këlcyrë</c:v>
                </c:pt>
                <c:pt idx="4">
                  <c:v>Mallakastër</c:v>
                </c:pt>
                <c:pt idx="5">
                  <c:v>Memaliaj</c:v>
                </c:pt>
                <c:pt idx="6">
                  <c:v>Pukë</c:v>
                </c:pt>
                <c:pt idx="7">
                  <c:v>Roskovec</c:v>
                </c:pt>
                <c:pt idx="8">
                  <c:v>Shkodër</c:v>
                </c:pt>
                <c:pt idx="9">
                  <c:v>Tepelenë</c:v>
                </c:pt>
              </c:strCache>
            </c:strRef>
          </c:cat>
          <c:val>
            <c:numRef>
              <c:f>'Vaditja-rruget-transporti'!$E$492:$N$492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2</c:v>
                </c:pt>
                <c:pt idx="6">
                  <c:v>6</c:v>
                </c:pt>
                <c:pt idx="7">
                  <c:v>2</c:v>
                </c:pt>
                <c:pt idx="8">
                  <c:v>10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E-C94C-8E97-0C9B1D99E552}"/>
            </c:ext>
          </c:extLst>
        </c:ser>
        <c:ser>
          <c:idx val="1"/>
          <c:order val="1"/>
          <c:tx>
            <c:strRef>
              <c:f>'Vaditja-rruget-transporti'!$D$493</c:f>
              <c:strCache>
                <c:ptCount val="1"/>
                <c:pt idx="0">
                  <c:v>NUMRI I LINJAVE INTERURBANE TË TRANSPORTIT PUBLIK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'Vaditja-rruget-transporti'!$E$490:$N$490</c:f>
              <c:strCache>
                <c:ptCount val="10"/>
                <c:pt idx="0">
                  <c:v>Delvinë</c:v>
                </c:pt>
                <c:pt idx="1">
                  <c:v>Fushë Arrëz</c:v>
                </c:pt>
                <c:pt idx="2">
                  <c:v>Himarë</c:v>
                </c:pt>
                <c:pt idx="3">
                  <c:v>Këlcyrë</c:v>
                </c:pt>
                <c:pt idx="4">
                  <c:v>Mallakastër</c:v>
                </c:pt>
                <c:pt idx="5">
                  <c:v>Memaliaj</c:v>
                </c:pt>
                <c:pt idx="6">
                  <c:v>Pukë</c:v>
                </c:pt>
                <c:pt idx="7">
                  <c:v>Roskovec</c:v>
                </c:pt>
                <c:pt idx="8">
                  <c:v>Shkodër</c:v>
                </c:pt>
                <c:pt idx="9">
                  <c:v>Tepelenë</c:v>
                </c:pt>
              </c:strCache>
            </c:strRef>
          </c:cat>
          <c:val>
            <c:numRef>
              <c:f>'Vaditja-rruget-transporti'!$E$493:$N$493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10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E-C94C-8E97-0C9B1D99E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5479984"/>
        <c:axId val="845485560"/>
      </c:barChart>
      <c:catAx>
        <c:axId val="84547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85560"/>
        <c:crosses val="autoZero"/>
        <c:auto val="1"/>
        <c:lblAlgn val="ctr"/>
        <c:lblOffset val="100"/>
        <c:noMultiLvlLbl val="0"/>
      </c:catAx>
      <c:valAx>
        <c:axId val="84548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7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Pyjet!$D$74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Pyjet!$E$73:$AC$73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Memaliaj</c:v>
                </c:pt>
                <c:pt idx="20">
                  <c:v>Patos</c:v>
                </c:pt>
                <c:pt idx="21">
                  <c:v>Pukë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Pyjet!$E$74:$AC$74</c:f>
              <c:numCache>
                <c:formatCode>_(* #\ ##,000_);_(* \(#\ ##,000\);_(* "-"??_);_(@_)</c:formatCode>
                <c:ptCount val="25"/>
                <c:pt idx="0">
                  <c:v>0.29102020771567322</c:v>
                </c:pt>
                <c:pt idx="1">
                  <c:v>15.151515151515152</c:v>
                </c:pt>
                <c:pt idx="2">
                  <c:v>3.1390134529147979</c:v>
                </c:pt>
                <c:pt idx="3">
                  <c:v>0.23583388718564413</c:v>
                </c:pt>
                <c:pt idx="4">
                  <c:v>0.2844141069397042</c:v>
                </c:pt>
                <c:pt idx="5">
                  <c:v>0.48000000000000004</c:v>
                </c:pt>
                <c:pt idx="6">
                  <c:v>0.77251096965576915</c:v>
                </c:pt>
                <c:pt idx="7">
                  <c:v>0.33726812816188873</c:v>
                </c:pt>
                <c:pt idx="8">
                  <c:v>0.41345830405900874</c:v>
                </c:pt>
                <c:pt idx="9">
                  <c:v>1.1260108506500153</c:v>
                </c:pt>
                <c:pt idx="10">
                  <c:v>0.29594554601953244</c:v>
                </c:pt>
                <c:pt idx="11">
                  <c:v>0.34782608695652178</c:v>
                </c:pt>
                <c:pt idx="12">
                  <c:v>0.44087391006172238</c:v>
                </c:pt>
                <c:pt idx="13">
                  <c:v>0.29239766081871343</c:v>
                </c:pt>
                <c:pt idx="14">
                  <c:v>0.1615658034436597</c:v>
                </c:pt>
                <c:pt idx="15">
                  <c:v>1.6666666666666667</c:v>
                </c:pt>
                <c:pt idx="16">
                  <c:v>0.86355785837651122</c:v>
                </c:pt>
                <c:pt idx="17">
                  <c:v>0.264000264000264</c:v>
                </c:pt>
                <c:pt idx="18">
                  <c:v>1.4615833262574141</c:v>
                </c:pt>
                <c:pt idx="19">
                  <c:v>0.1874062968515742</c:v>
                </c:pt>
                <c:pt idx="20">
                  <c:v>3.9946737683089215</c:v>
                </c:pt>
                <c:pt idx="21">
                  <c:v>0.34954340892209551</c:v>
                </c:pt>
                <c:pt idx="22">
                  <c:v>0.49325879644853665</c:v>
                </c:pt>
                <c:pt idx="23">
                  <c:v>0.48864999333659098</c:v>
                </c:pt>
                <c:pt idx="24">
                  <c:v>0.25106703489831783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B-2C49-81C5-DDC7B2159879}"/>
            </c:ext>
          </c:extLst>
        </c:ser>
        <c:ser>
          <c:idx val="1"/>
          <c:order val="1"/>
          <c:tx>
            <c:strRef>
              <c:f>Pyjet!$D$75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Pyjet!$E$73:$AC$73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Memaliaj</c:v>
                </c:pt>
                <c:pt idx="20">
                  <c:v>Patos</c:v>
                </c:pt>
                <c:pt idx="21">
                  <c:v>Pukë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Pyjet!$E$75:$AC$75</c:f>
              <c:numCache>
                <c:formatCode>_(* #\ ##,000_);_(* \(#\ ##,000\);_(* "-"??_);_(@_)</c:formatCode>
                <c:ptCount val="25"/>
                <c:pt idx="0">
                  <c:v>0.36036036036036034</c:v>
                </c:pt>
                <c:pt idx="1">
                  <c:v>0.94339622641509435</c:v>
                </c:pt>
                <c:pt idx="2">
                  <c:v>3.1390134529147979</c:v>
                </c:pt>
                <c:pt idx="3">
                  <c:v>0.23583388718564413</c:v>
                </c:pt>
                <c:pt idx="4">
                  <c:v>0.2844141069397042</c:v>
                </c:pt>
                <c:pt idx="5">
                  <c:v>0.38649379853132354</c:v>
                </c:pt>
                <c:pt idx="6">
                  <c:v>0.71223042078573262</c:v>
                </c:pt>
                <c:pt idx="7">
                  <c:v>0.33726812816188873</c:v>
                </c:pt>
                <c:pt idx="8">
                  <c:v>0.41176470588235298</c:v>
                </c:pt>
                <c:pt idx="9">
                  <c:v>0.96305375590964815</c:v>
                </c:pt>
                <c:pt idx="10">
                  <c:v>0.2959370798310002</c:v>
                </c:pt>
                <c:pt idx="11">
                  <c:v>0.21739130434782611</c:v>
                </c:pt>
                <c:pt idx="12">
                  <c:v>0.44087391006172238</c:v>
                </c:pt>
                <c:pt idx="13">
                  <c:v>0.29239766081871343</c:v>
                </c:pt>
                <c:pt idx="14">
                  <c:v>0.2077274615704196</c:v>
                </c:pt>
                <c:pt idx="15">
                  <c:v>1.3888888888888888</c:v>
                </c:pt>
                <c:pt idx="16">
                  <c:v>0.86355785837651122</c:v>
                </c:pt>
                <c:pt idx="17">
                  <c:v>0.264000264000264</c:v>
                </c:pt>
                <c:pt idx="18">
                  <c:v>1.4615833262574141</c:v>
                </c:pt>
                <c:pt idx="19">
                  <c:v>0.1874062968515742</c:v>
                </c:pt>
                <c:pt idx="20">
                  <c:v>7.7740347240217682</c:v>
                </c:pt>
                <c:pt idx="21">
                  <c:v>3.2769121874918081E-2</c:v>
                </c:pt>
                <c:pt idx="22">
                  <c:v>0.29676300050221427</c:v>
                </c:pt>
                <c:pt idx="23">
                  <c:v>0.48864999333659098</c:v>
                </c:pt>
                <c:pt idx="24">
                  <c:v>0.22596033140848606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B-2C49-81C5-DDC7B2159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866312"/>
        <c:axId val="1072864344"/>
      </c:barChart>
      <c:catAx>
        <c:axId val="107286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864344"/>
        <c:crosses val="autoZero"/>
        <c:auto val="1"/>
        <c:lblAlgn val="ctr"/>
        <c:lblOffset val="100"/>
        <c:noMultiLvlLbl val="0"/>
      </c:catAx>
      <c:valAx>
        <c:axId val="107286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,000_);_(* \(#\ ##,0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8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Pyjet!$D$171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Pyjet!$E$170:$AB$170</c:f>
              <c:strCache>
                <c:ptCount val="24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Patos</c:v>
                </c:pt>
                <c:pt idx="20">
                  <c:v>Pukë</c:v>
                </c:pt>
                <c:pt idx="21">
                  <c:v>Shkodër</c:v>
                </c:pt>
                <c:pt idx="22">
                  <c:v>Skrapar</c:v>
                </c:pt>
                <c:pt idx="23">
                  <c:v>Tepelenë</c:v>
                </c:pt>
              </c:strCache>
            </c:strRef>
          </c:cat>
          <c:val>
            <c:numRef>
              <c:f>Pyjet!$E$171:$AB$171</c:f>
              <c:numCache>
                <c:formatCode>_(* #\ ##,000_);_(* \(#\ ##,000\);_(* "-"??_);_(@_)</c:formatCode>
                <c:ptCount val="24"/>
                <c:pt idx="0">
                  <c:v>1.9643864020807944</c:v>
                </c:pt>
                <c:pt idx="1">
                  <c:v>50.943396226415096</c:v>
                </c:pt>
                <c:pt idx="2">
                  <c:v>17.04035874439462</c:v>
                </c:pt>
                <c:pt idx="3">
                  <c:v>36.018266406534742</c:v>
                </c:pt>
                <c:pt idx="4">
                  <c:v>5.6882821387940847</c:v>
                </c:pt>
                <c:pt idx="5">
                  <c:v>7</c:v>
                </c:pt>
                <c:pt idx="6">
                  <c:v>23.17532908967307</c:v>
                </c:pt>
                <c:pt idx="7">
                  <c:v>2.4090580582992049</c:v>
                </c:pt>
                <c:pt idx="8">
                  <c:v>11.783561665681749</c:v>
                </c:pt>
                <c:pt idx="9">
                  <c:v>5.4765073190705289</c:v>
                </c:pt>
                <c:pt idx="10">
                  <c:v>76.945841965078415</c:v>
                </c:pt>
                <c:pt idx="11">
                  <c:v>0.95652173913043481</c:v>
                </c:pt>
                <c:pt idx="12">
                  <c:v>3.4290193004800624</c:v>
                </c:pt>
                <c:pt idx="13">
                  <c:v>0.25341130604288503</c:v>
                </c:pt>
                <c:pt idx="14">
                  <c:v>0.46161658126759914</c:v>
                </c:pt>
                <c:pt idx="15">
                  <c:v>11.111111111111111</c:v>
                </c:pt>
                <c:pt idx="16">
                  <c:v>4.3177892918825558</c:v>
                </c:pt>
                <c:pt idx="17">
                  <c:v>0.16500016500016498</c:v>
                </c:pt>
                <c:pt idx="18">
                  <c:v>8.3519047214709374</c:v>
                </c:pt>
                <c:pt idx="19">
                  <c:v>15.978695073235686</c:v>
                </c:pt>
                <c:pt idx="20">
                  <c:v>1.0267837637086557</c:v>
                </c:pt>
                <c:pt idx="21">
                  <c:v>3.4528115751397568</c:v>
                </c:pt>
                <c:pt idx="22">
                  <c:v>47.84327662031896</c:v>
                </c:pt>
                <c:pt idx="23">
                  <c:v>0.30128044187798142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0-734A-8AA2-F2C487EE2696}"/>
            </c:ext>
          </c:extLst>
        </c:ser>
        <c:ser>
          <c:idx val="1"/>
          <c:order val="1"/>
          <c:tx>
            <c:strRef>
              <c:f>Pyjet!$D$172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Pyjet!$E$170:$AB$170</c:f>
              <c:strCache>
                <c:ptCount val="24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Patos</c:v>
                </c:pt>
                <c:pt idx="20">
                  <c:v>Pukë</c:v>
                </c:pt>
                <c:pt idx="21">
                  <c:v>Shkodër</c:v>
                </c:pt>
                <c:pt idx="22">
                  <c:v>Skrapar</c:v>
                </c:pt>
                <c:pt idx="23">
                  <c:v>Tepelenë</c:v>
                </c:pt>
              </c:strCache>
            </c:strRef>
          </c:cat>
          <c:val>
            <c:numRef>
              <c:f>Pyjet!$E$172:$AB$172</c:f>
              <c:numCache>
                <c:formatCode>_(* #\ ##,000_);_(* \(#\ ##,000\);_(* "-"??_);_(@_)</c:formatCode>
                <c:ptCount val="24"/>
                <c:pt idx="0">
                  <c:v>2.3518255097202463</c:v>
                </c:pt>
                <c:pt idx="1">
                  <c:v>47.547169811320757</c:v>
                </c:pt>
                <c:pt idx="2">
                  <c:v>17.04035874439462</c:v>
                </c:pt>
                <c:pt idx="3">
                  <c:v>2.1868233175396092</c:v>
                </c:pt>
                <c:pt idx="4">
                  <c:v>5.6882821387940847</c:v>
                </c:pt>
                <c:pt idx="5">
                  <c:v>5.973085977302274</c:v>
                </c:pt>
                <c:pt idx="6">
                  <c:v>20.512236118629101</c:v>
                </c:pt>
                <c:pt idx="7">
                  <c:v>2.4090580582992049</c:v>
                </c:pt>
                <c:pt idx="8">
                  <c:v>10.588235294117647</c:v>
                </c:pt>
                <c:pt idx="9">
                  <c:v>3.2831378042374362</c:v>
                </c:pt>
                <c:pt idx="10">
                  <c:v>76.943640756060049</c:v>
                </c:pt>
                <c:pt idx="11">
                  <c:v>0.95652173913043481</c:v>
                </c:pt>
                <c:pt idx="12">
                  <c:v>1.2246497501714508</c:v>
                </c:pt>
                <c:pt idx="13">
                  <c:v>0.23391812865497078</c:v>
                </c:pt>
                <c:pt idx="14">
                  <c:v>0.6462632137746388</c:v>
                </c:pt>
                <c:pt idx="15">
                  <c:v>11.111111111111111</c:v>
                </c:pt>
                <c:pt idx="16">
                  <c:v>5.1813471502590671</c:v>
                </c:pt>
                <c:pt idx="17">
                  <c:v>8.2500082500082492E-2</c:v>
                </c:pt>
                <c:pt idx="18">
                  <c:v>8.3519047214709374</c:v>
                </c:pt>
                <c:pt idx="19">
                  <c:v>15.548069448043536</c:v>
                </c:pt>
                <c:pt idx="20">
                  <c:v>3.2769121874918081E-2</c:v>
                </c:pt>
                <c:pt idx="21">
                  <c:v>3.8350910834132312</c:v>
                </c:pt>
                <c:pt idx="22">
                  <c:v>45.022433476966818</c:v>
                </c:pt>
                <c:pt idx="23">
                  <c:v>0.4017072558373086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0-734A-8AA2-F2C487EE2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7501584"/>
        <c:axId val="697503224"/>
      </c:barChart>
      <c:catAx>
        <c:axId val="69750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03224"/>
        <c:crosses val="autoZero"/>
        <c:auto val="1"/>
        <c:lblAlgn val="ctr"/>
        <c:lblOffset val="100"/>
        <c:noMultiLvlLbl val="0"/>
      </c:catAx>
      <c:valAx>
        <c:axId val="69750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,000_);_(* \(#\ ##,0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0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Pyjet!$D$260</c:f>
              <c:strCache>
                <c:ptCount val="1"/>
                <c:pt idx="0">
                  <c:v> SIPËRFAQE TOTALE E FONDIT PYJOR DHE KULLOSOR (NË HA) 2020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Pyjet!$E$259:$AC$259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Memaliaj</c:v>
                </c:pt>
                <c:pt idx="20">
                  <c:v>Patos</c:v>
                </c:pt>
                <c:pt idx="21">
                  <c:v>Pukë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Pyjet!$E$260:$AC$260</c:f>
              <c:numCache>
                <c:formatCode>_(* #\ ##,000_);_(* \(#\ ##,000\);_(* "-"??_);_(@_)</c:formatCode>
                <c:ptCount val="25"/>
                <c:pt idx="0">
                  <c:v>54.978999999999999</c:v>
                </c:pt>
                <c:pt idx="1">
                  <c:v>5.3</c:v>
                </c:pt>
                <c:pt idx="2">
                  <c:v>2.23</c:v>
                </c:pt>
                <c:pt idx="3">
                  <c:v>46.643000000000001</c:v>
                </c:pt>
                <c:pt idx="4">
                  <c:v>35.159999999999997</c:v>
                </c:pt>
                <c:pt idx="5">
                  <c:v>25</c:v>
                </c:pt>
                <c:pt idx="6">
                  <c:v>32.362000000000002</c:v>
                </c:pt>
                <c:pt idx="7">
                  <c:v>41.51</c:v>
                </c:pt>
                <c:pt idx="8">
                  <c:v>33.860730000000004</c:v>
                </c:pt>
                <c:pt idx="9">
                  <c:v>19.538</c:v>
                </c:pt>
                <c:pt idx="10">
                  <c:v>10.137</c:v>
                </c:pt>
                <c:pt idx="11">
                  <c:v>23</c:v>
                </c:pt>
                <c:pt idx="12">
                  <c:v>20.414000000000001</c:v>
                </c:pt>
                <c:pt idx="13">
                  <c:v>51.3</c:v>
                </c:pt>
                <c:pt idx="14">
                  <c:v>43.326000000000001</c:v>
                </c:pt>
                <c:pt idx="15">
                  <c:v>14.4</c:v>
                </c:pt>
                <c:pt idx="16">
                  <c:v>3.4740000000000002</c:v>
                </c:pt>
                <c:pt idx="17">
                  <c:v>60.606000000000002</c:v>
                </c:pt>
                <c:pt idx="18">
                  <c:v>14.367979999999999</c:v>
                </c:pt>
                <c:pt idx="19">
                  <c:v>21.344000000000001</c:v>
                </c:pt>
                <c:pt idx="20">
                  <c:v>0.751</c:v>
                </c:pt>
                <c:pt idx="21">
                  <c:v>45.774000000000001</c:v>
                </c:pt>
                <c:pt idx="22">
                  <c:v>48.655999999999999</c:v>
                </c:pt>
                <c:pt idx="23">
                  <c:v>45.021999999999998</c:v>
                </c:pt>
                <c:pt idx="24">
                  <c:v>39.83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1-3343-8A54-E3BBC36D9C4F}"/>
            </c:ext>
          </c:extLst>
        </c:ser>
        <c:ser>
          <c:idx val="1"/>
          <c:order val="1"/>
          <c:tx>
            <c:strRef>
              <c:f>Pyjet!$D$261</c:f>
              <c:strCache>
                <c:ptCount val="1"/>
                <c:pt idx="0">
                  <c:v> SIPËRFAQE TOTALE E FONDIT PYJOR DHE KULLOSOR (NË HA) 2019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Pyjet!$E$259:$AC$259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Mat</c:v>
                </c:pt>
                <c:pt idx="5">
                  <c:v>Klos</c:v>
                </c:pt>
                <c:pt idx="6">
                  <c:v>Maliq</c:v>
                </c:pt>
                <c:pt idx="7">
                  <c:v>Kukës</c:v>
                </c:pt>
                <c:pt idx="8">
                  <c:v>Has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Memaliaj</c:v>
                </c:pt>
                <c:pt idx="20">
                  <c:v>Patos</c:v>
                </c:pt>
                <c:pt idx="21">
                  <c:v>Pukë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Pyjet!$E$261:$AC$261</c:f>
              <c:numCache>
                <c:formatCode>_(* #\ ##,000_);_(* \(#\ ##,000\);_(* "-"??_);_(@_)</c:formatCode>
                <c:ptCount val="25"/>
                <c:pt idx="0">
                  <c:v>52.725000000000001</c:v>
                </c:pt>
                <c:pt idx="1">
                  <c:v>5.3</c:v>
                </c:pt>
                <c:pt idx="2">
                  <c:v>2.23</c:v>
                </c:pt>
                <c:pt idx="3">
                  <c:v>46.643000000000001</c:v>
                </c:pt>
                <c:pt idx="4">
                  <c:v>35.159999999999997</c:v>
                </c:pt>
                <c:pt idx="5">
                  <c:v>28.460999999999999</c:v>
                </c:pt>
                <c:pt idx="6">
                  <c:v>35.100999999999999</c:v>
                </c:pt>
                <c:pt idx="7">
                  <c:v>41.51</c:v>
                </c:pt>
                <c:pt idx="8">
                  <c:v>34</c:v>
                </c:pt>
                <c:pt idx="9">
                  <c:v>22.844000000000001</c:v>
                </c:pt>
                <c:pt idx="10">
                  <c:v>10.13729</c:v>
                </c:pt>
                <c:pt idx="11">
                  <c:v>23</c:v>
                </c:pt>
                <c:pt idx="12">
                  <c:v>20.414000000000001</c:v>
                </c:pt>
                <c:pt idx="13">
                  <c:v>51.3</c:v>
                </c:pt>
                <c:pt idx="14">
                  <c:v>43.326000000000001</c:v>
                </c:pt>
                <c:pt idx="15">
                  <c:v>14.4</c:v>
                </c:pt>
                <c:pt idx="16">
                  <c:v>3.4740000000000002</c:v>
                </c:pt>
                <c:pt idx="17">
                  <c:v>60.606000000000002</c:v>
                </c:pt>
                <c:pt idx="18">
                  <c:v>14.367979999999999</c:v>
                </c:pt>
                <c:pt idx="19">
                  <c:v>21.344000000000001</c:v>
                </c:pt>
                <c:pt idx="20">
                  <c:v>0.77179999999999993</c:v>
                </c:pt>
                <c:pt idx="21">
                  <c:v>45.774000000000001</c:v>
                </c:pt>
                <c:pt idx="22">
                  <c:v>43.805999999999997</c:v>
                </c:pt>
                <c:pt idx="23">
                  <c:v>45.021999999999998</c:v>
                </c:pt>
                <c:pt idx="24">
                  <c:v>39.83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1-3343-8A54-E3BBC36D9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856496"/>
        <c:axId val="841860760"/>
      </c:barChart>
      <c:catAx>
        <c:axId val="84185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860760"/>
        <c:crosses val="autoZero"/>
        <c:auto val="1"/>
        <c:lblAlgn val="ctr"/>
        <c:lblOffset val="100"/>
        <c:noMultiLvlLbl val="0"/>
      </c:catAx>
      <c:valAx>
        <c:axId val="84186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,000_);_(* \(#\ ##,0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4185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Arsimi!$D$6:$AE$6</c:f>
              <c:strCache>
                <c:ptCount val="28"/>
                <c:pt idx="0">
                  <c:v>Elbasan</c:v>
                </c:pt>
                <c:pt idx="1">
                  <c:v>Cerrik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Klos</c:v>
                </c:pt>
                <c:pt idx="7">
                  <c:v>Maliq</c:v>
                </c:pt>
                <c:pt idx="8">
                  <c:v>Kukes</c:v>
                </c:pt>
                <c:pt idx="9">
                  <c:v>Has</c:v>
                </c:pt>
                <c:pt idx="10">
                  <c:v>Lezhe</c:v>
                </c:pt>
                <c:pt idx="11">
                  <c:v>Mirdite</c:v>
                </c:pt>
                <c:pt idx="12">
                  <c:v>Kurbin</c:v>
                </c:pt>
                <c:pt idx="13">
                  <c:v>Kolonje</c:v>
                </c:pt>
                <c:pt idx="14">
                  <c:v>Delvine</c:v>
                </c:pt>
                <c:pt idx="15">
                  <c:v>Finiq</c:v>
                </c:pt>
                <c:pt idx="16">
                  <c:v>Fushe Arrez</c:v>
                </c:pt>
                <c:pt idx="17">
                  <c:v>Himarë</c:v>
                </c:pt>
                <c:pt idx="18">
                  <c:v>Këlcyrë</c:v>
                </c:pt>
                <c:pt idx="19">
                  <c:v>Libohovë</c:v>
                </c:pt>
                <c:pt idx="20">
                  <c:v>Mallakaster</c:v>
                </c:pt>
                <c:pt idx="21">
                  <c:v>Memaliaj</c:v>
                </c:pt>
                <c:pt idx="22">
                  <c:v>Patos</c:v>
                </c:pt>
                <c:pt idx="23">
                  <c:v>Pukë</c:v>
                </c:pt>
                <c:pt idx="24">
                  <c:v>Roskovec</c:v>
                </c:pt>
                <c:pt idx="25">
                  <c:v>Skrapar</c:v>
                </c:pt>
                <c:pt idx="26">
                  <c:v>Tepelene</c:v>
                </c:pt>
                <c:pt idx="27">
                  <c:v>Vau-Dejës</c:v>
                </c:pt>
              </c:strCache>
            </c:strRef>
          </c:cat>
          <c:val>
            <c:numRef>
              <c:f>Arsimi!$D$7:$AE$7</c:f>
              <c:numCache>
                <c:formatCode>0%</c:formatCode>
                <c:ptCount val="28"/>
                <c:pt idx="0">
                  <c:v>0.69554186299383836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0.29716981132075471</c:v>
                </c:pt>
                <c:pt idx="6">
                  <c:v>0.66993464052287577</c:v>
                </c:pt>
                <c:pt idx="7">
                  <c:v>0.7498459642637092</c:v>
                </c:pt>
                <c:pt idx="8">
                  <c:v>1</c:v>
                </c:pt>
                <c:pt idx="9">
                  <c:v>1</c:v>
                </c:pt>
                <c:pt idx="10">
                  <c:v>0.69455782312925174</c:v>
                </c:pt>
                <c:pt idx="11">
                  <c:v>1</c:v>
                </c:pt>
                <c:pt idx="12">
                  <c:v>0.97928571428571431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0.3671875</c:v>
                </c:pt>
                <c:pt idx="17">
                  <c:v>1</c:v>
                </c:pt>
                <c:pt idx="18">
                  <c:v>1</c:v>
                </c:pt>
                <c:pt idx="19">
                  <c:v>0.47826086956521741</c:v>
                </c:pt>
                <c:pt idx="20">
                  <c:v>0.75714285714285712</c:v>
                </c:pt>
                <c:pt idx="21">
                  <c:v>1</c:v>
                </c:pt>
                <c:pt idx="22">
                  <c:v>0.80552070263488085</c:v>
                </c:pt>
                <c:pt idx="23">
                  <c:v>0.99447513812154698</c:v>
                </c:pt>
                <c:pt idx="24">
                  <c:v>1</c:v>
                </c:pt>
                <c:pt idx="25">
                  <c:v>0.6819787985865724</c:v>
                </c:pt>
                <c:pt idx="26">
                  <c:v>0.16666666666666666</c:v>
                </c:pt>
                <c:pt idx="27">
                  <c:v>0.20499108734402852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0-3B4A-9774-1412620E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746225488"/>
        <c:axId val="746203728"/>
      </c:barChart>
      <c:catAx>
        <c:axId val="74622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03728"/>
        <c:crosses val="autoZero"/>
        <c:auto val="1"/>
        <c:lblAlgn val="ctr"/>
        <c:lblOffset val="100"/>
        <c:tickLblSkip val="1"/>
        <c:noMultiLvlLbl val="0"/>
      </c:catAx>
      <c:valAx>
        <c:axId val="7462037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25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42869641294842E-2"/>
          <c:y val="4.270995750405087E-2"/>
          <c:w val="0.94117935258092733"/>
          <c:h val="0.7792683970772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'Planif menaxh adm- gjendja civ'!$C$61</c:f>
              <c:strCache>
                <c:ptCount val="1"/>
                <c:pt idx="0">
                  <c:v>Punonjës të trajnuar në raport (në % të totalit) 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'Planif menaxh adm- gjendja civ'!$D$60:$AC$60</c:f>
              <c:strCache>
                <c:ptCount val="26"/>
                <c:pt idx="0">
                  <c:v>Cërrik</c:v>
                </c:pt>
                <c:pt idx="1">
                  <c:v>Belsh</c:v>
                </c:pt>
                <c:pt idx="2">
                  <c:v>Mat</c:v>
                </c:pt>
                <c:pt idx="3">
                  <c:v>Klos</c:v>
                </c:pt>
                <c:pt idx="4">
                  <c:v>Maliq</c:v>
                </c:pt>
                <c:pt idx="5">
                  <c:v>Kukës</c:v>
                </c:pt>
                <c:pt idx="6">
                  <c:v>Lezhë</c:v>
                </c:pt>
                <c:pt idx="7">
                  <c:v>Mirditë</c:v>
                </c:pt>
                <c:pt idx="8">
                  <c:v>Shijak</c:v>
                </c:pt>
                <c:pt idx="9">
                  <c:v>Kolonjë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Fushë Arrëz</c:v>
                </c:pt>
                <c:pt idx="14">
                  <c:v>Himarë</c:v>
                </c:pt>
                <c:pt idx="15">
                  <c:v>Këlcyrë</c:v>
                </c:pt>
                <c:pt idx="16">
                  <c:v>Libohovë</c:v>
                </c:pt>
                <c:pt idx="17">
                  <c:v>Malësi e Madhe</c:v>
                </c:pt>
                <c:pt idx="18">
                  <c:v>Mallakastër</c:v>
                </c:pt>
                <c:pt idx="19">
                  <c:v>Memaliaj</c:v>
                </c:pt>
                <c:pt idx="20">
                  <c:v>Patos</c:v>
                </c:pt>
                <c:pt idx="21">
                  <c:v>Pukë</c:v>
                </c:pt>
                <c:pt idx="22">
                  <c:v>Roskovec</c:v>
                </c:pt>
                <c:pt idx="23">
                  <c:v>Skrapar</c:v>
                </c:pt>
                <c:pt idx="24">
                  <c:v>Tepelenë</c:v>
                </c:pt>
                <c:pt idx="25">
                  <c:v>Vau-Dejës</c:v>
                </c:pt>
              </c:strCache>
            </c:strRef>
          </c:cat>
          <c:val>
            <c:numRef>
              <c:f>'Planif menaxh adm- gjendja civ'!$D$61:$AC$61</c:f>
              <c:numCache>
                <c:formatCode>0%</c:formatCode>
                <c:ptCount val="26"/>
                <c:pt idx="0">
                  <c:v>0.92307692307692313</c:v>
                </c:pt>
                <c:pt idx="1">
                  <c:v>0.3125</c:v>
                </c:pt>
                <c:pt idx="2">
                  <c:v>8.5106382978723402E-2</c:v>
                </c:pt>
                <c:pt idx="3">
                  <c:v>0.2074688796680498</c:v>
                </c:pt>
                <c:pt idx="4">
                  <c:v>0.1360544217687075</c:v>
                </c:pt>
                <c:pt idx="5">
                  <c:v>0.65502183406113534</c:v>
                </c:pt>
                <c:pt idx="6">
                  <c:v>0.12401055408970976</c:v>
                </c:pt>
                <c:pt idx="7">
                  <c:v>7.5528700906344406E-2</c:v>
                </c:pt>
                <c:pt idx="8">
                  <c:v>7.3943661971830985E-2</c:v>
                </c:pt>
                <c:pt idx="9">
                  <c:v>1</c:v>
                </c:pt>
                <c:pt idx="10">
                  <c:v>0.10526315789473684</c:v>
                </c:pt>
                <c:pt idx="11">
                  <c:v>9.7014925373134331E-2</c:v>
                </c:pt>
                <c:pt idx="12">
                  <c:v>6.4171122994652413E-2</c:v>
                </c:pt>
                <c:pt idx="13">
                  <c:v>0.12785388127853881</c:v>
                </c:pt>
                <c:pt idx="14">
                  <c:v>0.1111111111111111</c:v>
                </c:pt>
                <c:pt idx="15">
                  <c:v>6.5217391304347824E-2</c:v>
                </c:pt>
                <c:pt idx="16">
                  <c:v>0.2247191011235955</c:v>
                </c:pt>
                <c:pt idx="17">
                  <c:v>0</c:v>
                </c:pt>
                <c:pt idx="18">
                  <c:v>0.12528473804100229</c:v>
                </c:pt>
                <c:pt idx="19">
                  <c:v>0</c:v>
                </c:pt>
                <c:pt idx="20">
                  <c:v>0.55096418732782371</c:v>
                </c:pt>
                <c:pt idx="21">
                  <c:v>7.0422535211267609E-2</c:v>
                </c:pt>
                <c:pt idx="22">
                  <c:v>9.1988130563798218E-2</c:v>
                </c:pt>
                <c:pt idx="23">
                  <c:v>8.3333333333333329E-2</c:v>
                </c:pt>
                <c:pt idx="24">
                  <c:v>6.726457399103139E-2</c:v>
                </c:pt>
                <c:pt idx="25">
                  <c:v>8.7671232876712329E-2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8-9545-B7D3-F0D843E3BD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6731880"/>
        <c:axId val="506732864"/>
      </c:barChart>
      <c:catAx>
        <c:axId val="50673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06732864"/>
        <c:crosses val="autoZero"/>
        <c:auto val="1"/>
        <c:lblAlgn val="ctr"/>
        <c:lblOffset val="100"/>
        <c:noMultiLvlLbl val="0"/>
      </c:catAx>
      <c:valAx>
        <c:axId val="5067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0673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Arsimi!$D$25:$W$25</c:f>
              <c:strCache>
                <c:ptCount val="20"/>
                <c:pt idx="0">
                  <c:v>Elbasan</c:v>
                </c:pt>
                <c:pt idx="1">
                  <c:v>Cerrik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Klos</c:v>
                </c:pt>
                <c:pt idx="7">
                  <c:v>Maliq</c:v>
                </c:pt>
                <c:pt idx="8">
                  <c:v>Has</c:v>
                </c:pt>
                <c:pt idx="9">
                  <c:v>Lezhe</c:v>
                </c:pt>
                <c:pt idx="10">
                  <c:v>Mirdite</c:v>
                </c:pt>
                <c:pt idx="11">
                  <c:v>Shijak</c:v>
                </c:pt>
                <c:pt idx="12">
                  <c:v>Kolonje</c:v>
                </c:pt>
                <c:pt idx="13">
                  <c:v>Delvine</c:v>
                </c:pt>
                <c:pt idx="14">
                  <c:v>Dropull</c:v>
                </c:pt>
                <c:pt idx="15">
                  <c:v>Finiq</c:v>
                </c:pt>
                <c:pt idx="16">
                  <c:v>Fushe Arrez</c:v>
                </c:pt>
                <c:pt idx="17">
                  <c:v>Himarë</c:v>
                </c:pt>
                <c:pt idx="18">
                  <c:v>Këlcyrë</c:v>
                </c:pt>
                <c:pt idx="19">
                  <c:v>Libohovë</c:v>
                </c:pt>
              </c:strCache>
            </c:strRef>
          </c:cat>
          <c:val>
            <c:numRef>
              <c:f>Arsimi!$D$26:$W$26</c:f>
              <c:numCache>
                <c:formatCode>_-* #,##0_-;\-* #,##0_-;_-* "-"??_-;_-@_-</c:formatCode>
                <c:ptCount val="20"/>
                <c:pt idx="0">
                  <c:v>20.972677595628415</c:v>
                </c:pt>
                <c:pt idx="1">
                  <c:v>15.75</c:v>
                </c:pt>
                <c:pt idx="2">
                  <c:v>13.516129032258064</c:v>
                </c:pt>
                <c:pt idx="3">
                  <c:v>17.968253968253968</c:v>
                </c:pt>
                <c:pt idx="4">
                  <c:v>20</c:v>
                </c:pt>
                <c:pt idx="5">
                  <c:v>7.1590909090909092</c:v>
                </c:pt>
                <c:pt idx="6">
                  <c:v>14.137931034482758</c:v>
                </c:pt>
                <c:pt idx="7">
                  <c:v>15.2125</c:v>
                </c:pt>
                <c:pt idx="8">
                  <c:v>4.5952380952380949</c:v>
                </c:pt>
                <c:pt idx="9">
                  <c:v>18.148148148148149</c:v>
                </c:pt>
                <c:pt idx="10">
                  <c:v>14.451612903225806</c:v>
                </c:pt>
                <c:pt idx="11">
                  <c:v>12.75</c:v>
                </c:pt>
                <c:pt idx="12">
                  <c:v>7.9230769230769234</c:v>
                </c:pt>
                <c:pt idx="13">
                  <c:v>6.7857142857142856</c:v>
                </c:pt>
                <c:pt idx="14">
                  <c:v>10</c:v>
                </c:pt>
                <c:pt idx="15">
                  <c:v>7.7777777777777777</c:v>
                </c:pt>
                <c:pt idx="16">
                  <c:v>12.8</c:v>
                </c:pt>
                <c:pt idx="17">
                  <c:v>12.666666666666666</c:v>
                </c:pt>
                <c:pt idx="18">
                  <c:v>11.4</c:v>
                </c:pt>
                <c:pt idx="19">
                  <c:v>7.333333333333333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4-094E-A592-02967C20B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746205904"/>
        <c:axId val="574020208"/>
      </c:barChart>
      <c:catAx>
        <c:axId val="74620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20208"/>
        <c:crosses val="autoZero"/>
        <c:auto val="1"/>
        <c:lblAlgn val="ctr"/>
        <c:lblOffset val="100"/>
        <c:noMultiLvlLbl val="0"/>
      </c:catAx>
      <c:valAx>
        <c:axId val="574020208"/>
        <c:scaling>
          <c:orientation val="minMax"/>
          <c:max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20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'Policia bashkiake'!$D$26:$AG$26</c:f>
              <c:strCache>
                <c:ptCount val="30"/>
                <c:pt idx="0">
                  <c:v>Cërrik</c:v>
                </c:pt>
                <c:pt idx="1">
                  <c:v>Belsh</c:v>
                </c:pt>
                <c:pt idx="2">
                  <c:v>Librazhd</c:v>
                </c:pt>
                <c:pt idx="3">
                  <c:v>Bulqiza</c:v>
                </c:pt>
                <c:pt idx="4">
                  <c:v>Dibër</c:v>
                </c:pt>
                <c:pt idx="5">
                  <c:v>Mat</c:v>
                </c:pt>
                <c:pt idx="6">
                  <c:v>Klos</c:v>
                </c:pt>
                <c:pt idx="7">
                  <c:v>Durrës</c:v>
                </c:pt>
                <c:pt idx="8">
                  <c:v>Kamëz</c:v>
                </c:pt>
                <c:pt idx="9">
                  <c:v>Maliq</c:v>
                </c:pt>
                <c:pt idx="10">
                  <c:v>Korçë</c:v>
                </c:pt>
                <c:pt idx="11">
                  <c:v>Kukës</c:v>
                </c:pt>
                <c:pt idx="12">
                  <c:v>Has</c:v>
                </c:pt>
                <c:pt idx="13">
                  <c:v>Mirditë</c:v>
                </c:pt>
                <c:pt idx="14">
                  <c:v>Delvinë</c:v>
                </c:pt>
                <c:pt idx="15">
                  <c:v>Dropull</c:v>
                </c:pt>
                <c:pt idx="16">
                  <c:v>Finiq</c:v>
                </c:pt>
                <c:pt idx="17">
                  <c:v>Fushë Arrëz</c:v>
                </c:pt>
                <c:pt idx="18">
                  <c:v>Himarë</c:v>
                </c:pt>
                <c:pt idx="19">
                  <c:v>Këlcyrë</c:v>
                </c:pt>
                <c:pt idx="20">
                  <c:v>Libohovë</c:v>
                </c:pt>
                <c:pt idx="21">
                  <c:v>Malësi e Madhe</c:v>
                </c:pt>
                <c:pt idx="22">
                  <c:v>Mallakastër</c:v>
                </c:pt>
                <c:pt idx="23">
                  <c:v>Memaliaj</c:v>
                </c:pt>
                <c:pt idx="24">
                  <c:v>Patos</c:v>
                </c:pt>
                <c:pt idx="25">
                  <c:v>Pukë</c:v>
                </c:pt>
                <c:pt idx="26">
                  <c:v>Roskovec</c:v>
                </c:pt>
                <c:pt idx="27">
                  <c:v>Shkodër</c:v>
                </c:pt>
                <c:pt idx="28">
                  <c:v>Skrapar</c:v>
                </c:pt>
                <c:pt idx="29">
                  <c:v>Tepelenë</c:v>
                </c:pt>
              </c:strCache>
            </c:strRef>
          </c:cat>
          <c:val>
            <c:numRef>
              <c:f>'Policia bashkiake'!$D$27:$AG$27</c:f>
              <c:numCache>
                <c:formatCode>0%</c:formatCode>
                <c:ptCount val="30"/>
                <c:pt idx="0">
                  <c:v>1.5333333333333334</c:v>
                </c:pt>
                <c:pt idx="1">
                  <c:v>1.9333333333333333</c:v>
                </c:pt>
                <c:pt idx="2">
                  <c:v>0.82</c:v>
                </c:pt>
                <c:pt idx="3">
                  <c:v>0.8</c:v>
                </c:pt>
                <c:pt idx="4">
                  <c:v>0.68888888888888888</c:v>
                </c:pt>
                <c:pt idx="5">
                  <c:v>0.10344827586206896</c:v>
                </c:pt>
                <c:pt idx="6">
                  <c:v>0.2361111111111111</c:v>
                </c:pt>
                <c:pt idx="7">
                  <c:v>1.8304347826086957</c:v>
                </c:pt>
                <c:pt idx="8">
                  <c:v>0.42857142857142855</c:v>
                </c:pt>
                <c:pt idx="9">
                  <c:v>1.4</c:v>
                </c:pt>
                <c:pt idx="10">
                  <c:v>0.66530612244897958</c:v>
                </c:pt>
                <c:pt idx="11">
                  <c:v>1.032258064516129</c:v>
                </c:pt>
                <c:pt idx="12">
                  <c:v>5.583333333333333</c:v>
                </c:pt>
                <c:pt idx="13">
                  <c:v>0.8</c:v>
                </c:pt>
                <c:pt idx="14">
                  <c:v>0.7142857142857143</c:v>
                </c:pt>
                <c:pt idx="15">
                  <c:v>1</c:v>
                </c:pt>
                <c:pt idx="16">
                  <c:v>0.83552631578947367</c:v>
                </c:pt>
                <c:pt idx="17">
                  <c:v>1.0952380952380953</c:v>
                </c:pt>
                <c:pt idx="18">
                  <c:v>0.8</c:v>
                </c:pt>
                <c:pt idx="19">
                  <c:v>1</c:v>
                </c:pt>
                <c:pt idx="20">
                  <c:v>0.29729729729729731</c:v>
                </c:pt>
                <c:pt idx="21">
                  <c:v>0.70370370370370372</c:v>
                </c:pt>
                <c:pt idx="22">
                  <c:v>0.81034482758620685</c:v>
                </c:pt>
                <c:pt idx="23">
                  <c:v>0.88043478260869568</c:v>
                </c:pt>
                <c:pt idx="24">
                  <c:v>0.7583333333333333</c:v>
                </c:pt>
                <c:pt idx="25">
                  <c:v>0.875</c:v>
                </c:pt>
                <c:pt idx="26">
                  <c:v>0.8203125</c:v>
                </c:pt>
                <c:pt idx="27">
                  <c:v>0.8666666666666667</c:v>
                </c:pt>
                <c:pt idx="28">
                  <c:v>0.89743589743589747</c:v>
                </c:pt>
                <c:pt idx="29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8-014E-BD26-D1F4DE9AB9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3077072"/>
        <c:axId val="583077400"/>
      </c:barChart>
      <c:catAx>
        <c:axId val="5830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83077400"/>
        <c:crosses val="autoZero"/>
        <c:auto val="1"/>
        <c:lblAlgn val="ctr"/>
        <c:lblOffset val="100"/>
        <c:noMultiLvlLbl val="0"/>
      </c:catAx>
      <c:valAx>
        <c:axId val="58307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7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'Turizmi-tregjet'!$D$5</c:f>
              <c:strCache>
                <c:ptCount val="1"/>
                <c:pt idx="0">
                  <c:v>NR i Turistëve të akomoduar në hotele 2020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'Turizmi-tregjet'!$E$3:$M$3</c:f>
              <c:strCache>
                <c:ptCount val="9"/>
                <c:pt idx="0">
                  <c:v>Belsh</c:v>
                </c:pt>
                <c:pt idx="1">
                  <c:v>Lezhë</c:v>
                </c:pt>
                <c:pt idx="2">
                  <c:v>Dropull</c:v>
                </c:pt>
                <c:pt idx="3">
                  <c:v>Himarë</c:v>
                </c:pt>
                <c:pt idx="4">
                  <c:v>Këlcyrë</c:v>
                </c:pt>
                <c:pt idx="5">
                  <c:v>Malësi e Madhe</c:v>
                </c:pt>
                <c:pt idx="6">
                  <c:v>Pukë</c:v>
                </c:pt>
                <c:pt idx="7">
                  <c:v>Shkodër</c:v>
                </c:pt>
                <c:pt idx="8">
                  <c:v>Skrapar</c:v>
                </c:pt>
              </c:strCache>
            </c:strRef>
          </c:cat>
          <c:val>
            <c:numRef>
              <c:f>'Turizmi-tregjet'!$E$5:$M$5</c:f>
              <c:numCache>
                <c:formatCode>_(* #\ ##0_);_(* \(#\ ##0\);_(* "-"??_);_(@_)</c:formatCode>
                <c:ptCount val="9"/>
                <c:pt idx="0">
                  <c:v>120</c:v>
                </c:pt>
                <c:pt idx="1">
                  <c:v>7800</c:v>
                </c:pt>
                <c:pt idx="2">
                  <c:v>200</c:v>
                </c:pt>
                <c:pt idx="3">
                  <c:v>500000</c:v>
                </c:pt>
                <c:pt idx="4">
                  <c:v>630</c:v>
                </c:pt>
                <c:pt idx="5">
                  <c:v>11034</c:v>
                </c:pt>
                <c:pt idx="6">
                  <c:v>400</c:v>
                </c:pt>
                <c:pt idx="7">
                  <c:v>105425</c:v>
                </c:pt>
                <c:pt idx="8">
                  <c:v>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A-D745-940E-1D8A22D82BBE}"/>
            </c:ext>
          </c:extLst>
        </c:ser>
        <c:ser>
          <c:idx val="1"/>
          <c:order val="1"/>
          <c:tx>
            <c:strRef>
              <c:f>'Turizmi-tregjet'!$D$6</c:f>
              <c:strCache>
                <c:ptCount val="1"/>
                <c:pt idx="0">
                  <c:v>NR i Turistëve të akomoduar në hotele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6729034413631808E-2"/>
                  <c:y val="-6.9735006973500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A-D745-940E-1D8A22D82BBE}"/>
                </c:ext>
              </c:extLst>
            </c:dLbl>
            <c:dLbl>
              <c:idx val="2"/>
              <c:layout>
                <c:manualLayout>
                  <c:x val="8.9096781378772694E-3"/>
                  <c:y val="-4.1841004184100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3A-D745-940E-1D8A22D82BBE}"/>
                </c:ext>
              </c:extLst>
            </c:dLbl>
            <c:dLbl>
              <c:idx val="4"/>
              <c:layout>
                <c:manualLayout>
                  <c:x val="2.2274195344693173E-3"/>
                  <c:y val="-7.6708507670850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A-D745-940E-1D8A22D82BBE}"/>
                </c:ext>
              </c:extLst>
            </c:dLbl>
            <c:dLbl>
              <c:idx val="5"/>
              <c:layout>
                <c:manualLayout>
                  <c:x val="1.1137097672346587E-2"/>
                  <c:y val="-9.7629009762901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3A-D745-940E-1D8A22D82BBE}"/>
                </c:ext>
              </c:extLst>
            </c:dLbl>
            <c:dLbl>
              <c:idx val="6"/>
              <c:layout>
                <c:manualLayout>
                  <c:x val="2.2274195344693173E-3"/>
                  <c:y val="-8.3682008368200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3A-D745-940E-1D8A22D82BBE}"/>
                </c:ext>
              </c:extLst>
            </c:dLbl>
            <c:dLbl>
              <c:idx val="8"/>
              <c:layout>
                <c:manualLayout>
                  <c:x val="1.1137097672346424E-2"/>
                  <c:y val="-9.7629009762900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3A-D745-940E-1D8A22D82B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'Turizmi-tregjet'!$E$3:$M$3</c:f>
              <c:strCache>
                <c:ptCount val="9"/>
                <c:pt idx="0">
                  <c:v>Belsh</c:v>
                </c:pt>
                <c:pt idx="1">
                  <c:v>Lezhë</c:v>
                </c:pt>
                <c:pt idx="2">
                  <c:v>Dropull</c:v>
                </c:pt>
                <c:pt idx="3">
                  <c:v>Himarë</c:v>
                </c:pt>
                <c:pt idx="4">
                  <c:v>Këlcyrë</c:v>
                </c:pt>
                <c:pt idx="5">
                  <c:v>Malësi e Madhe</c:v>
                </c:pt>
                <c:pt idx="6">
                  <c:v>Pukë</c:v>
                </c:pt>
                <c:pt idx="7">
                  <c:v>Shkodër</c:v>
                </c:pt>
                <c:pt idx="8">
                  <c:v>Skrapar</c:v>
                </c:pt>
              </c:strCache>
            </c:strRef>
          </c:cat>
          <c:val>
            <c:numRef>
              <c:f>'Turizmi-tregjet'!$E$6:$M$6</c:f>
              <c:numCache>
                <c:formatCode>_(* #\ ##0_);_(* \(#\ ##0\);_(* "-"??_);_(@_)</c:formatCode>
                <c:ptCount val="9"/>
                <c:pt idx="0">
                  <c:v>109</c:v>
                </c:pt>
                <c:pt idx="1">
                  <c:v>14630</c:v>
                </c:pt>
                <c:pt idx="2">
                  <c:v>600</c:v>
                </c:pt>
                <c:pt idx="3">
                  <c:v>690000</c:v>
                </c:pt>
                <c:pt idx="4">
                  <c:v>12612</c:v>
                </c:pt>
                <c:pt idx="5">
                  <c:v>12049</c:v>
                </c:pt>
                <c:pt idx="6">
                  <c:v>845</c:v>
                </c:pt>
                <c:pt idx="7">
                  <c:v>282228</c:v>
                </c:pt>
                <c:pt idx="8">
                  <c:v>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3A-D745-940E-1D8A22D82B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3850680"/>
        <c:axId val="673843136"/>
      </c:barChart>
      <c:catAx>
        <c:axId val="6738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843136"/>
        <c:crosses val="autoZero"/>
        <c:auto val="1"/>
        <c:lblAlgn val="ctr"/>
        <c:lblOffset val="100"/>
        <c:noMultiLvlLbl val="0"/>
      </c:catAx>
      <c:valAx>
        <c:axId val="6738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85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'Turizmi-tregjet'!$C$56</c:f>
              <c:strCache>
                <c:ptCount val="1"/>
                <c:pt idx="0">
                  <c:v>NUMRI I TREGJEVE FUNKSIONALE TË APROVUARA (BUJQËSOR, INDUSTRIAL)-2020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'Turizmi-tregjet'!$D$55:$AB$55</c:f>
              <c:strCache>
                <c:ptCount val="23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Maliq</c:v>
                </c:pt>
                <c:pt idx="5">
                  <c:v>Korçë</c:v>
                </c:pt>
                <c:pt idx="6">
                  <c:v>Kukës</c:v>
                </c:pt>
                <c:pt idx="7">
                  <c:v>Lezhë</c:v>
                </c:pt>
                <c:pt idx="8">
                  <c:v>Shijak</c:v>
                </c:pt>
                <c:pt idx="9">
                  <c:v>Kurbin</c:v>
                </c:pt>
                <c:pt idx="10">
                  <c:v>Kolonjë</c:v>
                </c:pt>
                <c:pt idx="11">
                  <c:v>Delvinë</c:v>
                </c:pt>
                <c:pt idx="12">
                  <c:v>Himarë</c:v>
                </c:pt>
                <c:pt idx="13">
                  <c:v>Këlcyrë</c:v>
                </c:pt>
                <c:pt idx="14">
                  <c:v>Libohovë</c:v>
                </c:pt>
                <c:pt idx="15">
                  <c:v>Mallakastër</c:v>
                </c:pt>
                <c:pt idx="16">
                  <c:v>Memaliaj</c:v>
                </c:pt>
                <c:pt idx="17">
                  <c:v>Patos</c:v>
                </c:pt>
                <c:pt idx="18">
                  <c:v>Pukë</c:v>
                </c:pt>
                <c:pt idx="19">
                  <c:v>Roskovec</c:v>
                </c:pt>
                <c:pt idx="20">
                  <c:v>Shkodër</c:v>
                </c:pt>
                <c:pt idx="21">
                  <c:v>Skrapar</c:v>
                </c:pt>
                <c:pt idx="22">
                  <c:v>Tepelenë</c:v>
                </c:pt>
              </c:strCache>
            </c:strRef>
          </c:cat>
          <c:val>
            <c:numRef>
              <c:f>'Turizmi-tregjet'!$D$56:$AB$56</c:f>
              <c:numCache>
                <c:formatCode>General</c:formatCode>
                <c:ptCount val="25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 formatCode="_(* #\ ##,000_);_(* \(#\ ##,000\);_(* &quot;-&quot;??_);_(@_)">
                  <c:v>1.7826086956521738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E-4348-9D89-940A93C5E2F0}"/>
            </c:ext>
          </c:extLst>
        </c:ser>
        <c:ser>
          <c:idx val="1"/>
          <c:order val="1"/>
          <c:tx>
            <c:strRef>
              <c:f>'Turizmi-tregjet'!$C$57</c:f>
              <c:strCache>
                <c:ptCount val="1"/>
                <c:pt idx="0">
                  <c:v>NUMRI I TREGJEVE FUNKSIONALE TË APROVUARA (BUJQËSOR, INDUSTRIAL)-2019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'Turizmi-tregjet'!$D$55:$AB$55</c:f>
              <c:strCache>
                <c:ptCount val="23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Maliq</c:v>
                </c:pt>
                <c:pt idx="5">
                  <c:v>Korçë</c:v>
                </c:pt>
                <c:pt idx="6">
                  <c:v>Kukës</c:v>
                </c:pt>
                <c:pt idx="7">
                  <c:v>Lezhë</c:v>
                </c:pt>
                <c:pt idx="8">
                  <c:v>Shijak</c:v>
                </c:pt>
                <c:pt idx="9">
                  <c:v>Kurbin</c:v>
                </c:pt>
                <c:pt idx="10">
                  <c:v>Kolonjë</c:v>
                </c:pt>
                <c:pt idx="11">
                  <c:v>Delvinë</c:v>
                </c:pt>
                <c:pt idx="12">
                  <c:v>Himarë</c:v>
                </c:pt>
                <c:pt idx="13">
                  <c:v>Këlcyrë</c:v>
                </c:pt>
                <c:pt idx="14">
                  <c:v>Libohovë</c:v>
                </c:pt>
                <c:pt idx="15">
                  <c:v>Mallakastër</c:v>
                </c:pt>
                <c:pt idx="16">
                  <c:v>Memaliaj</c:v>
                </c:pt>
                <c:pt idx="17">
                  <c:v>Patos</c:v>
                </c:pt>
                <c:pt idx="18">
                  <c:v>Pukë</c:v>
                </c:pt>
                <c:pt idx="19">
                  <c:v>Roskovec</c:v>
                </c:pt>
                <c:pt idx="20">
                  <c:v>Shkodër</c:v>
                </c:pt>
                <c:pt idx="21">
                  <c:v>Skrapar</c:v>
                </c:pt>
                <c:pt idx="22">
                  <c:v>Tepelenë</c:v>
                </c:pt>
              </c:strCache>
            </c:strRef>
          </c:cat>
          <c:val>
            <c:numRef>
              <c:f>'Turizmi-tregjet'!$D$57:$AB$57</c:f>
              <c:numCache>
                <c:formatCode>General</c:formatCode>
                <c:ptCount val="25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6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 formatCode="_(* #\ ##,000_);_(* \(#\ ##,000\);_(* &quot;-&quot;??_);_(@_)">
                  <c:v>2.1304347826086958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E-4348-9D89-940A93C5E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765144"/>
        <c:axId val="878766128"/>
      </c:barChart>
      <c:catAx>
        <c:axId val="87876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78766128"/>
        <c:crosses val="autoZero"/>
        <c:auto val="1"/>
        <c:lblAlgn val="ctr"/>
        <c:lblOffset val="100"/>
        <c:noMultiLvlLbl val="0"/>
      </c:catAx>
      <c:valAx>
        <c:axId val="87876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76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'Borxhi-marredh_komun_cert_prone'!$N$122:$N$128</c:f>
              <c:strCache>
                <c:ptCount val="7"/>
                <c:pt idx="0">
                  <c:v> Belsh </c:v>
                </c:pt>
                <c:pt idx="1">
                  <c:v> Elbasan </c:v>
                </c:pt>
                <c:pt idx="2">
                  <c:v> Maliq </c:v>
                </c:pt>
                <c:pt idx="3">
                  <c:v> Cerrik </c:v>
                </c:pt>
                <c:pt idx="4">
                  <c:v> Lezhe </c:v>
                </c:pt>
                <c:pt idx="5">
                  <c:v> Librazhd </c:v>
                </c:pt>
                <c:pt idx="6">
                  <c:v> Bulqize </c:v>
                </c:pt>
              </c:strCache>
            </c:strRef>
          </c:cat>
          <c:val>
            <c:numRef>
              <c:f>'Borxhi-marredh_komun_cert_prone'!$O$122:$O$128</c:f>
              <c:numCache>
                <c:formatCode>_(* #\ ##0_);_(* \(#\ ##0\);_(* "-"??_);_(@_)</c:formatCode>
                <c:ptCount val="7"/>
                <c:pt idx="0">
                  <c:v>700</c:v>
                </c:pt>
                <c:pt idx="1">
                  <c:v>656</c:v>
                </c:pt>
                <c:pt idx="2">
                  <c:v>536</c:v>
                </c:pt>
                <c:pt idx="3">
                  <c:v>486</c:v>
                </c:pt>
                <c:pt idx="4">
                  <c:v>476</c:v>
                </c:pt>
                <c:pt idx="5">
                  <c:v>312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0-FF4D-9218-C82265200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1794463"/>
        <c:axId val="637648703"/>
      </c:barChart>
      <c:catAx>
        <c:axId val="57179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37648703"/>
        <c:crosses val="autoZero"/>
        <c:auto val="1"/>
        <c:lblAlgn val="ctr"/>
        <c:lblOffset val="100"/>
        <c:noMultiLvlLbl val="0"/>
      </c:catAx>
      <c:valAx>
        <c:axId val="637648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7179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79115301423849E-2"/>
          <c:y val="6.1904761904761907E-2"/>
          <c:w val="0.91931053910835692"/>
          <c:h val="0.5982324709411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Mbetjet!$D$170</c:f>
              <c:strCache>
                <c:ptCount val="1"/>
                <c:pt idx="0">
                  <c:v>SIPËRFAQE E MBULUAR ME SHËRBIMIN E MENAXHIMIT TË MBETJEVE NË KM2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Mbetjet!$E$169:$R$169</c:f>
              <c:strCache>
                <c:ptCount val="14"/>
                <c:pt idx="0">
                  <c:v>Delvine</c:v>
                </c:pt>
                <c:pt idx="1">
                  <c:v>Dropull</c:v>
                </c:pt>
                <c:pt idx="2">
                  <c:v>Finiq</c:v>
                </c:pt>
                <c:pt idx="3">
                  <c:v>Fushe Arrez</c:v>
                </c:pt>
                <c:pt idx="4">
                  <c:v>Himarë</c:v>
                </c:pt>
                <c:pt idx="5">
                  <c:v>Këlcyrë</c:v>
                </c:pt>
                <c:pt idx="6">
                  <c:v>Libohovë</c:v>
                </c:pt>
                <c:pt idx="7">
                  <c:v>Mallakaster</c:v>
                </c:pt>
                <c:pt idx="8">
                  <c:v>Pukë</c:v>
                </c:pt>
                <c:pt idx="9">
                  <c:v>Roskovec</c:v>
                </c:pt>
                <c:pt idx="10">
                  <c:v>Shkodër</c:v>
                </c:pt>
                <c:pt idx="11">
                  <c:v>Skrapar</c:v>
                </c:pt>
                <c:pt idx="12">
                  <c:v>Tepelene</c:v>
                </c:pt>
                <c:pt idx="13">
                  <c:v>Vau-Dejës</c:v>
                </c:pt>
              </c:strCache>
            </c:strRef>
          </c:cat>
          <c:val>
            <c:numRef>
              <c:f>Mbetjet!$E$170:$R$170</c:f>
              <c:numCache>
                <c:formatCode>0%</c:formatCode>
                <c:ptCount val="14"/>
                <c:pt idx="0">
                  <c:v>0.39365773646801527</c:v>
                </c:pt>
                <c:pt idx="1">
                  <c:v>9.8570724494825041E-2</c:v>
                </c:pt>
                <c:pt idx="2">
                  <c:v>0.66974595842956119</c:v>
                </c:pt>
                <c:pt idx="3">
                  <c:v>2.3259686910180974E-2</c:v>
                </c:pt>
                <c:pt idx="4">
                  <c:v>0.13111888111888112</c:v>
                </c:pt>
                <c:pt idx="5">
                  <c:v>6.5789473684210523E-2</c:v>
                </c:pt>
                <c:pt idx="6">
                  <c:v>0.20161290322580644</c:v>
                </c:pt>
                <c:pt idx="7">
                  <c:v>0.45566390230565934</c:v>
                </c:pt>
                <c:pt idx="8">
                  <c:v>0.32098765432098764</c:v>
                </c:pt>
                <c:pt idx="9">
                  <c:v>0.94915254237288138</c:v>
                </c:pt>
                <c:pt idx="10">
                  <c:v>0.15996149923800573</c:v>
                </c:pt>
                <c:pt idx="11">
                  <c:v>7.2028811524609843E-3</c:v>
                </c:pt>
                <c:pt idx="12">
                  <c:v>0.60092807424593964</c:v>
                </c:pt>
                <c:pt idx="13">
                  <c:v>0.47005550101184157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3-3E47-8CE9-A0EF429DA106}"/>
            </c:ext>
          </c:extLst>
        </c:ser>
        <c:ser>
          <c:idx val="2"/>
          <c:order val="1"/>
          <c:tx>
            <c:strRef>
              <c:f>Mbetjet!$D$172</c:f>
              <c:strCache>
                <c:ptCount val="1"/>
                <c:pt idx="0">
                  <c:v>SIPËRFAQJA TOTALE E BASHKISË (NË KM2)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Mbetjet!$E$169:$R$169</c:f>
              <c:strCache>
                <c:ptCount val="14"/>
                <c:pt idx="0">
                  <c:v>Delvine</c:v>
                </c:pt>
                <c:pt idx="1">
                  <c:v>Dropull</c:v>
                </c:pt>
                <c:pt idx="2">
                  <c:v>Finiq</c:v>
                </c:pt>
                <c:pt idx="3">
                  <c:v>Fushe Arrez</c:v>
                </c:pt>
                <c:pt idx="4">
                  <c:v>Himarë</c:v>
                </c:pt>
                <c:pt idx="5">
                  <c:v>Këlcyrë</c:v>
                </c:pt>
                <c:pt idx="6">
                  <c:v>Libohovë</c:v>
                </c:pt>
                <c:pt idx="7">
                  <c:v>Mallakaster</c:v>
                </c:pt>
                <c:pt idx="8">
                  <c:v>Pukë</c:v>
                </c:pt>
                <c:pt idx="9">
                  <c:v>Roskovec</c:v>
                </c:pt>
                <c:pt idx="10">
                  <c:v>Shkodër</c:v>
                </c:pt>
                <c:pt idx="11">
                  <c:v>Skrapar</c:v>
                </c:pt>
                <c:pt idx="12">
                  <c:v>Tepelene</c:v>
                </c:pt>
                <c:pt idx="13">
                  <c:v>Vau-Dejës</c:v>
                </c:pt>
              </c:strCache>
            </c:strRef>
          </c:cat>
          <c:val>
            <c:numRef>
              <c:f>Mbetjet!$E$172:$R$172</c:f>
              <c:numCache>
                <c:formatCode>General</c:formatCode>
                <c:ptCount val="14"/>
                <c:pt idx="0">
                  <c:v>182.9</c:v>
                </c:pt>
                <c:pt idx="1">
                  <c:v>466.67</c:v>
                </c:pt>
                <c:pt idx="2">
                  <c:v>433</c:v>
                </c:pt>
                <c:pt idx="3">
                  <c:v>540.41999999999996</c:v>
                </c:pt>
                <c:pt idx="4">
                  <c:v>572</c:v>
                </c:pt>
                <c:pt idx="5">
                  <c:v>304</c:v>
                </c:pt>
                <c:pt idx="6">
                  <c:v>248</c:v>
                </c:pt>
                <c:pt idx="7">
                  <c:v>329.19</c:v>
                </c:pt>
                <c:pt idx="8">
                  <c:v>486</c:v>
                </c:pt>
                <c:pt idx="9">
                  <c:v>118</c:v>
                </c:pt>
                <c:pt idx="10">
                  <c:v>872.71</c:v>
                </c:pt>
                <c:pt idx="11">
                  <c:v>833</c:v>
                </c:pt>
                <c:pt idx="12">
                  <c:v>431</c:v>
                </c:pt>
                <c:pt idx="13">
                  <c:v>499.09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3-3E47-8CE9-A0EF429DA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9248800"/>
        <c:axId val="-1999242272"/>
      </c:barChart>
      <c:catAx>
        <c:axId val="-19992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9242272"/>
        <c:crosses val="autoZero"/>
        <c:auto val="1"/>
        <c:lblAlgn val="ctr"/>
        <c:lblOffset val="100"/>
        <c:noMultiLvlLbl val="0"/>
      </c:catAx>
      <c:valAx>
        <c:axId val="-1999242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92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Mbetjet!$C$195</c:f>
              <c:strCache>
                <c:ptCount val="1"/>
                <c:pt idx="0">
                  <c:v>SIPËRFAQE E MBULUAR ME SHËRBIMIN E MENAXHIMIT TË MBETJEVE NË KM2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Mbetjet!$D$194:$Q$194</c:f>
              <c:strCache>
                <c:ptCount val="14"/>
                <c:pt idx="0">
                  <c:v>Delvinë</c:v>
                </c:pt>
                <c:pt idx="1">
                  <c:v>Dropull</c:v>
                </c:pt>
                <c:pt idx="2">
                  <c:v>Finiq</c:v>
                </c:pt>
                <c:pt idx="3">
                  <c:v>Fushë Arrëz</c:v>
                </c:pt>
                <c:pt idx="4">
                  <c:v>Himarë</c:v>
                </c:pt>
                <c:pt idx="5">
                  <c:v>Këlcyrë</c:v>
                </c:pt>
                <c:pt idx="6">
                  <c:v>Libohovë</c:v>
                </c:pt>
                <c:pt idx="7">
                  <c:v>Mallakastër</c:v>
                </c:pt>
                <c:pt idx="8">
                  <c:v>Pukë</c:v>
                </c:pt>
                <c:pt idx="9">
                  <c:v>Roskovec</c:v>
                </c:pt>
                <c:pt idx="10">
                  <c:v>Shkodër</c:v>
                </c:pt>
                <c:pt idx="11">
                  <c:v>Skrapar</c:v>
                </c:pt>
                <c:pt idx="12">
                  <c:v>Tepelenë</c:v>
                </c:pt>
                <c:pt idx="13">
                  <c:v>Vau-Dejës</c:v>
                </c:pt>
              </c:strCache>
            </c:strRef>
          </c:cat>
          <c:val>
            <c:numRef>
              <c:f>Mbetjet!$D$195:$Q$195</c:f>
              <c:numCache>
                <c:formatCode>0%</c:formatCode>
                <c:ptCount val="14"/>
                <c:pt idx="0">
                  <c:v>0.39365773646801527</c:v>
                </c:pt>
                <c:pt idx="1">
                  <c:v>9.8570724494825041E-2</c:v>
                </c:pt>
                <c:pt idx="2">
                  <c:v>0.66974595842956119</c:v>
                </c:pt>
                <c:pt idx="3">
                  <c:v>2.3259686910180974E-2</c:v>
                </c:pt>
                <c:pt idx="4">
                  <c:v>0.13111888111888112</c:v>
                </c:pt>
                <c:pt idx="5">
                  <c:v>6.5789473684210523E-2</c:v>
                </c:pt>
                <c:pt idx="6">
                  <c:v>0.20161290322580644</c:v>
                </c:pt>
                <c:pt idx="7">
                  <c:v>0.45566390230565934</c:v>
                </c:pt>
                <c:pt idx="8">
                  <c:v>0.32098765432098764</c:v>
                </c:pt>
                <c:pt idx="9">
                  <c:v>0.94915254237288138</c:v>
                </c:pt>
                <c:pt idx="10">
                  <c:v>0.15996149923800573</c:v>
                </c:pt>
                <c:pt idx="11">
                  <c:v>7.2028811524609843E-3</c:v>
                </c:pt>
                <c:pt idx="12">
                  <c:v>0.60092807424593964</c:v>
                </c:pt>
                <c:pt idx="13">
                  <c:v>0.47005550101184157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5-5148-A9C4-8EE4B5958B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9874080"/>
        <c:axId val="849905568"/>
      </c:barChart>
      <c:catAx>
        <c:axId val="8498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05568"/>
        <c:crosses val="autoZero"/>
        <c:auto val="1"/>
        <c:lblAlgn val="ctr"/>
        <c:lblOffset val="100"/>
        <c:noMultiLvlLbl val="0"/>
      </c:catAx>
      <c:valAx>
        <c:axId val="8499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'furn-me uje'!$C$30</c:f>
              <c:strCache>
                <c:ptCount val="1"/>
                <c:pt idx="0">
                  <c:v>KOHËZGJATJA E OFRIMIT TË UJIT TË PIJSHËM(MESATARISHT ORË/DITË), 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'furn-me uje'!$D$28:$Y$28</c:f>
              <c:strCache>
                <c:ptCount val="22"/>
                <c:pt idx="0">
                  <c:v>Elbasan</c:v>
                </c:pt>
                <c:pt idx="1">
                  <c:v>Cërrik</c:v>
                </c:pt>
                <c:pt idx="2">
                  <c:v>Librazhd</c:v>
                </c:pt>
                <c:pt idx="3">
                  <c:v>Bulqiza</c:v>
                </c:pt>
                <c:pt idx="4">
                  <c:v>Klos</c:v>
                </c:pt>
                <c:pt idx="5">
                  <c:v>Durrës</c:v>
                </c:pt>
                <c:pt idx="6">
                  <c:v>Maliq</c:v>
                </c:pt>
                <c:pt idx="7">
                  <c:v>Korçë</c:v>
                </c:pt>
                <c:pt idx="8">
                  <c:v>Has</c:v>
                </c:pt>
                <c:pt idx="9">
                  <c:v>Lezhë</c:v>
                </c:pt>
                <c:pt idx="10">
                  <c:v>Dropull</c:v>
                </c:pt>
                <c:pt idx="11">
                  <c:v>Finiq</c:v>
                </c:pt>
                <c:pt idx="12">
                  <c:v>Fushë Arrëz</c:v>
                </c:pt>
                <c:pt idx="13">
                  <c:v>Himarë</c:v>
                </c:pt>
                <c:pt idx="14">
                  <c:v>Këlcyrë</c:v>
                </c:pt>
                <c:pt idx="15">
                  <c:v>Libohovë</c:v>
                </c:pt>
                <c:pt idx="16">
                  <c:v>Malësi e Madhe</c:v>
                </c:pt>
                <c:pt idx="17">
                  <c:v>Pukë</c:v>
                </c:pt>
                <c:pt idx="18">
                  <c:v>Shkodër</c:v>
                </c:pt>
                <c:pt idx="19">
                  <c:v>Skrapar</c:v>
                </c:pt>
                <c:pt idx="20">
                  <c:v>Tepelenë</c:v>
                </c:pt>
                <c:pt idx="21">
                  <c:v>Vau-Dejës</c:v>
                </c:pt>
              </c:strCache>
            </c:strRef>
          </c:cat>
          <c:val>
            <c:numRef>
              <c:f>'furn-me uje'!$D$30:$Y$30</c:f>
              <c:numCache>
                <c:formatCode>General</c:formatCode>
                <c:ptCount val="22"/>
                <c:pt idx="0">
                  <c:v>15</c:v>
                </c:pt>
                <c:pt idx="1">
                  <c:v>22</c:v>
                </c:pt>
                <c:pt idx="2">
                  <c:v>24</c:v>
                </c:pt>
                <c:pt idx="3">
                  <c:v>7</c:v>
                </c:pt>
                <c:pt idx="4">
                  <c:v>8</c:v>
                </c:pt>
                <c:pt idx="5">
                  <c:v>0</c:v>
                </c:pt>
                <c:pt idx="6">
                  <c:v>15</c:v>
                </c:pt>
                <c:pt idx="7">
                  <c:v>24</c:v>
                </c:pt>
                <c:pt idx="8">
                  <c:v>8</c:v>
                </c:pt>
                <c:pt idx="9">
                  <c:v>24</c:v>
                </c:pt>
                <c:pt idx="10">
                  <c:v>5</c:v>
                </c:pt>
                <c:pt idx="11">
                  <c:v>21.4</c:v>
                </c:pt>
                <c:pt idx="12">
                  <c:v>24</c:v>
                </c:pt>
                <c:pt idx="13">
                  <c:v>20</c:v>
                </c:pt>
                <c:pt idx="14">
                  <c:v>24</c:v>
                </c:pt>
                <c:pt idx="15">
                  <c:v>22</c:v>
                </c:pt>
                <c:pt idx="16">
                  <c:v>18</c:v>
                </c:pt>
                <c:pt idx="17">
                  <c:v>21</c:v>
                </c:pt>
                <c:pt idx="18">
                  <c:v>22</c:v>
                </c:pt>
                <c:pt idx="19">
                  <c:v>8</c:v>
                </c:pt>
                <c:pt idx="20">
                  <c:v>24</c:v>
                </c:pt>
                <c:pt idx="21">
                  <c:v>10.58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C-DA43-9E36-2E91D8076551}"/>
            </c:ext>
          </c:extLst>
        </c:ser>
        <c:ser>
          <c:idx val="1"/>
          <c:order val="1"/>
          <c:tx>
            <c:strRef>
              <c:f>'furn-me uje'!$C$31</c:f>
              <c:strCache>
                <c:ptCount val="1"/>
                <c:pt idx="0">
                  <c:v>KOHËZGJATJA E OFRIMIT TË UJIT TË PIJSHËM(MESATARISHT ORË/DITË) 2019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'furn-me uje'!$D$28:$Y$28</c:f>
              <c:strCache>
                <c:ptCount val="22"/>
                <c:pt idx="0">
                  <c:v>Elbasan</c:v>
                </c:pt>
                <c:pt idx="1">
                  <c:v>Cërrik</c:v>
                </c:pt>
                <c:pt idx="2">
                  <c:v>Librazhd</c:v>
                </c:pt>
                <c:pt idx="3">
                  <c:v>Bulqiza</c:v>
                </c:pt>
                <c:pt idx="4">
                  <c:v>Klos</c:v>
                </c:pt>
                <c:pt idx="5">
                  <c:v>Durrës</c:v>
                </c:pt>
                <c:pt idx="6">
                  <c:v>Maliq</c:v>
                </c:pt>
                <c:pt idx="7">
                  <c:v>Korçë</c:v>
                </c:pt>
                <c:pt idx="8">
                  <c:v>Has</c:v>
                </c:pt>
                <c:pt idx="9">
                  <c:v>Lezhë</c:v>
                </c:pt>
                <c:pt idx="10">
                  <c:v>Dropull</c:v>
                </c:pt>
                <c:pt idx="11">
                  <c:v>Finiq</c:v>
                </c:pt>
                <c:pt idx="12">
                  <c:v>Fushë Arrëz</c:v>
                </c:pt>
                <c:pt idx="13">
                  <c:v>Himarë</c:v>
                </c:pt>
                <c:pt idx="14">
                  <c:v>Këlcyrë</c:v>
                </c:pt>
                <c:pt idx="15">
                  <c:v>Libohovë</c:v>
                </c:pt>
                <c:pt idx="16">
                  <c:v>Malësi e Madhe</c:v>
                </c:pt>
                <c:pt idx="17">
                  <c:v>Pukë</c:v>
                </c:pt>
                <c:pt idx="18">
                  <c:v>Shkodër</c:v>
                </c:pt>
                <c:pt idx="19">
                  <c:v>Skrapar</c:v>
                </c:pt>
                <c:pt idx="20">
                  <c:v>Tepelenë</c:v>
                </c:pt>
                <c:pt idx="21">
                  <c:v>Vau-Dejës</c:v>
                </c:pt>
              </c:strCache>
            </c:strRef>
          </c:cat>
          <c:val>
            <c:numRef>
              <c:f>'furn-me uje'!$D$31:$Y$31</c:f>
              <c:numCache>
                <c:formatCode>General</c:formatCode>
                <c:ptCount val="22"/>
                <c:pt idx="0">
                  <c:v>15</c:v>
                </c:pt>
                <c:pt idx="1">
                  <c:v>24</c:v>
                </c:pt>
                <c:pt idx="2">
                  <c:v>24</c:v>
                </c:pt>
                <c:pt idx="3">
                  <c:v>13.5</c:v>
                </c:pt>
                <c:pt idx="4">
                  <c:v>6</c:v>
                </c:pt>
                <c:pt idx="5">
                  <c:v>3.5</c:v>
                </c:pt>
                <c:pt idx="6">
                  <c:v>14.5</c:v>
                </c:pt>
                <c:pt idx="7">
                  <c:v>24</c:v>
                </c:pt>
                <c:pt idx="8">
                  <c:v>8</c:v>
                </c:pt>
                <c:pt idx="9">
                  <c:v>21.5</c:v>
                </c:pt>
                <c:pt idx="10">
                  <c:v>3.85</c:v>
                </c:pt>
                <c:pt idx="11">
                  <c:v>21.4</c:v>
                </c:pt>
                <c:pt idx="12">
                  <c:v>24</c:v>
                </c:pt>
                <c:pt idx="13">
                  <c:v>18</c:v>
                </c:pt>
                <c:pt idx="14">
                  <c:v>24</c:v>
                </c:pt>
                <c:pt idx="15">
                  <c:v>18</c:v>
                </c:pt>
                <c:pt idx="16">
                  <c:v>13</c:v>
                </c:pt>
                <c:pt idx="17">
                  <c:v>24</c:v>
                </c:pt>
                <c:pt idx="18">
                  <c:v>21</c:v>
                </c:pt>
                <c:pt idx="19">
                  <c:v>8</c:v>
                </c:pt>
                <c:pt idx="20">
                  <c:v>22</c:v>
                </c:pt>
                <c:pt idx="21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C-DA43-9E36-2E91D80765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230192"/>
        <c:axId val="1015227896"/>
      </c:barChart>
      <c:catAx>
        <c:axId val="10152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5227896"/>
        <c:crosses val="autoZero"/>
        <c:auto val="1"/>
        <c:lblAlgn val="ctr"/>
        <c:lblOffset val="100"/>
        <c:noMultiLvlLbl val="0"/>
      </c:catAx>
      <c:valAx>
        <c:axId val="101522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23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'Sociale-sport-kult'!$D$181:$O$181</c:f>
              <c:strCache>
                <c:ptCount val="12"/>
                <c:pt idx="0">
                  <c:v>Cërrik</c:v>
                </c:pt>
                <c:pt idx="1">
                  <c:v>Belsh</c:v>
                </c:pt>
                <c:pt idx="2">
                  <c:v>Shijak</c:v>
                </c:pt>
                <c:pt idx="3">
                  <c:v>Kurbin</c:v>
                </c:pt>
                <c:pt idx="4">
                  <c:v>Delvinë</c:v>
                </c:pt>
                <c:pt idx="5">
                  <c:v>Fushë Arrëz</c:v>
                </c:pt>
                <c:pt idx="6">
                  <c:v>Këlcyrë</c:v>
                </c:pt>
                <c:pt idx="7">
                  <c:v>Mallakastër</c:v>
                </c:pt>
                <c:pt idx="8">
                  <c:v>Patos</c:v>
                </c:pt>
                <c:pt idx="9">
                  <c:v>Pukë</c:v>
                </c:pt>
                <c:pt idx="10">
                  <c:v>Roskovec</c:v>
                </c:pt>
                <c:pt idx="11">
                  <c:v>Tepelenë</c:v>
                </c:pt>
              </c:strCache>
            </c:strRef>
          </c:cat>
          <c:val>
            <c:numRef>
              <c:f>'Sociale-sport-kult'!$D$182:$O$182</c:f>
              <c:numCache>
                <c:formatCode>General</c:formatCode>
                <c:ptCount val="12"/>
                <c:pt idx="0">
                  <c:v>-311</c:v>
                </c:pt>
                <c:pt idx="1">
                  <c:v>23</c:v>
                </c:pt>
                <c:pt idx="2">
                  <c:v>280</c:v>
                </c:pt>
                <c:pt idx="3">
                  <c:v>0</c:v>
                </c:pt>
                <c:pt idx="4">
                  <c:v>-480</c:v>
                </c:pt>
                <c:pt idx="5">
                  <c:v>348</c:v>
                </c:pt>
                <c:pt idx="6">
                  <c:v>600</c:v>
                </c:pt>
                <c:pt idx="7">
                  <c:v>-2</c:v>
                </c:pt>
                <c:pt idx="8">
                  <c:v>-391</c:v>
                </c:pt>
                <c:pt idx="9">
                  <c:v>821</c:v>
                </c:pt>
                <c:pt idx="10">
                  <c:v>380</c:v>
                </c:pt>
                <c:pt idx="11">
                  <c:v>-756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4-A541-9E46-195F1F453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673072"/>
        <c:axId val="617673400"/>
      </c:barChart>
      <c:catAx>
        <c:axId val="6176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17673400"/>
        <c:crosses val="autoZero"/>
        <c:auto val="1"/>
        <c:lblAlgn val="ctr"/>
        <c:lblOffset val="100"/>
        <c:noMultiLvlLbl val="0"/>
      </c:catAx>
      <c:valAx>
        <c:axId val="61767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67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'Sociale-sport-kult'!$A$214</c:f>
              <c:strCache>
                <c:ptCount val="1"/>
                <c:pt idx="0">
                  <c:v>FONDI I ALOKUAR PËR ASISTENCË SOCIALE PËR PERSONAT E PAPUNË NË LEKË-2020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'Sociale-sport-kult'!$B$213:$I$213</c:f>
              <c:strCache>
                <c:ptCount val="8"/>
                <c:pt idx="0">
                  <c:v>Delvine</c:v>
                </c:pt>
                <c:pt idx="1">
                  <c:v>Fushe Arrez</c:v>
                </c:pt>
                <c:pt idx="2">
                  <c:v>Këlcyrë</c:v>
                </c:pt>
                <c:pt idx="3">
                  <c:v>Mallakaster</c:v>
                </c:pt>
                <c:pt idx="4">
                  <c:v>Patos</c:v>
                </c:pt>
                <c:pt idx="5">
                  <c:v>Pukë</c:v>
                </c:pt>
                <c:pt idx="6">
                  <c:v>Roskovec</c:v>
                </c:pt>
                <c:pt idx="7">
                  <c:v>Tepelene</c:v>
                </c:pt>
              </c:strCache>
            </c:strRef>
          </c:cat>
          <c:val>
            <c:numRef>
              <c:f>'Sociale-sport-kult'!$B$214:$I$214</c:f>
              <c:numCache>
                <c:formatCode>General</c:formatCode>
                <c:ptCount val="8"/>
                <c:pt idx="0">
                  <c:v>3918254</c:v>
                </c:pt>
                <c:pt idx="1">
                  <c:v>36364774</c:v>
                </c:pt>
                <c:pt idx="2">
                  <c:v>16388332</c:v>
                </c:pt>
                <c:pt idx="3">
                  <c:v>50521000</c:v>
                </c:pt>
                <c:pt idx="4">
                  <c:v>17781000</c:v>
                </c:pt>
                <c:pt idx="5">
                  <c:v>34939000</c:v>
                </c:pt>
                <c:pt idx="6">
                  <c:v>148030810</c:v>
                </c:pt>
                <c:pt idx="7">
                  <c:v>2411800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C-834C-9E7C-4D9E54A2D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748944"/>
        <c:axId val="1180750624"/>
      </c:barChart>
      <c:catAx>
        <c:axId val="118074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50624"/>
        <c:crosses val="autoZero"/>
        <c:auto val="1"/>
        <c:lblAlgn val="ctr"/>
        <c:lblOffset val="100"/>
        <c:noMultiLvlLbl val="0"/>
      </c:catAx>
      <c:valAx>
        <c:axId val="11807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74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'Planif menaxh adm- gjendja civ'!$C$284</c:f>
              <c:strCache>
                <c:ptCount val="1"/>
                <c:pt idx="0">
                  <c:v>Ndryshimi vjetor i masave disiplinore 2020 / 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'Planif menaxh adm- gjendja civ'!$D$283:$T$283</c:f>
              <c:strCache>
                <c:ptCount val="17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Bulqiza</c:v>
                </c:pt>
                <c:pt idx="4">
                  <c:v>Klos</c:v>
                </c:pt>
                <c:pt idx="5">
                  <c:v>Kamëz</c:v>
                </c:pt>
                <c:pt idx="6">
                  <c:v>Maliq</c:v>
                </c:pt>
                <c:pt idx="7">
                  <c:v>Kukës</c:v>
                </c:pt>
                <c:pt idx="8">
                  <c:v>Lezhë</c:v>
                </c:pt>
                <c:pt idx="9">
                  <c:v>Mirditë</c:v>
                </c:pt>
                <c:pt idx="10">
                  <c:v>Delvinë</c:v>
                </c:pt>
                <c:pt idx="11">
                  <c:v>Dropull</c:v>
                </c:pt>
                <c:pt idx="12">
                  <c:v>Himarë</c:v>
                </c:pt>
                <c:pt idx="13">
                  <c:v>Malësi e Madhe</c:v>
                </c:pt>
                <c:pt idx="14">
                  <c:v>Roskovec</c:v>
                </c:pt>
                <c:pt idx="15">
                  <c:v>Shkodër</c:v>
                </c:pt>
                <c:pt idx="16">
                  <c:v>Skrapar</c:v>
                </c:pt>
              </c:strCache>
            </c:strRef>
          </c:cat>
          <c:val>
            <c:numRef>
              <c:f>'Planif menaxh adm- gjendja civ'!$D$284:$T$284</c:f>
              <c:numCache>
                <c:formatCode>General</c:formatCode>
                <c:ptCount val="17"/>
                <c:pt idx="0">
                  <c:v>-14</c:v>
                </c:pt>
                <c:pt idx="1">
                  <c:v>-11</c:v>
                </c:pt>
                <c:pt idx="2">
                  <c:v>0</c:v>
                </c:pt>
                <c:pt idx="3">
                  <c:v>-1</c:v>
                </c:pt>
                <c:pt idx="4">
                  <c:v>-5</c:v>
                </c:pt>
                <c:pt idx="5">
                  <c:v>25</c:v>
                </c:pt>
                <c:pt idx="6">
                  <c:v>13</c:v>
                </c:pt>
                <c:pt idx="7">
                  <c:v>-55</c:v>
                </c:pt>
                <c:pt idx="8">
                  <c:v>-499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9</c:v>
                </c:pt>
                <c:pt idx="13">
                  <c:v>10</c:v>
                </c:pt>
                <c:pt idx="14">
                  <c:v>-4</c:v>
                </c:pt>
                <c:pt idx="15">
                  <c:v>-11</c:v>
                </c:pt>
                <c:pt idx="1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AB47-8199-B35C62DB9B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347776"/>
        <c:axId val="566348432"/>
      </c:barChart>
      <c:catAx>
        <c:axId val="5663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66348432"/>
        <c:crosses val="autoZero"/>
        <c:auto val="1"/>
        <c:lblAlgn val="ctr"/>
        <c:lblOffset val="100"/>
        <c:noMultiLvlLbl val="0"/>
      </c:catAx>
      <c:valAx>
        <c:axId val="56634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663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[Total- Pergjigjet e sondazhit_v2.xlsx]Shpenz-Ujitja dhe kullimi!PivotTable5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'Shpenz-Ujitja dhe kullimi'!$B$34:$B$35</c:f>
              <c:strCache>
                <c:ptCount val="1"/>
                <c:pt idx="0">
                  <c:v>Duhen shpenzuar më pak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'Shpenz-Ujitja dhe kullimi'!$A$36:$A$61</c:f>
              <c:strCache>
                <c:ptCount val="25"/>
                <c:pt idx="0">
                  <c:v>Belsh</c:v>
                </c:pt>
                <c:pt idx="1">
                  <c:v>Cërrik</c:v>
                </c:pt>
                <c:pt idx="2">
                  <c:v>Delvinë</c:v>
                </c:pt>
                <c:pt idx="3">
                  <c:v>Devoll</c:v>
                </c:pt>
                <c:pt idx="4">
                  <c:v>Dimal</c:v>
                </c:pt>
                <c:pt idx="5">
                  <c:v>Dropull</c:v>
                </c:pt>
                <c:pt idx="6">
                  <c:v>Durrës</c:v>
                </c:pt>
                <c:pt idx="7">
                  <c:v>Elbasan</c:v>
                </c:pt>
                <c:pt idx="8">
                  <c:v>Fier</c:v>
                </c:pt>
                <c:pt idx="9">
                  <c:v>Fushë Arrëz</c:v>
                </c:pt>
                <c:pt idx="10">
                  <c:v>Këlcyrë</c:v>
                </c:pt>
                <c:pt idx="11">
                  <c:v>Kolonjë</c:v>
                </c:pt>
                <c:pt idx="12">
                  <c:v>Korçë</c:v>
                </c:pt>
                <c:pt idx="13">
                  <c:v>Libohovë</c:v>
                </c:pt>
                <c:pt idx="14">
                  <c:v>Librazhd</c:v>
                </c:pt>
                <c:pt idx="15">
                  <c:v>Lushnje</c:v>
                </c:pt>
                <c:pt idx="16">
                  <c:v>Maliq</c:v>
                </c:pt>
                <c:pt idx="17">
                  <c:v>Mirditë</c:v>
                </c:pt>
                <c:pt idx="18">
                  <c:v>Pukë</c:v>
                </c:pt>
                <c:pt idx="19">
                  <c:v>Roskovec</c:v>
                </c:pt>
                <c:pt idx="20">
                  <c:v>Shijak</c:v>
                </c:pt>
                <c:pt idx="21">
                  <c:v>Skrapar</c:v>
                </c:pt>
                <c:pt idx="22">
                  <c:v>Tepelenë</c:v>
                </c:pt>
                <c:pt idx="23">
                  <c:v>Vau Dejës</c:v>
                </c:pt>
                <c:pt idx="24">
                  <c:v>Vlorë</c:v>
                </c:pt>
              </c:strCache>
            </c:strRef>
          </c:cat>
          <c:val>
            <c:numRef>
              <c:f>'Shpenz-Ujitja dhe kullimi'!$B$36:$B$61</c:f>
              <c:numCache>
                <c:formatCode>0%</c:formatCode>
                <c:ptCount val="25"/>
                <c:pt idx="0">
                  <c:v>0.25</c:v>
                </c:pt>
                <c:pt idx="1">
                  <c:v>0</c:v>
                </c:pt>
                <c:pt idx="2">
                  <c:v>0.11229946524064172</c:v>
                </c:pt>
                <c:pt idx="3">
                  <c:v>5.4945054945054944E-2</c:v>
                </c:pt>
                <c:pt idx="4">
                  <c:v>5.2023121387283239E-2</c:v>
                </c:pt>
                <c:pt idx="5">
                  <c:v>5.0847457627118647E-2</c:v>
                </c:pt>
                <c:pt idx="6">
                  <c:v>2.9585798816568046E-2</c:v>
                </c:pt>
                <c:pt idx="7">
                  <c:v>6.4935064935064929E-2</c:v>
                </c:pt>
                <c:pt idx="8">
                  <c:v>3.7865748709122203E-2</c:v>
                </c:pt>
                <c:pt idx="9">
                  <c:v>5.1948051948051951E-2</c:v>
                </c:pt>
                <c:pt idx="10">
                  <c:v>2.3809523809523808E-2</c:v>
                </c:pt>
                <c:pt idx="11">
                  <c:v>3.4246575342465752E-2</c:v>
                </c:pt>
                <c:pt idx="12">
                  <c:v>0.23076923076923078</c:v>
                </c:pt>
                <c:pt idx="13">
                  <c:v>0.11363636363636363</c:v>
                </c:pt>
                <c:pt idx="14">
                  <c:v>0</c:v>
                </c:pt>
                <c:pt idx="15">
                  <c:v>2.3121387283236993E-2</c:v>
                </c:pt>
                <c:pt idx="16">
                  <c:v>2.6178010471204188E-2</c:v>
                </c:pt>
                <c:pt idx="17">
                  <c:v>1.2987012987012988E-2</c:v>
                </c:pt>
                <c:pt idx="18">
                  <c:v>0.14285714285714285</c:v>
                </c:pt>
                <c:pt idx="19">
                  <c:v>7.6190476190476197E-2</c:v>
                </c:pt>
                <c:pt idx="20">
                  <c:v>2.1276595744680851E-2</c:v>
                </c:pt>
                <c:pt idx="21">
                  <c:v>4.2553191489361701E-2</c:v>
                </c:pt>
                <c:pt idx="22">
                  <c:v>3.6585365853658534E-2</c:v>
                </c:pt>
                <c:pt idx="23">
                  <c:v>9.5238095238095247E-3</c:v>
                </c:pt>
                <c:pt idx="24">
                  <c:v>5.6910569105691054E-2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F84D-AD4D-D7D0B0AEFF6B}"/>
            </c:ext>
          </c:extLst>
        </c:ser>
        <c:ser>
          <c:idx val="1"/>
          <c:order val="1"/>
          <c:tx>
            <c:strRef>
              <c:f>'Shpenz-Ujitja dhe kullimi'!$C$34:$C$35</c:f>
              <c:strCache>
                <c:ptCount val="1"/>
                <c:pt idx="0">
                  <c:v>Duhen shpenzuar më shumë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'Shpenz-Ujitja dhe kullimi'!$A$36:$A$61</c:f>
              <c:strCache>
                <c:ptCount val="25"/>
                <c:pt idx="0">
                  <c:v>Belsh</c:v>
                </c:pt>
                <c:pt idx="1">
                  <c:v>Cërrik</c:v>
                </c:pt>
                <c:pt idx="2">
                  <c:v>Delvinë</c:v>
                </c:pt>
                <c:pt idx="3">
                  <c:v>Devoll</c:v>
                </c:pt>
                <c:pt idx="4">
                  <c:v>Dimal</c:v>
                </c:pt>
                <c:pt idx="5">
                  <c:v>Dropull</c:v>
                </c:pt>
                <c:pt idx="6">
                  <c:v>Durrës</c:v>
                </c:pt>
                <c:pt idx="7">
                  <c:v>Elbasan</c:v>
                </c:pt>
                <c:pt idx="8">
                  <c:v>Fier</c:v>
                </c:pt>
                <c:pt idx="9">
                  <c:v>Fushë Arrëz</c:v>
                </c:pt>
                <c:pt idx="10">
                  <c:v>Këlcyrë</c:v>
                </c:pt>
                <c:pt idx="11">
                  <c:v>Kolonjë</c:v>
                </c:pt>
                <c:pt idx="12">
                  <c:v>Korçë</c:v>
                </c:pt>
                <c:pt idx="13">
                  <c:v>Libohovë</c:v>
                </c:pt>
                <c:pt idx="14">
                  <c:v>Librazhd</c:v>
                </c:pt>
                <c:pt idx="15">
                  <c:v>Lushnje</c:v>
                </c:pt>
                <c:pt idx="16">
                  <c:v>Maliq</c:v>
                </c:pt>
                <c:pt idx="17">
                  <c:v>Mirditë</c:v>
                </c:pt>
                <c:pt idx="18">
                  <c:v>Pukë</c:v>
                </c:pt>
                <c:pt idx="19">
                  <c:v>Roskovec</c:v>
                </c:pt>
                <c:pt idx="20">
                  <c:v>Shijak</c:v>
                </c:pt>
                <c:pt idx="21">
                  <c:v>Skrapar</c:v>
                </c:pt>
                <c:pt idx="22">
                  <c:v>Tepelenë</c:v>
                </c:pt>
                <c:pt idx="23">
                  <c:v>Vau Dejës</c:v>
                </c:pt>
                <c:pt idx="24">
                  <c:v>Vlorë</c:v>
                </c:pt>
              </c:strCache>
            </c:strRef>
          </c:cat>
          <c:val>
            <c:numRef>
              <c:f>'Shpenz-Ujitja dhe kullimi'!$C$36:$C$61</c:f>
              <c:numCache>
                <c:formatCode>0%</c:formatCode>
                <c:ptCount val="25"/>
                <c:pt idx="0">
                  <c:v>0.75</c:v>
                </c:pt>
                <c:pt idx="1">
                  <c:v>0.7142857142857143</c:v>
                </c:pt>
                <c:pt idx="2">
                  <c:v>0.43850267379679142</c:v>
                </c:pt>
                <c:pt idx="3">
                  <c:v>0.46153846153846156</c:v>
                </c:pt>
                <c:pt idx="4">
                  <c:v>0.42196531791907516</c:v>
                </c:pt>
                <c:pt idx="5">
                  <c:v>0.25423728813559321</c:v>
                </c:pt>
                <c:pt idx="6">
                  <c:v>0.6449704142011834</c:v>
                </c:pt>
                <c:pt idx="7">
                  <c:v>0.55844155844155841</c:v>
                </c:pt>
                <c:pt idx="8">
                  <c:v>0.53184165232358005</c:v>
                </c:pt>
                <c:pt idx="9">
                  <c:v>0.66233766233766234</c:v>
                </c:pt>
                <c:pt idx="10">
                  <c:v>0.45238095238095238</c:v>
                </c:pt>
                <c:pt idx="11">
                  <c:v>0.4041095890410959</c:v>
                </c:pt>
                <c:pt idx="12">
                  <c:v>0.17948717948717949</c:v>
                </c:pt>
                <c:pt idx="13">
                  <c:v>0.54545454545454541</c:v>
                </c:pt>
                <c:pt idx="14">
                  <c:v>0.38461538461538464</c:v>
                </c:pt>
                <c:pt idx="15">
                  <c:v>0.56069364161849711</c:v>
                </c:pt>
                <c:pt idx="16">
                  <c:v>0.32460732984293195</c:v>
                </c:pt>
                <c:pt idx="17">
                  <c:v>0.58441558441558439</c:v>
                </c:pt>
                <c:pt idx="18">
                  <c:v>0.21428571428571427</c:v>
                </c:pt>
                <c:pt idx="19">
                  <c:v>0.45714285714285713</c:v>
                </c:pt>
                <c:pt idx="20">
                  <c:v>0.37588652482269502</c:v>
                </c:pt>
                <c:pt idx="21">
                  <c:v>0.42553191489361702</c:v>
                </c:pt>
                <c:pt idx="22">
                  <c:v>0.34146341463414637</c:v>
                </c:pt>
                <c:pt idx="23">
                  <c:v>0.64761904761904765</c:v>
                </c:pt>
                <c:pt idx="24">
                  <c:v>0.47696476964769646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F84D-AD4D-D7D0B0AEFF6B}"/>
            </c:ext>
          </c:extLst>
        </c:ser>
        <c:ser>
          <c:idx val="2"/>
          <c:order val="2"/>
          <c:tx>
            <c:strRef>
              <c:f>'Shpenz-Ujitja dhe kullimi'!$D$34:$D$35</c:f>
              <c:strCache>
                <c:ptCount val="1"/>
                <c:pt idx="0">
                  <c:v>Jam dakord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'Shpenz-Ujitja dhe kullimi'!$A$36:$A$61</c:f>
              <c:strCache>
                <c:ptCount val="25"/>
                <c:pt idx="0">
                  <c:v>Belsh</c:v>
                </c:pt>
                <c:pt idx="1">
                  <c:v>Cërrik</c:v>
                </c:pt>
                <c:pt idx="2">
                  <c:v>Delvinë</c:v>
                </c:pt>
                <c:pt idx="3">
                  <c:v>Devoll</c:v>
                </c:pt>
                <c:pt idx="4">
                  <c:v>Dimal</c:v>
                </c:pt>
                <c:pt idx="5">
                  <c:v>Dropull</c:v>
                </c:pt>
                <c:pt idx="6">
                  <c:v>Durrës</c:v>
                </c:pt>
                <c:pt idx="7">
                  <c:v>Elbasan</c:v>
                </c:pt>
                <c:pt idx="8">
                  <c:v>Fier</c:v>
                </c:pt>
                <c:pt idx="9">
                  <c:v>Fushë Arrëz</c:v>
                </c:pt>
                <c:pt idx="10">
                  <c:v>Këlcyrë</c:v>
                </c:pt>
                <c:pt idx="11">
                  <c:v>Kolonjë</c:v>
                </c:pt>
                <c:pt idx="12">
                  <c:v>Korçë</c:v>
                </c:pt>
                <c:pt idx="13">
                  <c:v>Libohovë</c:v>
                </c:pt>
                <c:pt idx="14">
                  <c:v>Librazhd</c:v>
                </c:pt>
                <c:pt idx="15">
                  <c:v>Lushnje</c:v>
                </c:pt>
                <c:pt idx="16">
                  <c:v>Maliq</c:v>
                </c:pt>
                <c:pt idx="17">
                  <c:v>Mirditë</c:v>
                </c:pt>
                <c:pt idx="18">
                  <c:v>Pukë</c:v>
                </c:pt>
                <c:pt idx="19">
                  <c:v>Roskovec</c:v>
                </c:pt>
                <c:pt idx="20">
                  <c:v>Shijak</c:v>
                </c:pt>
                <c:pt idx="21">
                  <c:v>Skrapar</c:v>
                </c:pt>
                <c:pt idx="22">
                  <c:v>Tepelenë</c:v>
                </c:pt>
                <c:pt idx="23">
                  <c:v>Vau Dejës</c:v>
                </c:pt>
                <c:pt idx="24">
                  <c:v>Vlorë</c:v>
                </c:pt>
              </c:strCache>
            </c:strRef>
          </c:cat>
          <c:val>
            <c:numRef>
              <c:f>'Shpenz-Ujitja dhe kullimi'!$D$36:$D$61</c:f>
              <c:numCache>
                <c:formatCode>0%</c:formatCode>
                <c:ptCount val="25"/>
                <c:pt idx="0">
                  <c:v>0</c:v>
                </c:pt>
                <c:pt idx="1">
                  <c:v>0.14285714285714285</c:v>
                </c:pt>
                <c:pt idx="2">
                  <c:v>0.39572192513368987</c:v>
                </c:pt>
                <c:pt idx="3">
                  <c:v>0.40659340659340659</c:v>
                </c:pt>
                <c:pt idx="4">
                  <c:v>0.46242774566473988</c:v>
                </c:pt>
                <c:pt idx="5">
                  <c:v>0.64406779661016944</c:v>
                </c:pt>
                <c:pt idx="6">
                  <c:v>0.21893491124260356</c:v>
                </c:pt>
                <c:pt idx="7">
                  <c:v>0.2857142857142857</c:v>
                </c:pt>
                <c:pt idx="8">
                  <c:v>0.38554216867469882</c:v>
                </c:pt>
                <c:pt idx="9">
                  <c:v>0.27272727272727271</c:v>
                </c:pt>
                <c:pt idx="10">
                  <c:v>0.5</c:v>
                </c:pt>
                <c:pt idx="11">
                  <c:v>0.38356164383561642</c:v>
                </c:pt>
                <c:pt idx="12">
                  <c:v>0.38461538461538464</c:v>
                </c:pt>
                <c:pt idx="13">
                  <c:v>0.25</c:v>
                </c:pt>
                <c:pt idx="14">
                  <c:v>0.61538461538461542</c:v>
                </c:pt>
                <c:pt idx="15">
                  <c:v>0.38150289017341038</c:v>
                </c:pt>
                <c:pt idx="16">
                  <c:v>0.5759162303664922</c:v>
                </c:pt>
                <c:pt idx="17">
                  <c:v>0.35064935064935066</c:v>
                </c:pt>
                <c:pt idx="18">
                  <c:v>0.5714285714285714</c:v>
                </c:pt>
                <c:pt idx="19">
                  <c:v>0.40952380952380951</c:v>
                </c:pt>
                <c:pt idx="20">
                  <c:v>0.48936170212765956</c:v>
                </c:pt>
                <c:pt idx="21">
                  <c:v>0.48936170212765956</c:v>
                </c:pt>
                <c:pt idx="22">
                  <c:v>0.59756097560975607</c:v>
                </c:pt>
                <c:pt idx="23">
                  <c:v>0.33333333333333331</c:v>
                </c:pt>
                <c:pt idx="24">
                  <c:v>0.42547425474254741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F84D-AD4D-D7D0B0AEFF6B}"/>
            </c:ext>
          </c:extLst>
        </c:ser>
        <c:ser>
          <c:idx val="3"/>
          <c:order val="3"/>
          <c:tx>
            <c:strRef>
              <c:f>'Shpenz-Ujitja dhe kullimi'!$E$34:$E$35</c:f>
              <c:strCache>
                <c:ptCount val="1"/>
                <c:pt idx="0">
                  <c:v>Nuk e di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'Shpenz-Ujitja dhe kullimi'!$A$36:$A$61</c:f>
              <c:strCache>
                <c:ptCount val="25"/>
                <c:pt idx="0">
                  <c:v>Belsh</c:v>
                </c:pt>
                <c:pt idx="1">
                  <c:v>Cërrik</c:v>
                </c:pt>
                <c:pt idx="2">
                  <c:v>Delvinë</c:v>
                </c:pt>
                <c:pt idx="3">
                  <c:v>Devoll</c:v>
                </c:pt>
                <c:pt idx="4">
                  <c:v>Dimal</c:v>
                </c:pt>
                <c:pt idx="5">
                  <c:v>Dropull</c:v>
                </c:pt>
                <c:pt idx="6">
                  <c:v>Durrës</c:v>
                </c:pt>
                <c:pt idx="7">
                  <c:v>Elbasan</c:v>
                </c:pt>
                <c:pt idx="8">
                  <c:v>Fier</c:v>
                </c:pt>
                <c:pt idx="9">
                  <c:v>Fushë Arrëz</c:v>
                </c:pt>
                <c:pt idx="10">
                  <c:v>Këlcyrë</c:v>
                </c:pt>
                <c:pt idx="11">
                  <c:v>Kolonjë</c:v>
                </c:pt>
                <c:pt idx="12">
                  <c:v>Korçë</c:v>
                </c:pt>
                <c:pt idx="13">
                  <c:v>Libohovë</c:v>
                </c:pt>
                <c:pt idx="14">
                  <c:v>Librazhd</c:v>
                </c:pt>
                <c:pt idx="15">
                  <c:v>Lushnje</c:v>
                </c:pt>
                <c:pt idx="16">
                  <c:v>Maliq</c:v>
                </c:pt>
                <c:pt idx="17">
                  <c:v>Mirditë</c:v>
                </c:pt>
                <c:pt idx="18">
                  <c:v>Pukë</c:v>
                </c:pt>
                <c:pt idx="19">
                  <c:v>Roskovec</c:v>
                </c:pt>
                <c:pt idx="20">
                  <c:v>Shijak</c:v>
                </c:pt>
                <c:pt idx="21">
                  <c:v>Skrapar</c:v>
                </c:pt>
                <c:pt idx="22">
                  <c:v>Tepelenë</c:v>
                </c:pt>
                <c:pt idx="23">
                  <c:v>Vau Dejës</c:v>
                </c:pt>
                <c:pt idx="24">
                  <c:v>Vlorë</c:v>
                </c:pt>
              </c:strCache>
            </c:strRef>
          </c:cat>
          <c:val>
            <c:numRef>
              <c:f>'Shpenz-Ujitja dhe kullimi'!$E$36:$E$61</c:f>
              <c:numCache>
                <c:formatCode>0%</c:formatCode>
                <c:ptCount val="25"/>
                <c:pt idx="0">
                  <c:v>0</c:v>
                </c:pt>
                <c:pt idx="1">
                  <c:v>0.14285714285714285</c:v>
                </c:pt>
                <c:pt idx="2">
                  <c:v>5.3475935828877004E-2</c:v>
                </c:pt>
                <c:pt idx="3">
                  <c:v>7.6923076923076927E-2</c:v>
                </c:pt>
                <c:pt idx="4">
                  <c:v>6.358381502890173E-2</c:v>
                </c:pt>
                <c:pt idx="5">
                  <c:v>5.0847457627118647E-2</c:v>
                </c:pt>
                <c:pt idx="6">
                  <c:v>0.10650887573964497</c:v>
                </c:pt>
                <c:pt idx="7">
                  <c:v>9.0909090909090912E-2</c:v>
                </c:pt>
                <c:pt idx="8">
                  <c:v>4.4750430292598967E-2</c:v>
                </c:pt>
                <c:pt idx="9">
                  <c:v>1.2987012987012988E-2</c:v>
                </c:pt>
                <c:pt idx="10">
                  <c:v>2.3809523809523808E-2</c:v>
                </c:pt>
                <c:pt idx="11">
                  <c:v>0.17808219178082191</c:v>
                </c:pt>
                <c:pt idx="12">
                  <c:v>0.20512820512820512</c:v>
                </c:pt>
                <c:pt idx="13">
                  <c:v>9.0909090909090912E-2</c:v>
                </c:pt>
                <c:pt idx="14">
                  <c:v>0</c:v>
                </c:pt>
                <c:pt idx="15">
                  <c:v>3.4682080924855488E-2</c:v>
                </c:pt>
                <c:pt idx="16">
                  <c:v>7.3298429319371722E-2</c:v>
                </c:pt>
                <c:pt idx="17">
                  <c:v>5.1948051948051951E-2</c:v>
                </c:pt>
                <c:pt idx="18">
                  <c:v>7.1428571428571425E-2</c:v>
                </c:pt>
                <c:pt idx="19">
                  <c:v>5.7142857142857141E-2</c:v>
                </c:pt>
                <c:pt idx="20">
                  <c:v>0.11347517730496454</c:v>
                </c:pt>
                <c:pt idx="21">
                  <c:v>4.2553191489361701E-2</c:v>
                </c:pt>
                <c:pt idx="22">
                  <c:v>2.4390243902439025E-2</c:v>
                </c:pt>
                <c:pt idx="23">
                  <c:v>9.5238095238095247E-3</c:v>
                </c:pt>
                <c:pt idx="24">
                  <c:v>4.065040650406504E-2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F84D-AD4D-D7D0B0AEFF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06479152"/>
        <c:axId val="506475544"/>
      </c:barChart>
      <c:catAx>
        <c:axId val="5064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475544"/>
        <c:crosses val="autoZero"/>
        <c:auto val="1"/>
        <c:lblAlgn val="ctr"/>
        <c:lblOffset val="100"/>
        <c:noMultiLvlLbl val="0"/>
      </c:catAx>
      <c:valAx>
        <c:axId val="50647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47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'Mbrojtja nga zjarri'!$D$52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'Mbrojtja nga zjarri'!$C$53:$C$55</c:f>
              <c:strCache>
                <c:ptCount val="3"/>
                <c:pt idx="0">
                  <c:v>Stacione MZSH </c:v>
                </c:pt>
                <c:pt idx="1">
                  <c:v>Automjete zjarrfikse</c:v>
                </c:pt>
                <c:pt idx="2">
                  <c:v>Punonjës</c:v>
                </c:pt>
              </c:strCache>
            </c:strRef>
          </c:cat>
          <c:val>
            <c:numRef>
              <c:f>'Mbrojtja nga zjarri'!$D$53:$D$55</c:f>
              <c:numCache>
                <c:formatCode>General</c:formatCode>
                <c:ptCount val="3"/>
                <c:pt idx="0">
                  <c:v>38</c:v>
                </c:pt>
                <c:pt idx="1">
                  <c:v>105</c:v>
                </c:pt>
                <c:pt idx="2">
                  <c:v>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1-8A48-B054-C9B3E53AC91C}"/>
            </c:ext>
          </c:extLst>
        </c:ser>
        <c:ser>
          <c:idx val="1"/>
          <c:order val="1"/>
          <c:tx>
            <c:strRef>
              <c:f>'Mbrojtja nga zjarri'!$E$52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'Mbrojtja nga zjarri'!$C$53:$C$55</c:f>
              <c:strCache>
                <c:ptCount val="3"/>
                <c:pt idx="0">
                  <c:v>Stacione MZSH </c:v>
                </c:pt>
                <c:pt idx="1">
                  <c:v>Automjete zjarrfikse</c:v>
                </c:pt>
                <c:pt idx="2">
                  <c:v>Punonjës</c:v>
                </c:pt>
              </c:strCache>
            </c:strRef>
          </c:cat>
          <c:val>
            <c:numRef>
              <c:f>'Mbrojtja nga zjarri'!$E$53:$E$55</c:f>
              <c:numCache>
                <c:formatCode>General</c:formatCode>
                <c:ptCount val="3"/>
                <c:pt idx="0">
                  <c:v>70</c:v>
                </c:pt>
                <c:pt idx="1">
                  <c:v>160</c:v>
                </c:pt>
                <c:pt idx="2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1-8A48-B054-C9B3E53AC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8472879"/>
        <c:axId val="1835086639"/>
      </c:barChart>
      <c:catAx>
        <c:axId val="180847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35086639"/>
        <c:crosses val="autoZero"/>
        <c:auto val="1"/>
        <c:lblAlgn val="ctr"/>
        <c:lblOffset val="100"/>
        <c:noMultiLvlLbl val="0"/>
      </c:catAx>
      <c:valAx>
        <c:axId val="183508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0847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'Mbrojtja nga zjarri'!$C$33</c:f>
              <c:strCache>
                <c:ptCount val="1"/>
                <c:pt idx="0">
                  <c:v>RASTE TË MENAXHUARA PËR SHUARJEN E ZJARRIT DHE SHPËTIMIT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'Mbrojtja nga zjarri'!$D$32:$AB$32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Kukës</c:v>
                </c:pt>
                <c:pt idx="7">
                  <c:v>Has</c:v>
                </c:pt>
                <c:pt idx="8">
                  <c:v>Lezhë</c:v>
                </c:pt>
                <c:pt idx="9">
                  <c:v>Delvinë</c:v>
                </c:pt>
                <c:pt idx="10">
                  <c:v>Dropull</c:v>
                </c:pt>
                <c:pt idx="11">
                  <c:v>Finiq</c:v>
                </c:pt>
                <c:pt idx="12">
                  <c:v>Fushë Arrëz</c:v>
                </c:pt>
                <c:pt idx="13">
                  <c:v>Himarë</c:v>
                </c:pt>
                <c:pt idx="14">
                  <c:v>Këlcyrë</c:v>
                </c:pt>
                <c:pt idx="15">
                  <c:v>Libohovë</c:v>
                </c:pt>
                <c:pt idx="16">
                  <c:v>Malësi e Madhe</c:v>
                </c:pt>
                <c:pt idx="17">
                  <c:v>Mallakastër</c:v>
                </c:pt>
                <c:pt idx="18">
                  <c:v>Memaliaj</c:v>
                </c:pt>
                <c:pt idx="19">
                  <c:v>Patos</c:v>
                </c:pt>
                <c:pt idx="20">
                  <c:v>Pukë</c:v>
                </c:pt>
                <c:pt idx="21">
                  <c:v>Roskovec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'Mbrojtja nga zjarri'!$D$33:$AB$33</c:f>
              <c:numCache>
                <c:formatCode>General</c:formatCode>
                <c:ptCount val="25"/>
                <c:pt idx="0">
                  <c:v>-37</c:v>
                </c:pt>
                <c:pt idx="1">
                  <c:v>15</c:v>
                </c:pt>
                <c:pt idx="2">
                  <c:v>5</c:v>
                </c:pt>
                <c:pt idx="3">
                  <c:v>-2</c:v>
                </c:pt>
                <c:pt idx="4">
                  <c:v>36</c:v>
                </c:pt>
                <c:pt idx="5">
                  <c:v>-35</c:v>
                </c:pt>
                <c:pt idx="6">
                  <c:v>-45</c:v>
                </c:pt>
                <c:pt idx="7">
                  <c:v>52</c:v>
                </c:pt>
                <c:pt idx="8">
                  <c:v>48</c:v>
                </c:pt>
                <c:pt idx="9">
                  <c:v>-14</c:v>
                </c:pt>
                <c:pt idx="10">
                  <c:v>-18</c:v>
                </c:pt>
                <c:pt idx="11">
                  <c:v>-14</c:v>
                </c:pt>
                <c:pt idx="12">
                  <c:v>0</c:v>
                </c:pt>
                <c:pt idx="13">
                  <c:v>-2</c:v>
                </c:pt>
                <c:pt idx="14">
                  <c:v>-3</c:v>
                </c:pt>
                <c:pt idx="15">
                  <c:v>-2</c:v>
                </c:pt>
                <c:pt idx="16">
                  <c:v>99</c:v>
                </c:pt>
                <c:pt idx="17">
                  <c:v>0</c:v>
                </c:pt>
                <c:pt idx="18">
                  <c:v>-32</c:v>
                </c:pt>
                <c:pt idx="19">
                  <c:v>94</c:v>
                </c:pt>
                <c:pt idx="20">
                  <c:v>-8</c:v>
                </c:pt>
                <c:pt idx="21">
                  <c:v>3</c:v>
                </c:pt>
                <c:pt idx="22">
                  <c:v>-74</c:v>
                </c:pt>
                <c:pt idx="23">
                  <c:v>49</c:v>
                </c:pt>
                <c:pt idx="24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7-584D-9757-E67C7D1F9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381360"/>
        <c:axId val="590383000"/>
      </c:barChart>
      <c:catAx>
        <c:axId val="59038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0383000"/>
        <c:crosses val="autoZero"/>
        <c:auto val="1"/>
        <c:lblAlgn val="ctr"/>
        <c:lblOffset val="100"/>
        <c:noMultiLvlLbl val="0"/>
      </c:catAx>
      <c:valAx>
        <c:axId val="59038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9038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'Mbrojtja nga zjarri'!$D$42:$AB$42</c:f>
              <c:strCache>
                <c:ptCount val="25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Kukës</c:v>
                </c:pt>
                <c:pt idx="7">
                  <c:v>Has</c:v>
                </c:pt>
                <c:pt idx="8">
                  <c:v>Lezhë</c:v>
                </c:pt>
                <c:pt idx="9">
                  <c:v>Delvinë</c:v>
                </c:pt>
                <c:pt idx="10">
                  <c:v>Dropull</c:v>
                </c:pt>
                <c:pt idx="11">
                  <c:v>Finiq</c:v>
                </c:pt>
                <c:pt idx="12">
                  <c:v>Fushë Arrëz</c:v>
                </c:pt>
                <c:pt idx="13">
                  <c:v>Himarë</c:v>
                </c:pt>
                <c:pt idx="14">
                  <c:v>Këlcyrë</c:v>
                </c:pt>
                <c:pt idx="15">
                  <c:v>Libohovë</c:v>
                </c:pt>
                <c:pt idx="16">
                  <c:v>Malësi e Madhe</c:v>
                </c:pt>
                <c:pt idx="17">
                  <c:v>Mallakastër</c:v>
                </c:pt>
                <c:pt idx="18">
                  <c:v>Memaliaj</c:v>
                </c:pt>
                <c:pt idx="19">
                  <c:v>Patos</c:v>
                </c:pt>
                <c:pt idx="20">
                  <c:v>Pukë</c:v>
                </c:pt>
                <c:pt idx="21">
                  <c:v>Roskovec</c:v>
                </c:pt>
                <c:pt idx="22">
                  <c:v>Shkodër</c:v>
                </c:pt>
                <c:pt idx="23">
                  <c:v>Skrapar</c:v>
                </c:pt>
                <c:pt idx="24">
                  <c:v>Tepelenë</c:v>
                </c:pt>
              </c:strCache>
            </c:strRef>
          </c:cat>
          <c:val>
            <c:numRef>
              <c:f>'Mbrojtja nga zjarri'!$D$43:$AB$43</c:f>
              <c:numCache>
                <c:formatCode>General</c:formatCode>
                <c:ptCount val="25"/>
                <c:pt idx="0">
                  <c:v>223</c:v>
                </c:pt>
                <c:pt idx="1">
                  <c:v>25</c:v>
                </c:pt>
                <c:pt idx="2">
                  <c:v>65</c:v>
                </c:pt>
                <c:pt idx="3">
                  <c:v>120</c:v>
                </c:pt>
                <c:pt idx="4">
                  <c:v>78</c:v>
                </c:pt>
                <c:pt idx="5">
                  <c:v>60</c:v>
                </c:pt>
                <c:pt idx="6">
                  <c:v>145</c:v>
                </c:pt>
                <c:pt idx="7">
                  <c:v>73</c:v>
                </c:pt>
                <c:pt idx="8">
                  <c:v>310</c:v>
                </c:pt>
                <c:pt idx="9">
                  <c:v>60</c:v>
                </c:pt>
                <c:pt idx="10">
                  <c:v>45</c:v>
                </c:pt>
                <c:pt idx="11">
                  <c:v>78</c:v>
                </c:pt>
                <c:pt idx="12">
                  <c:v>22</c:v>
                </c:pt>
                <c:pt idx="13">
                  <c:v>121</c:v>
                </c:pt>
                <c:pt idx="14">
                  <c:v>46</c:v>
                </c:pt>
                <c:pt idx="15">
                  <c:v>50</c:v>
                </c:pt>
                <c:pt idx="16">
                  <c:v>238</c:v>
                </c:pt>
                <c:pt idx="17">
                  <c:v>150</c:v>
                </c:pt>
                <c:pt idx="18">
                  <c:v>31</c:v>
                </c:pt>
                <c:pt idx="19">
                  <c:v>182</c:v>
                </c:pt>
                <c:pt idx="20">
                  <c:v>28</c:v>
                </c:pt>
                <c:pt idx="21">
                  <c:v>45</c:v>
                </c:pt>
                <c:pt idx="22">
                  <c:v>403</c:v>
                </c:pt>
                <c:pt idx="23">
                  <c:v>136</c:v>
                </c:pt>
                <c:pt idx="2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F-9F4A-AAC0-489215076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2479583"/>
        <c:axId val="622038799"/>
      </c:barChart>
      <c:catAx>
        <c:axId val="622479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2038799"/>
        <c:crosses val="autoZero"/>
        <c:auto val="1"/>
        <c:lblAlgn val="ctr"/>
        <c:lblOffset val="100"/>
        <c:noMultiLvlLbl val="0"/>
      </c:catAx>
      <c:valAx>
        <c:axId val="622038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2247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3-574E-B1B3-F668C846A27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3-574E-B1B3-F668C846A2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'Vaditja-rruget-transporti'!$B$4:$B$5</c:f>
              <c:strCache>
                <c:ptCount val="2"/>
                <c:pt idx="0">
                  <c:v>Investime me financim të brendshëm</c:v>
                </c:pt>
                <c:pt idx="1">
                  <c:v>Investime me financim të huaj</c:v>
                </c:pt>
              </c:strCache>
            </c:strRef>
          </c:cat>
          <c:val>
            <c:numRef>
              <c:f>'Vaditja-rruget-transporti'!$C$4:$C$5</c:f>
              <c:numCache>
                <c:formatCode>General</c:formatCode>
                <c:ptCount val="2"/>
                <c:pt idx="0">
                  <c:v>2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3-574E-B1B3-F668C846A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'Vaditja-rruget-transporti'!$D$94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'Vaditja-rruget-transporti'!$E$93:$AA$93</c:f>
              <c:strCache>
                <c:ptCount val="23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Klos</c:v>
                </c:pt>
                <c:pt idx="7">
                  <c:v>Maliq</c:v>
                </c:pt>
                <c:pt idx="8">
                  <c:v>Kukës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Këlcyrë</c:v>
                </c:pt>
                <c:pt idx="14">
                  <c:v>Libohovë</c:v>
                </c:pt>
                <c:pt idx="15">
                  <c:v>Malësi e Madhe</c:v>
                </c:pt>
                <c:pt idx="16">
                  <c:v>Mallakastër</c:v>
                </c:pt>
                <c:pt idx="17">
                  <c:v>Memaliaj</c:v>
                </c:pt>
                <c:pt idx="18">
                  <c:v>Patos</c:v>
                </c:pt>
                <c:pt idx="19">
                  <c:v>Roskovec</c:v>
                </c:pt>
                <c:pt idx="20">
                  <c:v>Shkodër</c:v>
                </c:pt>
                <c:pt idx="21">
                  <c:v>Tepelenë</c:v>
                </c:pt>
                <c:pt idx="22">
                  <c:v>Vau-Dejës</c:v>
                </c:pt>
              </c:strCache>
            </c:strRef>
          </c:cat>
          <c:val>
            <c:numRef>
              <c:f>'Vaditja-rruget-transporti'!$E$94:$AA$94</c:f>
              <c:numCache>
                <c:formatCode>0%</c:formatCode>
                <c:ptCount val="23"/>
                <c:pt idx="0">
                  <c:v>0.15128593040847199</c:v>
                </c:pt>
                <c:pt idx="1">
                  <c:v>0.42056074766355139</c:v>
                </c:pt>
                <c:pt idx="2">
                  <c:v>1</c:v>
                </c:pt>
                <c:pt idx="3">
                  <c:v>0</c:v>
                </c:pt>
                <c:pt idx="4">
                  <c:v>3.3333333333333333E-2</c:v>
                </c:pt>
                <c:pt idx="5">
                  <c:v>0.84033613445378152</c:v>
                </c:pt>
                <c:pt idx="6">
                  <c:v>6.25E-2</c:v>
                </c:pt>
                <c:pt idx="7">
                  <c:v>0.65240641711229952</c:v>
                </c:pt>
                <c:pt idx="8">
                  <c:v>0.625</c:v>
                </c:pt>
                <c:pt idx="9">
                  <c:v>7.6299999999999993E-2</c:v>
                </c:pt>
                <c:pt idx="10">
                  <c:v>5.8333333333333334E-2</c:v>
                </c:pt>
                <c:pt idx="11">
                  <c:v>3.3557046979865772E-2</c:v>
                </c:pt>
                <c:pt idx="12">
                  <c:v>9.4148936170212763E-2</c:v>
                </c:pt>
                <c:pt idx="13">
                  <c:v>0.63541666666666663</c:v>
                </c:pt>
                <c:pt idx="14">
                  <c:v>6.6666666666666666E-2</c:v>
                </c:pt>
                <c:pt idx="15">
                  <c:v>1.662049861495845E-2</c:v>
                </c:pt>
                <c:pt idx="16">
                  <c:v>0.9859154929577465</c:v>
                </c:pt>
                <c:pt idx="17">
                  <c:v>0</c:v>
                </c:pt>
                <c:pt idx="18">
                  <c:v>6.1707703559239394E-2</c:v>
                </c:pt>
                <c:pt idx="19">
                  <c:v>0.47008547008547008</c:v>
                </c:pt>
                <c:pt idx="20">
                  <c:v>0.16575342465753426</c:v>
                </c:pt>
                <c:pt idx="21">
                  <c:v>0.3902439024390244</c:v>
                </c:pt>
                <c:pt idx="22">
                  <c:v>0.29436152570480928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3-E94A-9C3C-C21EAAE3108C}"/>
            </c:ext>
          </c:extLst>
        </c:ser>
        <c:ser>
          <c:idx val="1"/>
          <c:order val="1"/>
          <c:tx>
            <c:strRef>
              <c:f>'Vaditja-rruget-transporti'!$D$95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4132554907757815E-2"/>
                  <c:y val="-4.3939391318337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43-E94A-9C3C-C21EAAE31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'Vaditja-rruget-transporti'!$E$93:$AA$93</c:f>
              <c:strCache>
                <c:ptCount val="23"/>
                <c:pt idx="0">
                  <c:v>Elbasan</c:v>
                </c:pt>
                <c:pt idx="1">
                  <c:v>Cërrik</c:v>
                </c:pt>
                <c:pt idx="2">
                  <c:v>Belsh</c:v>
                </c:pt>
                <c:pt idx="3">
                  <c:v>Librazhd</c:v>
                </c:pt>
                <c:pt idx="4">
                  <c:v>Bulqiza</c:v>
                </c:pt>
                <c:pt idx="5">
                  <c:v>Mat</c:v>
                </c:pt>
                <c:pt idx="6">
                  <c:v>Klos</c:v>
                </c:pt>
                <c:pt idx="7">
                  <c:v>Maliq</c:v>
                </c:pt>
                <c:pt idx="8">
                  <c:v>Kukës</c:v>
                </c:pt>
                <c:pt idx="9">
                  <c:v>Lezhë</c:v>
                </c:pt>
                <c:pt idx="10">
                  <c:v>Delvinë</c:v>
                </c:pt>
                <c:pt idx="11">
                  <c:v>Dropull</c:v>
                </c:pt>
                <c:pt idx="12">
                  <c:v>Finiq</c:v>
                </c:pt>
                <c:pt idx="13">
                  <c:v>Këlcyrë</c:v>
                </c:pt>
                <c:pt idx="14">
                  <c:v>Libohovë</c:v>
                </c:pt>
                <c:pt idx="15">
                  <c:v>Malësi e Madhe</c:v>
                </c:pt>
                <c:pt idx="16">
                  <c:v>Mallakastër</c:v>
                </c:pt>
                <c:pt idx="17">
                  <c:v>Memaliaj</c:v>
                </c:pt>
                <c:pt idx="18">
                  <c:v>Patos</c:v>
                </c:pt>
                <c:pt idx="19">
                  <c:v>Roskovec</c:v>
                </c:pt>
                <c:pt idx="20">
                  <c:v>Shkodër</c:v>
                </c:pt>
                <c:pt idx="21">
                  <c:v>Tepelenë</c:v>
                </c:pt>
                <c:pt idx="22">
                  <c:v>Vau-Dejës</c:v>
                </c:pt>
              </c:strCache>
            </c:strRef>
          </c:cat>
          <c:val>
            <c:numRef>
              <c:f>'Vaditja-rruget-transporti'!$E$95:$AA$95</c:f>
              <c:numCache>
                <c:formatCode>0%</c:formatCode>
                <c:ptCount val="23"/>
                <c:pt idx="0">
                  <c:v>0.3530005042864347</c:v>
                </c:pt>
                <c:pt idx="1">
                  <c:v>0.26168224299065418</c:v>
                </c:pt>
                <c:pt idx="2">
                  <c:v>0.90179258770482784</c:v>
                </c:pt>
                <c:pt idx="3">
                  <c:v>1</c:v>
                </c:pt>
                <c:pt idx="4">
                  <c:v>0.107981220657277</c:v>
                </c:pt>
                <c:pt idx="5">
                  <c:v>0.84033613445378152</c:v>
                </c:pt>
                <c:pt idx="6">
                  <c:v>3.896103896103896E-2</c:v>
                </c:pt>
                <c:pt idx="7">
                  <c:v>0.53090909090909089</c:v>
                </c:pt>
                <c:pt idx="8">
                  <c:v>0.23749999999999999</c:v>
                </c:pt>
                <c:pt idx="9">
                  <c:v>3.5099999999999999E-2</c:v>
                </c:pt>
                <c:pt idx="10">
                  <c:v>0.11666666666666667</c:v>
                </c:pt>
                <c:pt idx="11">
                  <c:v>4.9856184084372005E-3</c:v>
                </c:pt>
                <c:pt idx="12">
                  <c:v>0.10265957446808512</c:v>
                </c:pt>
                <c:pt idx="13">
                  <c:v>0.20833333333333334</c:v>
                </c:pt>
                <c:pt idx="14">
                  <c:v>0.11538461538461539</c:v>
                </c:pt>
                <c:pt idx="15">
                  <c:v>1.4251781472684086E-2</c:v>
                </c:pt>
                <c:pt idx="16">
                  <c:v>0.85915492957746475</c:v>
                </c:pt>
                <c:pt idx="17">
                  <c:v>1.6570008285004142E-2</c:v>
                </c:pt>
                <c:pt idx="18">
                  <c:v>0.15388834714773281</c:v>
                </c:pt>
                <c:pt idx="19">
                  <c:v>0.4838709677419355</c:v>
                </c:pt>
                <c:pt idx="20">
                  <c:v>0.20136986301369864</c:v>
                </c:pt>
                <c:pt idx="21">
                  <c:v>1</c:v>
                </c:pt>
                <c:pt idx="22">
                  <c:v>0.29268292682926828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3-E94A-9C3C-C21EAAE310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363568"/>
        <c:axId val="588363896"/>
      </c:barChart>
      <c:catAx>
        <c:axId val="5883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63896"/>
        <c:crosses val="autoZero"/>
        <c:auto val="1"/>
        <c:lblAlgn val="ctr"/>
        <c:lblOffset val="100"/>
        <c:noMultiLvlLbl val="0"/>
      </c:catAx>
      <c:valAx>
        <c:axId val="58836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'Vaditja-rruget-transporti'!$M$4</c:f>
              <c:strCache>
                <c:ptCount val="1"/>
                <c:pt idx="0">
                  <c:v>Shkalla e mirembajtjes te rrjetit vadites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'Vaditja-rruget-transporti'!$N$3:$P$3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'Vaditja-rruget-transporti'!$N$4:$P$4</c:f>
              <c:numCache>
                <c:formatCode>0%</c:formatCode>
                <c:ptCount val="3"/>
                <c:pt idx="0">
                  <c:v>0.1</c:v>
                </c:pt>
                <c:pt idx="1">
                  <c:v>0.37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1-D64A-B9BF-7E56004342D0}"/>
            </c:ext>
          </c:extLst>
        </c:ser>
        <c:ser>
          <c:idx val="1"/>
          <c:order val="1"/>
          <c:tx>
            <c:strRef>
              <c:f>'Vaditja-rruget-transporti'!$M$5</c:f>
              <c:strCache>
                <c:ptCount val="1"/>
                <c:pt idx="0">
                  <c:v>Shkalla e mirembajtjese te rrjetit te kullimit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'Vaditja-rruget-transporti'!$N$3:$P$3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'Vaditja-rruget-transporti'!$N$5:$P$5</c:f>
              <c:numCache>
                <c:formatCode>0%</c:formatCode>
                <c:ptCount val="3"/>
                <c:pt idx="0">
                  <c:v>0.11</c:v>
                </c:pt>
                <c:pt idx="1">
                  <c:v>0.33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1-D64A-B9BF-7E560043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7793120"/>
        <c:axId val="1357794800"/>
      </c:barChart>
      <c:catAx>
        <c:axId val="13577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794800"/>
        <c:crosses val="autoZero"/>
        <c:auto val="1"/>
        <c:lblAlgn val="ctr"/>
        <c:lblOffset val="100"/>
        <c:noMultiLvlLbl val="0"/>
      </c:catAx>
      <c:valAx>
        <c:axId val="135779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79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15A11-459F-9E44-9549-4B28DEFC4DD1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BD5FB592-BCEC-9644-8014-D9D88FC45AAD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RMZB/RP</a:t>
          </a:r>
        </a:p>
      </dgm:t>
    </dgm:pt>
    <dgm:pt modelId="{D6B0888E-8826-9748-AC27-BA95AF40B7E5}" type="parTrans" cxnId="{7A7FE1A5-417A-4645-BAE0-104BC2195864}">
      <dgm:prSet/>
      <dgm:spPr/>
      <dgm:t>
        <a:bodyPr/>
        <a:lstStyle/>
        <a:p>
          <a:endParaRPr lang="en-US" sz="1400"/>
        </a:p>
      </dgm:t>
    </dgm:pt>
    <dgm:pt modelId="{9DBB6412-3EDB-0846-B345-0E53C20C37D0}" type="sibTrans" cxnId="{7A7FE1A5-417A-4645-BAE0-104BC2195864}">
      <dgm:prSet/>
      <dgm:spPr/>
      <dgm:t>
        <a:bodyPr/>
        <a:lstStyle/>
        <a:p>
          <a:endParaRPr lang="en-US" sz="1400"/>
        </a:p>
      </dgm:t>
    </dgm:pt>
    <dgm:pt modelId="{DB1683AA-3FCE-BD49-82C8-6E3B7252703E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Ekstraktimi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të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dhënave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financiare</a:t>
          </a:r>
          <a:r>
            <a:rPr lang="en-US" sz="1400" dirty="0">
              <a:solidFill>
                <a:schemeClr val="tx1"/>
              </a:solidFill>
            </a:rPr>
            <a:t>/jo </a:t>
          </a:r>
          <a:r>
            <a:rPr lang="en-US" sz="1400" dirty="0" err="1">
              <a:solidFill>
                <a:schemeClr val="tx1"/>
              </a:solidFill>
            </a:rPr>
            <a:t>financiare</a:t>
          </a:r>
          <a:r>
            <a:rPr lang="en-US" sz="1400" dirty="0">
              <a:solidFill>
                <a:schemeClr val="tx1"/>
              </a:solidFill>
            </a:rPr>
            <a:t> COFOG &amp; </a:t>
          </a:r>
          <a:r>
            <a:rPr lang="en-US" sz="1400" dirty="0" err="1">
              <a:solidFill>
                <a:schemeClr val="tx1"/>
              </a:solidFill>
            </a:rPr>
            <a:t>rezultatet</a:t>
          </a:r>
          <a:r>
            <a:rPr lang="en-US" sz="1400" dirty="0">
              <a:solidFill>
                <a:schemeClr val="tx1"/>
              </a:solidFill>
            </a:rPr>
            <a:t> e </a:t>
          </a:r>
          <a:r>
            <a:rPr lang="en-US" sz="1400">
              <a:solidFill>
                <a:schemeClr val="tx1"/>
              </a:solidFill>
            </a:rPr>
            <a:t>sondazhit</a:t>
          </a:r>
          <a:endParaRPr lang="en-US" sz="1400" dirty="0">
            <a:solidFill>
              <a:schemeClr val="tx1"/>
            </a:solidFill>
          </a:endParaRPr>
        </a:p>
      </dgm:t>
    </dgm:pt>
    <dgm:pt modelId="{B56974EB-4A9C-3842-9B8B-3820C18F12F4}" type="parTrans" cxnId="{18C36A1F-4E4F-0247-B3C0-D3190C88D6A6}">
      <dgm:prSet/>
      <dgm:spPr/>
      <dgm:t>
        <a:bodyPr/>
        <a:lstStyle/>
        <a:p>
          <a:endParaRPr lang="en-US" sz="1400"/>
        </a:p>
      </dgm:t>
    </dgm:pt>
    <dgm:pt modelId="{72B1F96F-34EA-264D-AE89-0E2466F878BA}" type="sibTrans" cxnId="{18C36A1F-4E4F-0247-B3C0-D3190C88D6A6}">
      <dgm:prSet/>
      <dgm:spPr/>
      <dgm:t>
        <a:bodyPr/>
        <a:lstStyle/>
        <a:p>
          <a:endParaRPr lang="en-US" sz="1400"/>
        </a:p>
      </dgm:t>
    </dgm:pt>
    <dgm:pt modelId="{593640EF-B630-7645-841A-4859295891AD}">
      <dgm:prSet phldrT="[Text]" custT="1"/>
      <dgm:spPr/>
      <dgm:t>
        <a:bodyPr/>
        <a:lstStyle/>
        <a:p>
          <a:r>
            <a:rPr lang="en-US" sz="1400" b="0" dirty="0" err="1">
              <a:solidFill>
                <a:schemeClr val="tx1"/>
              </a:solidFill>
            </a:rPr>
            <a:t>Draftimi</a:t>
          </a:r>
          <a:r>
            <a:rPr lang="en-US" sz="1400" b="0" dirty="0">
              <a:solidFill>
                <a:schemeClr val="tx1"/>
              </a:solidFill>
            </a:rPr>
            <a:t> </a:t>
          </a:r>
          <a:r>
            <a:rPr lang="en-US" sz="1400" b="0" dirty="0" err="1">
              <a:solidFill>
                <a:schemeClr val="tx1"/>
              </a:solidFill>
            </a:rPr>
            <a:t>i</a:t>
          </a:r>
          <a:r>
            <a:rPr lang="en-US" sz="1400" b="0" dirty="0">
              <a:solidFill>
                <a:schemeClr val="tx1"/>
              </a:solidFill>
            </a:rPr>
            <a:t> </a:t>
          </a:r>
          <a:r>
            <a:rPr lang="en-US" sz="1400" b="0" dirty="0" err="1">
              <a:solidFill>
                <a:schemeClr val="tx1"/>
              </a:solidFill>
            </a:rPr>
            <a:t>Raportit</a:t>
          </a:r>
          <a:endParaRPr lang="en-US" sz="1400" b="0" dirty="0">
            <a:solidFill>
              <a:schemeClr val="tx1"/>
            </a:solidFill>
          </a:endParaRPr>
        </a:p>
      </dgm:t>
    </dgm:pt>
    <dgm:pt modelId="{DC221425-D3C1-B149-8950-257777EC1684}" type="parTrans" cxnId="{3C1F72DA-EEB0-784E-B2CE-A992A2FFA2FE}">
      <dgm:prSet/>
      <dgm:spPr/>
      <dgm:t>
        <a:bodyPr/>
        <a:lstStyle/>
        <a:p>
          <a:endParaRPr lang="en-US" sz="1400"/>
        </a:p>
      </dgm:t>
    </dgm:pt>
    <dgm:pt modelId="{E7DF8216-D476-FA4C-A1B8-A22634138C42}" type="sibTrans" cxnId="{3C1F72DA-EEB0-784E-B2CE-A992A2FFA2FE}">
      <dgm:prSet/>
      <dgm:spPr/>
      <dgm:t>
        <a:bodyPr/>
        <a:lstStyle/>
        <a:p>
          <a:endParaRPr lang="en-US" sz="1400"/>
        </a:p>
      </dgm:t>
    </dgm:pt>
    <dgm:pt modelId="{ECC15A5E-84F9-E843-A825-60E2DD3BDD61}">
      <dgm:prSet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</a:rPr>
            <a:t>Rishikimi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bazës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ligjore</a:t>
          </a:r>
          <a:r>
            <a:rPr lang="en-US" sz="1400" dirty="0">
              <a:solidFill>
                <a:schemeClr val="tx1"/>
              </a:solidFill>
            </a:rPr>
            <a:t>/</a:t>
          </a:r>
          <a:r>
            <a:rPr lang="en-US" sz="1400" dirty="0" err="1">
              <a:solidFill>
                <a:schemeClr val="tx1"/>
              </a:solidFill>
            </a:rPr>
            <a:t>politikave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sektoriale</a:t>
          </a:r>
          <a:r>
            <a:rPr lang="en-US" sz="1400" dirty="0">
              <a:solidFill>
                <a:schemeClr val="tx1"/>
              </a:solidFill>
            </a:rPr>
            <a:t> &amp; Rap </a:t>
          </a:r>
          <a:r>
            <a:rPr lang="en-US" sz="1400" dirty="0" err="1">
              <a:solidFill>
                <a:schemeClr val="tx1"/>
              </a:solidFill>
            </a:rPr>
            <a:t>Monitorimi</a:t>
          </a:r>
          <a:r>
            <a:rPr lang="en-US" sz="1400" dirty="0">
              <a:solidFill>
                <a:schemeClr val="tx1"/>
              </a:solidFill>
            </a:rPr>
            <a:t> (2020)</a:t>
          </a:r>
        </a:p>
      </dgm:t>
    </dgm:pt>
    <dgm:pt modelId="{B4515985-29CA-3D4E-813F-FE2E40F334A0}" type="parTrans" cxnId="{8680F4A1-8B36-FB40-BCB1-4F08AB692624}">
      <dgm:prSet/>
      <dgm:spPr/>
      <dgm:t>
        <a:bodyPr/>
        <a:lstStyle/>
        <a:p>
          <a:endParaRPr lang="en-US" sz="1400"/>
        </a:p>
      </dgm:t>
    </dgm:pt>
    <dgm:pt modelId="{1C5C95E4-98F5-0747-8036-CEC61EC4003C}" type="sibTrans" cxnId="{8680F4A1-8B36-FB40-BCB1-4F08AB692624}">
      <dgm:prSet/>
      <dgm:spPr/>
      <dgm:t>
        <a:bodyPr/>
        <a:lstStyle/>
        <a:p>
          <a:endParaRPr lang="en-US" sz="1400"/>
        </a:p>
      </dgm:t>
    </dgm:pt>
    <dgm:pt modelId="{BEBA6D50-94B0-6547-B4BC-29DB561DE22B}" type="pres">
      <dgm:prSet presAssocID="{26C15A11-459F-9E44-9549-4B28DEFC4DD1}" presName="Name0" presStyleCnt="0">
        <dgm:presLayoutVars>
          <dgm:dir/>
          <dgm:animLvl val="lvl"/>
          <dgm:resizeHandles val="exact"/>
        </dgm:presLayoutVars>
      </dgm:prSet>
      <dgm:spPr/>
    </dgm:pt>
    <dgm:pt modelId="{DFE95886-3066-D14E-B7B9-15A64941843A}" type="pres">
      <dgm:prSet presAssocID="{BD5FB592-BCEC-9644-8014-D9D88FC45AAD}" presName="parTxOnly" presStyleLbl="node1" presStyleIdx="0" presStyleCnt="4" custScaleX="328290" custScaleY="398598" custLinFactNeighborX="51345" custLinFactNeighborY="9820">
        <dgm:presLayoutVars>
          <dgm:chMax val="0"/>
          <dgm:chPref val="0"/>
          <dgm:bulletEnabled val="1"/>
        </dgm:presLayoutVars>
      </dgm:prSet>
      <dgm:spPr/>
    </dgm:pt>
    <dgm:pt modelId="{246FA92D-4E93-1E4B-A199-AC521C40F2A2}" type="pres">
      <dgm:prSet presAssocID="{9DBB6412-3EDB-0846-B345-0E53C20C37D0}" presName="parTxOnlySpace" presStyleCnt="0"/>
      <dgm:spPr/>
    </dgm:pt>
    <dgm:pt modelId="{06B8D34D-5A59-6F42-8631-324B68AD51FC}" type="pres">
      <dgm:prSet presAssocID="{DB1683AA-3FCE-BD49-82C8-6E3B7252703E}" presName="parTxOnly" presStyleLbl="node1" presStyleIdx="1" presStyleCnt="4" custScaleX="527670" custScaleY="383523" custLinFactX="-20785" custLinFactNeighborX="-100000" custLinFactNeighborY="6794">
        <dgm:presLayoutVars>
          <dgm:chMax val="0"/>
          <dgm:chPref val="0"/>
          <dgm:bulletEnabled val="1"/>
        </dgm:presLayoutVars>
      </dgm:prSet>
      <dgm:spPr/>
    </dgm:pt>
    <dgm:pt modelId="{086E3370-62AA-2E4D-9368-F61E1D9798F3}" type="pres">
      <dgm:prSet presAssocID="{72B1F96F-34EA-264D-AE89-0E2466F878BA}" presName="parTxOnlySpace" presStyleCnt="0"/>
      <dgm:spPr/>
    </dgm:pt>
    <dgm:pt modelId="{0272AF05-F828-514C-9EC5-BBA1FD2882CF}" type="pres">
      <dgm:prSet presAssocID="{ECC15A5E-84F9-E843-A825-60E2DD3BDD61}" presName="parTxOnly" presStyleLbl="node1" presStyleIdx="2" presStyleCnt="4" custScaleX="411140" custScaleY="367040" custLinFactX="-12358" custLinFactNeighborX="-100000" custLinFactNeighborY="23927">
        <dgm:presLayoutVars>
          <dgm:chMax val="0"/>
          <dgm:chPref val="0"/>
          <dgm:bulletEnabled val="1"/>
        </dgm:presLayoutVars>
      </dgm:prSet>
      <dgm:spPr/>
    </dgm:pt>
    <dgm:pt modelId="{FEBEA700-9BD5-884A-9DE5-412DBEE3454C}" type="pres">
      <dgm:prSet presAssocID="{1C5C95E4-98F5-0747-8036-CEC61EC4003C}" presName="parTxOnlySpace" presStyleCnt="0"/>
      <dgm:spPr/>
    </dgm:pt>
    <dgm:pt modelId="{4A738E52-6556-8047-8D22-D4C74837AAF7}" type="pres">
      <dgm:prSet presAssocID="{593640EF-B630-7645-841A-4859295891AD}" presName="parTxOnly" presStyleLbl="node1" presStyleIdx="3" presStyleCnt="4" custScaleX="277006" custScaleY="213722" custLinFactX="-23680" custLinFactNeighborX="-100000" custLinFactNeighborY="18249">
        <dgm:presLayoutVars>
          <dgm:chMax val="0"/>
          <dgm:chPref val="0"/>
          <dgm:bulletEnabled val="1"/>
        </dgm:presLayoutVars>
      </dgm:prSet>
      <dgm:spPr/>
    </dgm:pt>
  </dgm:ptLst>
  <dgm:cxnLst>
    <dgm:cxn modelId="{18C36A1F-4E4F-0247-B3C0-D3190C88D6A6}" srcId="{26C15A11-459F-9E44-9549-4B28DEFC4DD1}" destId="{DB1683AA-3FCE-BD49-82C8-6E3B7252703E}" srcOrd="1" destOrd="0" parTransId="{B56974EB-4A9C-3842-9B8B-3820C18F12F4}" sibTransId="{72B1F96F-34EA-264D-AE89-0E2466F878BA}"/>
    <dgm:cxn modelId="{3FEB504B-ACDB-8F40-8EAD-F46D44CB4F3C}" type="presOf" srcId="{593640EF-B630-7645-841A-4859295891AD}" destId="{4A738E52-6556-8047-8D22-D4C74837AAF7}" srcOrd="0" destOrd="0" presId="urn:microsoft.com/office/officeart/2005/8/layout/chevron1"/>
    <dgm:cxn modelId="{DA198A5E-36F6-6C43-A8AB-907448B7E9AE}" type="presOf" srcId="{DB1683AA-3FCE-BD49-82C8-6E3B7252703E}" destId="{06B8D34D-5A59-6F42-8631-324B68AD51FC}" srcOrd="0" destOrd="0" presId="urn:microsoft.com/office/officeart/2005/8/layout/chevron1"/>
    <dgm:cxn modelId="{D2C2C25E-8867-1045-B2D2-411267521B26}" type="presOf" srcId="{ECC15A5E-84F9-E843-A825-60E2DD3BDD61}" destId="{0272AF05-F828-514C-9EC5-BBA1FD2882CF}" srcOrd="0" destOrd="0" presId="urn:microsoft.com/office/officeart/2005/8/layout/chevron1"/>
    <dgm:cxn modelId="{522E457D-BEB0-AE4D-A940-3D54C2B04D4B}" type="presOf" srcId="{26C15A11-459F-9E44-9549-4B28DEFC4DD1}" destId="{BEBA6D50-94B0-6547-B4BC-29DB561DE22B}" srcOrd="0" destOrd="0" presId="urn:microsoft.com/office/officeart/2005/8/layout/chevron1"/>
    <dgm:cxn modelId="{8680F4A1-8B36-FB40-BCB1-4F08AB692624}" srcId="{26C15A11-459F-9E44-9549-4B28DEFC4DD1}" destId="{ECC15A5E-84F9-E843-A825-60E2DD3BDD61}" srcOrd="2" destOrd="0" parTransId="{B4515985-29CA-3D4E-813F-FE2E40F334A0}" sibTransId="{1C5C95E4-98F5-0747-8036-CEC61EC4003C}"/>
    <dgm:cxn modelId="{7A7FE1A5-417A-4645-BAE0-104BC2195864}" srcId="{26C15A11-459F-9E44-9549-4B28DEFC4DD1}" destId="{BD5FB592-BCEC-9644-8014-D9D88FC45AAD}" srcOrd="0" destOrd="0" parTransId="{D6B0888E-8826-9748-AC27-BA95AF40B7E5}" sibTransId="{9DBB6412-3EDB-0846-B345-0E53C20C37D0}"/>
    <dgm:cxn modelId="{3C1F72DA-EEB0-784E-B2CE-A992A2FFA2FE}" srcId="{26C15A11-459F-9E44-9549-4B28DEFC4DD1}" destId="{593640EF-B630-7645-841A-4859295891AD}" srcOrd="3" destOrd="0" parTransId="{DC221425-D3C1-B149-8950-257777EC1684}" sibTransId="{E7DF8216-D476-FA4C-A1B8-A22634138C42}"/>
    <dgm:cxn modelId="{FAAD26DF-C79A-1045-8D57-8E9559DA9B29}" type="presOf" srcId="{BD5FB592-BCEC-9644-8014-D9D88FC45AAD}" destId="{DFE95886-3066-D14E-B7B9-15A64941843A}" srcOrd="0" destOrd="0" presId="urn:microsoft.com/office/officeart/2005/8/layout/chevron1"/>
    <dgm:cxn modelId="{B94F4DE1-5C9F-2043-95C3-EF9E46A6D451}" type="presParOf" srcId="{BEBA6D50-94B0-6547-B4BC-29DB561DE22B}" destId="{DFE95886-3066-D14E-B7B9-15A64941843A}" srcOrd="0" destOrd="0" presId="urn:microsoft.com/office/officeart/2005/8/layout/chevron1"/>
    <dgm:cxn modelId="{059C10D2-528D-AA43-B8ED-5CFB73F583A7}" type="presParOf" srcId="{BEBA6D50-94B0-6547-B4BC-29DB561DE22B}" destId="{246FA92D-4E93-1E4B-A199-AC521C40F2A2}" srcOrd="1" destOrd="0" presId="urn:microsoft.com/office/officeart/2005/8/layout/chevron1"/>
    <dgm:cxn modelId="{7F6AD674-2E7D-E642-9BEA-DECF520D59AC}" type="presParOf" srcId="{BEBA6D50-94B0-6547-B4BC-29DB561DE22B}" destId="{06B8D34D-5A59-6F42-8631-324B68AD51FC}" srcOrd="2" destOrd="0" presId="urn:microsoft.com/office/officeart/2005/8/layout/chevron1"/>
    <dgm:cxn modelId="{AD4AFCB4-52A7-F24F-995F-9E8AAB0B2F29}" type="presParOf" srcId="{BEBA6D50-94B0-6547-B4BC-29DB561DE22B}" destId="{086E3370-62AA-2E4D-9368-F61E1D9798F3}" srcOrd="3" destOrd="0" presId="urn:microsoft.com/office/officeart/2005/8/layout/chevron1"/>
    <dgm:cxn modelId="{590270D8-18F2-C649-A375-6BC436A14881}" type="presParOf" srcId="{BEBA6D50-94B0-6547-B4BC-29DB561DE22B}" destId="{0272AF05-F828-514C-9EC5-BBA1FD2882CF}" srcOrd="4" destOrd="0" presId="urn:microsoft.com/office/officeart/2005/8/layout/chevron1"/>
    <dgm:cxn modelId="{B16D54C6-B550-074F-AED7-68699713897F}" type="presParOf" srcId="{BEBA6D50-94B0-6547-B4BC-29DB561DE22B}" destId="{FEBEA700-9BD5-884A-9DE5-412DBEE3454C}" srcOrd="5" destOrd="0" presId="urn:microsoft.com/office/officeart/2005/8/layout/chevron1"/>
    <dgm:cxn modelId="{0E9DA903-3084-5E4B-954F-7CFEDC4FCF4C}" type="presParOf" srcId="{BEBA6D50-94B0-6547-B4BC-29DB561DE22B}" destId="{4A738E52-6556-8047-8D22-D4C74837AAF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95886-3066-D14E-B7B9-15A64941843A}">
      <dsp:nvSpPr>
        <dsp:cNvPr id="0" name=""/>
        <dsp:cNvSpPr/>
      </dsp:nvSpPr>
      <dsp:spPr>
        <a:xfrm>
          <a:off x="30179" y="1359023"/>
          <a:ext cx="1906059" cy="925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RMZB/RP</a:t>
          </a:r>
        </a:p>
      </dsp:txBody>
      <dsp:txXfrm>
        <a:off x="493033" y="1359023"/>
        <a:ext cx="980352" cy="925707"/>
      </dsp:txXfrm>
    </dsp:sp>
    <dsp:sp modelId="{06B8D34D-5A59-6F42-8631-324B68AD51FC}">
      <dsp:nvSpPr>
        <dsp:cNvPr id="0" name=""/>
        <dsp:cNvSpPr/>
      </dsp:nvSpPr>
      <dsp:spPr>
        <a:xfrm>
          <a:off x="1669628" y="1369500"/>
          <a:ext cx="3063663" cy="8906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Ekstraktimi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të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dhënave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financiare</a:t>
          </a:r>
          <a:r>
            <a:rPr lang="en-US" sz="1400" kern="1200" dirty="0">
              <a:solidFill>
                <a:schemeClr val="tx1"/>
              </a:solidFill>
            </a:rPr>
            <a:t>/jo </a:t>
          </a:r>
          <a:r>
            <a:rPr lang="en-US" sz="1400" kern="1200" dirty="0" err="1">
              <a:solidFill>
                <a:schemeClr val="tx1"/>
              </a:solidFill>
            </a:rPr>
            <a:t>financiare</a:t>
          </a:r>
          <a:r>
            <a:rPr lang="en-US" sz="1400" kern="1200" dirty="0">
              <a:solidFill>
                <a:schemeClr val="tx1"/>
              </a:solidFill>
            </a:rPr>
            <a:t> COFOG &amp; </a:t>
          </a:r>
          <a:r>
            <a:rPr lang="en-US" sz="1400" kern="1200" dirty="0" err="1">
              <a:solidFill>
                <a:schemeClr val="tx1"/>
              </a:solidFill>
            </a:rPr>
            <a:t>rezultatet</a:t>
          </a:r>
          <a:r>
            <a:rPr lang="en-US" sz="1400" kern="1200" dirty="0">
              <a:solidFill>
                <a:schemeClr val="tx1"/>
              </a:solidFill>
            </a:rPr>
            <a:t> e </a:t>
          </a:r>
          <a:r>
            <a:rPr lang="en-US" sz="1400" kern="1200">
              <a:solidFill>
                <a:schemeClr val="tx1"/>
              </a:solidFill>
            </a:rPr>
            <a:t>sondazhit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14977" y="1369500"/>
        <a:ext cx="2172966" cy="890697"/>
      </dsp:txXfrm>
    </dsp:sp>
    <dsp:sp modelId="{0272AF05-F828-514C-9EC5-BBA1FD2882CF}">
      <dsp:nvSpPr>
        <dsp:cNvPr id="0" name=""/>
        <dsp:cNvSpPr/>
      </dsp:nvSpPr>
      <dsp:spPr>
        <a:xfrm>
          <a:off x="4724159" y="1428430"/>
          <a:ext cx="2387088" cy="852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Rishikimi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bazës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ligjore</a:t>
          </a:r>
          <a:r>
            <a:rPr lang="en-US" sz="1400" kern="1200" dirty="0">
              <a:solidFill>
                <a:schemeClr val="tx1"/>
              </a:solidFill>
            </a:rPr>
            <a:t>/</a:t>
          </a:r>
          <a:r>
            <a:rPr lang="en-US" sz="1400" kern="1200" dirty="0" err="1">
              <a:solidFill>
                <a:schemeClr val="tx1"/>
              </a:solidFill>
            </a:rPr>
            <a:t>politikave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sektoriale</a:t>
          </a:r>
          <a:r>
            <a:rPr lang="en-US" sz="1400" kern="1200" dirty="0">
              <a:solidFill>
                <a:schemeClr val="tx1"/>
              </a:solidFill>
            </a:rPr>
            <a:t> &amp; Rap </a:t>
          </a:r>
          <a:r>
            <a:rPr lang="en-US" sz="1400" kern="1200" dirty="0" err="1">
              <a:solidFill>
                <a:schemeClr val="tx1"/>
              </a:solidFill>
            </a:rPr>
            <a:t>Monitorimi</a:t>
          </a:r>
          <a:r>
            <a:rPr lang="en-US" sz="1400" kern="1200" dirty="0">
              <a:solidFill>
                <a:schemeClr val="tx1"/>
              </a:solidFill>
            </a:rPr>
            <a:t> (2020)</a:t>
          </a:r>
        </a:p>
      </dsp:txBody>
      <dsp:txXfrm>
        <a:off x="5150367" y="1428430"/>
        <a:ext cx="1534672" cy="852416"/>
      </dsp:txXfrm>
    </dsp:sp>
    <dsp:sp modelId="{4A738E52-6556-8047-8D22-D4C74837AAF7}">
      <dsp:nvSpPr>
        <dsp:cNvPr id="0" name=""/>
        <dsp:cNvSpPr/>
      </dsp:nvSpPr>
      <dsp:spPr>
        <a:xfrm>
          <a:off x="6987451" y="1593277"/>
          <a:ext cx="1608303" cy="496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solidFill>
                <a:schemeClr val="tx1"/>
              </a:solidFill>
            </a:rPr>
            <a:t>Draftimi</a:t>
          </a:r>
          <a:r>
            <a:rPr lang="en-US" sz="1400" b="0" kern="1200" dirty="0">
              <a:solidFill>
                <a:schemeClr val="tx1"/>
              </a:solidFill>
            </a:rPr>
            <a:t> </a:t>
          </a:r>
          <a:r>
            <a:rPr lang="en-US" sz="1400" b="0" kern="1200" dirty="0" err="1">
              <a:solidFill>
                <a:schemeClr val="tx1"/>
              </a:solidFill>
            </a:rPr>
            <a:t>i</a:t>
          </a:r>
          <a:r>
            <a:rPr lang="en-US" sz="1400" b="0" kern="1200" dirty="0">
              <a:solidFill>
                <a:schemeClr val="tx1"/>
              </a:solidFill>
            </a:rPr>
            <a:t> </a:t>
          </a:r>
          <a:r>
            <a:rPr lang="en-US" sz="1400" b="0" kern="1200" dirty="0" err="1">
              <a:solidFill>
                <a:schemeClr val="tx1"/>
              </a:solidFill>
            </a:rPr>
            <a:t>Raportit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235626" y="1593277"/>
        <a:ext cx="1111954" cy="49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0.0587</cdr:x>
      <cdr:y>0.4959</cdr:y>
    </cdr:from>
    <cdr:to>
      <cdr:x>0.99103</cdr:x>
      <cdr:y>0.4959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2E19D89-1635-0648-B5D1-550AEACF47ED}"/>
            </a:ext>
          </a:extLst>
        </cdr:cNvPr>
        <cdr:cNvCxnSpPr/>
      </cdr:nvCxnSpPr>
      <cdr:spPr>
        <a:xfrm xmlns:a="http://schemas.openxmlformats.org/drawingml/2006/main">
          <a:off x="536364" y="1086064"/>
          <a:ext cx="851889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0.33321</cdr:x>
      <cdr:y>0.04256</cdr:y>
    </cdr:from>
    <cdr:to>
      <cdr:x>0.33321</cdr:x>
      <cdr:y>0.91504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34F5738-1857-3449-893E-33C2F31958E3}"/>
            </a:ext>
          </a:extLst>
        </cdr:cNvPr>
        <cdr:cNvCxnSpPr/>
      </cdr:nvCxnSpPr>
      <cdr:spPr>
        <a:xfrm xmlns:a="http://schemas.openxmlformats.org/drawingml/2006/main">
          <a:off x="2001186" y="89941"/>
          <a:ext cx="0" cy="18437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0.05051</cdr:x>
      <cdr:y>0.37808</cdr:y>
    </cdr:from>
    <cdr:to>
      <cdr:x>0.98593</cdr:x>
      <cdr:y>0.37808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C787A19-877A-B54A-BF63-0473AB8E60AA}"/>
            </a:ext>
          </a:extLst>
        </cdr:cNvPr>
        <cdr:cNvCxnSpPr/>
      </cdr:nvCxnSpPr>
      <cdr:spPr>
        <a:xfrm xmlns:a="http://schemas.openxmlformats.org/drawingml/2006/main">
          <a:off x="458102" y="993290"/>
          <a:ext cx="848466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0.79327</cdr:x>
      <cdr:y>0.0254</cdr:y>
    </cdr:from>
    <cdr:to>
      <cdr:x>0.79434</cdr:x>
      <cdr:y>0.94217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3B7E9AB-B7B5-5C4F-B634-ED86D384263F}"/>
            </a:ext>
          </a:extLst>
        </cdr:cNvPr>
        <cdr:cNvCxnSpPr/>
      </cdr:nvCxnSpPr>
      <cdr:spPr>
        <a:xfrm xmlns:a="http://schemas.openxmlformats.org/drawingml/2006/main">
          <a:off x="4719926" y="78762"/>
          <a:ext cx="6366" cy="284321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0.05924</cdr:x>
      <cdr:y>0.40651</cdr:y>
    </cdr:from>
    <cdr:to>
      <cdr:x>0.98295</cdr:x>
      <cdr:y>0.40883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F42506B-478D-124D-AE99-05B124F081FE}"/>
            </a:ext>
          </a:extLst>
        </cdr:cNvPr>
        <cdr:cNvCxnSpPr/>
      </cdr:nvCxnSpPr>
      <cdr:spPr>
        <a:xfrm xmlns:a="http://schemas.openxmlformats.org/drawingml/2006/main" flipV="1">
          <a:off x="364885" y="1073830"/>
          <a:ext cx="5689592" cy="61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0.05956</cdr:x>
      <cdr:y>0.51919</cdr:y>
    </cdr:from>
    <cdr:to>
      <cdr:x>0.98326</cdr:x>
      <cdr:y>0.51919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55B0596-4981-3A4D-B64C-E279BCCB90A6}"/>
            </a:ext>
          </a:extLst>
        </cdr:cNvPr>
        <cdr:cNvCxnSpPr/>
      </cdr:nvCxnSpPr>
      <cdr:spPr>
        <a:xfrm xmlns:a="http://schemas.openxmlformats.org/drawingml/2006/main">
          <a:off x="522514" y="1040487"/>
          <a:ext cx="810347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0.76512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B88058-2A20-7D44-AAD8-AB6F2902BA3F}"/>
            </a:ext>
          </a:extLst>
        </cdr:cNvPr>
        <cdr:cNvSpPr txBox="1"/>
      </cdr:nvSpPr>
      <cdr:spPr>
        <a:xfrm xmlns:a="http://schemas.openxmlformats.org/drawingml/2006/main">
          <a:off x="-84083" y="2598185"/>
          <a:ext cx="9143999" cy="600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0.0593</cdr:x>
      <cdr:y>0.25902</cdr:y>
    </cdr:from>
    <cdr:to>
      <cdr:x>0.97599</cdr:x>
      <cdr:y>0.25902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DE2AAC9-044B-B448-BDF6-954D00DF7653}"/>
            </a:ext>
          </a:extLst>
        </cdr:cNvPr>
        <cdr:cNvCxnSpPr/>
      </cdr:nvCxnSpPr>
      <cdr:spPr>
        <a:xfrm xmlns:a="http://schemas.openxmlformats.org/drawingml/2006/main">
          <a:off x="536028" y="788276"/>
          <a:ext cx="8285822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0.06279</cdr:x>
      <cdr:y>0.12015</cdr:y>
    </cdr:from>
    <cdr:to>
      <cdr:x>0.98931</cdr:x>
      <cdr:y>0.12015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D152673-6CEB-644E-B752-BCBE754F3EDD}"/>
            </a:ext>
          </a:extLst>
        </cdr:cNvPr>
        <cdr:cNvCxnSpPr/>
      </cdr:nvCxnSpPr>
      <cdr:spPr>
        <a:xfrm xmlns:a="http://schemas.openxmlformats.org/drawingml/2006/main">
          <a:off x="567559" y="365650"/>
          <a:ext cx="837473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5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0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2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47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40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94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270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986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77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0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77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05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1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6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10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25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53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24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072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591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98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47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528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730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26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301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182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150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211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53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377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03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688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79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66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050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233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010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682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790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384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5092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53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1014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400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6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71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57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4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0E0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5" y="41462"/>
            <a:ext cx="9048150" cy="50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3675" y="82925"/>
            <a:ext cx="1858850" cy="6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457201" y="1190510"/>
            <a:ext cx="8452884" cy="1899531"/>
          </a:xfrm>
          <a:prstGeom prst="rect">
            <a:avLst/>
          </a:prstGeom>
          <a:solidFill>
            <a:srgbClr val="FFFFFF">
              <a:alpha val="3735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46100" lvl="0" indent="0" algn="l" rtl="0">
              <a:lnSpc>
                <a:spcPct val="131818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marR="546100" lvl="0" indent="0" algn="ctr" rtl="0">
              <a:lnSpc>
                <a:spcPct val="131818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 err="1">
                <a:solidFill>
                  <a:srgbClr val="0B5394"/>
                </a:solidFill>
              </a:rPr>
              <a:t>Raporti</a:t>
            </a:r>
            <a:r>
              <a:rPr lang="en-US" sz="3200" b="1" dirty="0">
                <a:solidFill>
                  <a:srgbClr val="0B5394"/>
                </a:solidFill>
              </a:rPr>
              <a:t> </a:t>
            </a:r>
            <a:r>
              <a:rPr lang="en-US" sz="3200" b="1" dirty="0" err="1">
                <a:solidFill>
                  <a:srgbClr val="0B5394"/>
                </a:solidFill>
              </a:rPr>
              <a:t>i</a:t>
            </a:r>
            <a:r>
              <a:rPr lang="en-US" sz="3200" b="1" dirty="0">
                <a:solidFill>
                  <a:srgbClr val="0B5394"/>
                </a:solidFill>
              </a:rPr>
              <a:t>  </a:t>
            </a:r>
            <a:r>
              <a:rPr lang="en-US" sz="3200" b="1" dirty="0" err="1">
                <a:solidFill>
                  <a:srgbClr val="0B5394"/>
                </a:solidFill>
              </a:rPr>
              <a:t>Performancës</a:t>
            </a:r>
            <a:r>
              <a:rPr lang="en-US" sz="3200" b="1" dirty="0">
                <a:solidFill>
                  <a:srgbClr val="0B5394"/>
                </a:solidFill>
              </a:rPr>
              <a:t> </a:t>
            </a:r>
            <a:r>
              <a:rPr lang="en-US" sz="3200" b="1" dirty="0" err="1">
                <a:solidFill>
                  <a:srgbClr val="0B5394"/>
                </a:solidFill>
              </a:rPr>
              <a:t>së</a:t>
            </a:r>
            <a:r>
              <a:rPr lang="en-US" sz="3200" b="1" dirty="0">
                <a:solidFill>
                  <a:srgbClr val="0B5394"/>
                </a:solidFill>
              </a:rPr>
              <a:t> </a:t>
            </a:r>
            <a:r>
              <a:rPr lang="en-US" sz="3200" b="1" dirty="0" err="1">
                <a:solidFill>
                  <a:srgbClr val="0B5394"/>
                </a:solidFill>
              </a:rPr>
              <a:t>Shërbimeve</a:t>
            </a:r>
            <a:endParaRPr lang="en-GB" sz="3200" b="1" dirty="0">
              <a:solidFill>
                <a:srgbClr val="0B5394"/>
              </a:solidFill>
            </a:endParaRPr>
          </a:p>
          <a:p>
            <a:pPr marL="0" marR="546100" lvl="0" indent="0" algn="ctr" rtl="0">
              <a:lnSpc>
                <a:spcPct val="131818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b="1" dirty="0">
              <a:solidFill>
                <a:srgbClr val="0B5394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rgbClr val="262626"/>
              </a:solidFill>
            </a:endParaRPr>
          </a:p>
          <a:p>
            <a:pPr marL="13970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262626"/>
                </a:solidFill>
              </a:rPr>
              <a:t>Prezantoi</a:t>
            </a:r>
            <a:r>
              <a:rPr lang="en-US" sz="1800" b="1" dirty="0">
                <a:solidFill>
                  <a:srgbClr val="262626"/>
                </a:solidFill>
              </a:rPr>
              <a:t>: </a:t>
            </a:r>
          </a:p>
          <a:p>
            <a:pPr marL="13970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262626"/>
                </a:solidFill>
              </a:rPr>
              <a:t>Adelina </a:t>
            </a:r>
            <a:r>
              <a:rPr lang="en-US" sz="1800" b="1" dirty="0" err="1">
                <a:solidFill>
                  <a:srgbClr val="262626"/>
                </a:solidFill>
              </a:rPr>
              <a:t>Farrici</a:t>
            </a:r>
            <a:r>
              <a:rPr lang="en-US" sz="1800" b="1" dirty="0">
                <a:solidFill>
                  <a:srgbClr val="262626"/>
                </a:solidFill>
              </a:rPr>
              <a:t> (SHAV</a:t>
            </a:r>
            <a:r>
              <a:rPr lang="en-US" sz="1500" b="1" dirty="0">
                <a:solidFill>
                  <a:srgbClr val="262626"/>
                </a:solidFill>
              </a:rPr>
              <a:t>)</a:t>
            </a:r>
          </a:p>
          <a:p>
            <a:pPr marL="13970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262626"/>
                </a:solidFill>
              </a:rPr>
              <a:t> </a:t>
            </a:r>
          </a:p>
          <a:p>
            <a:pPr marL="1397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262626"/>
                </a:solidFill>
              </a:rPr>
              <a:t>25Nëntor/2021</a:t>
            </a:r>
            <a:endParaRPr sz="2400" b="1" dirty="0">
              <a:solidFill>
                <a:srgbClr val="0070C0"/>
              </a:solidFill>
            </a:endParaRPr>
          </a:p>
          <a:p>
            <a:pPr marL="0" marR="546100" lvl="0" indent="0" algn="l" rtl="0">
              <a:lnSpc>
                <a:spcPct val="131818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0070C0"/>
                </a:solidFill>
              </a:rPr>
              <a:t>                                                                                                              </a:t>
            </a:r>
            <a:endParaRPr sz="1000" dirty="0">
              <a:solidFill>
                <a:srgbClr val="0070C0"/>
              </a:solidFill>
            </a:endParaRPr>
          </a:p>
          <a:p>
            <a:pPr marL="0" marR="546100" lvl="0" indent="0" algn="l" rtl="0">
              <a:lnSpc>
                <a:spcPct val="131818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3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3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3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</a:t>
            </a:r>
            <a:endParaRPr sz="1000" b="1" dirty="0">
              <a:solidFill>
                <a:srgbClr val="1155CC"/>
              </a:solidFill>
            </a:endParaRPr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825" y="236725"/>
            <a:ext cx="166687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0425" y="179575"/>
            <a:ext cx="88582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</a:rPr>
              <a:t>Mbrojtja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Zjarri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dhe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Shpëtimi</a:t>
            </a:r>
            <a:endParaRPr lang="en-US" sz="2400" b="1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056913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Performanca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shërbimit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është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vlerësuar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nga</a:t>
            </a:r>
            <a:r>
              <a:rPr lang="en-US" sz="2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000" b="1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tregues</a:t>
            </a:r>
            <a:endParaRPr lang="en-US" sz="2000" b="1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Koha e </a:t>
            </a:r>
            <a:r>
              <a:rPr lang="en-US" sz="2000" b="1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daljes</a:t>
            </a:r>
            <a:r>
              <a:rPr lang="en-US" sz="2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1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mjeteve</a:t>
            </a:r>
            <a:r>
              <a:rPr lang="en-US" sz="2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gjatë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ditës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dhe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natës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(2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tregues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) –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dy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treguesit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janë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pothuajse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në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të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njëjtin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(2020/2019)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Numri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rasteve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menaxhuara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shërbimi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93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raste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më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shumë</a:t>
            </a:r>
            <a:r>
              <a:rPr lang="en-US" sz="2000" dirty="0">
                <a:solidFill>
                  <a:srgbClr val="434343"/>
                </a:solidFill>
              </a:rPr>
              <a:t> </a:t>
            </a:r>
            <a:r>
              <a:rPr lang="en-US" sz="2000" dirty="0" err="1">
                <a:solidFill>
                  <a:srgbClr val="434343"/>
                </a:solidFill>
              </a:rPr>
              <a:t>të</a:t>
            </a:r>
            <a:r>
              <a:rPr lang="en-US" sz="2000" dirty="0">
                <a:solidFill>
                  <a:srgbClr val="434343"/>
                </a:solidFill>
              </a:rPr>
              <a:t> </a:t>
            </a:r>
            <a:r>
              <a:rPr lang="en-US" sz="2000" dirty="0" err="1">
                <a:solidFill>
                  <a:srgbClr val="434343"/>
                </a:solidFill>
              </a:rPr>
              <a:t>menaxhuara</a:t>
            </a:r>
            <a:r>
              <a:rPr lang="en-US" sz="2000" dirty="0">
                <a:solidFill>
                  <a:srgbClr val="434343"/>
                </a:solidFill>
              </a:rPr>
              <a:t> </a:t>
            </a:r>
            <a:r>
              <a:rPr lang="en-US" sz="2000" dirty="0" err="1">
                <a:solidFill>
                  <a:srgbClr val="434343"/>
                </a:solidFill>
              </a:rPr>
              <a:t>për</a:t>
            </a:r>
            <a:r>
              <a:rPr lang="en-US" sz="2000" dirty="0">
                <a:solidFill>
                  <a:srgbClr val="434343"/>
                </a:solidFill>
              </a:rPr>
              <a:t> </a:t>
            </a:r>
            <a:r>
              <a:rPr lang="en-US" sz="2000" dirty="0" err="1">
                <a:solidFill>
                  <a:srgbClr val="434343"/>
                </a:solidFill>
              </a:rPr>
              <a:t>shuarjen</a:t>
            </a:r>
            <a:r>
              <a:rPr lang="en-US" sz="2000" dirty="0">
                <a:solidFill>
                  <a:srgbClr val="434343"/>
                </a:solidFill>
              </a:rPr>
              <a:t> e </a:t>
            </a:r>
            <a:r>
              <a:rPr lang="en-US" sz="2000" dirty="0" err="1">
                <a:solidFill>
                  <a:srgbClr val="434343"/>
                </a:solidFill>
              </a:rPr>
              <a:t>zjarrit</a:t>
            </a:r>
            <a:r>
              <a:rPr lang="en-US" sz="2000" dirty="0">
                <a:solidFill>
                  <a:srgbClr val="434343"/>
                </a:solidFill>
              </a:rPr>
              <a:t> 2020 </a:t>
            </a:r>
            <a:r>
              <a:rPr lang="en-US" sz="2000" dirty="0" err="1">
                <a:solidFill>
                  <a:srgbClr val="434343"/>
                </a:solidFill>
              </a:rPr>
              <a:t>kundrejt</a:t>
            </a:r>
            <a:r>
              <a:rPr lang="en-US" sz="2000" dirty="0">
                <a:solidFill>
                  <a:srgbClr val="434343"/>
                </a:solidFill>
              </a:rPr>
              <a:t> 2019 (</a:t>
            </a:r>
            <a:r>
              <a:rPr lang="en-US" sz="2000" dirty="0" err="1">
                <a:solidFill>
                  <a:srgbClr val="434343"/>
                </a:solidFill>
              </a:rPr>
              <a:t>ndryshimi</a:t>
            </a:r>
            <a:r>
              <a:rPr lang="en-US" sz="2000" dirty="0">
                <a:solidFill>
                  <a:srgbClr val="434343"/>
                </a:solidFill>
              </a:rPr>
              <a:t> 2020/2019)</a:t>
            </a:r>
          </a:p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7F170B-E046-4072-A25D-B0698DFDA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463422"/>
              </p:ext>
            </p:extLst>
          </p:nvPr>
        </p:nvGraphicFramePr>
        <p:xfrm>
          <a:off x="0" y="2827284"/>
          <a:ext cx="9023200" cy="223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2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</a:rPr>
              <a:t>Mbrojtja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Zjarri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dhe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Shpëtimi</a:t>
            </a:r>
            <a:endParaRPr lang="en-US" sz="2400" b="1" dirty="0">
              <a:solidFill>
                <a:srgbClr val="C00000"/>
              </a:solidFill>
            </a:endParaRPr>
          </a:p>
          <a:p>
            <a:pPr lvl="0" algn="ctr"/>
            <a:r>
              <a:rPr lang="en-US" sz="1800" b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Numri</a:t>
            </a:r>
            <a:r>
              <a:rPr lang="en-US" sz="18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i </a:t>
            </a:r>
            <a:r>
              <a:rPr lang="en-US" sz="1800" b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rasteve</a:t>
            </a:r>
            <a:r>
              <a:rPr lang="en-US" sz="18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të</a:t>
            </a:r>
            <a:r>
              <a:rPr lang="en-US" sz="18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menaxhuara</a:t>
            </a:r>
            <a:r>
              <a:rPr lang="en-US" sz="18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(2020)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056913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>
              <a:solidFill>
                <a:srgbClr val="434343"/>
              </a:solidFill>
            </a:endParaRPr>
          </a:p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>
              <a:solidFill>
                <a:srgbClr val="434343"/>
              </a:solidFill>
            </a:endParaRPr>
          </a:p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Gjetje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dhe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rekomandime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err="1"/>
              <a:t>Progres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bërë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plotësimin</a:t>
            </a:r>
            <a:r>
              <a:rPr lang="en-US" sz="1800" dirty="0"/>
              <a:t> e </a:t>
            </a:r>
            <a:r>
              <a:rPr lang="en-US" sz="1800" dirty="0" err="1"/>
              <a:t>bazës</a:t>
            </a:r>
            <a:r>
              <a:rPr lang="en-US" sz="1800" dirty="0"/>
              <a:t> </a:t>
            </a:r>
            <a:r>
              <a:rPr lang="en-US" sz="1800" dirty="0" err="1"/>
              <a:t>ligjore</a:t>
            </a:r>
            <a:r>
              <a:rPr lang="en-US" sz="1800" dirty="0"/>
              <a:t>: </a:t>
            </a:r>
            <a:r>
              <a:rPr lang="en-US" sz="1800" dirty="0" err="1"/>
              <a:t>Janë</a:t>
            </a:r>
            <a:r>
              <a:rPr lang="en-US" sz="1800" dirty="0"/>
              <a:t> </a:t>
            </a:r>
            <a:r>
              <a:rPr lang="en-US" sz="1800" dirty="0" err="1"/>
              <a:t>hartuar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miratuar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 </a:t>
            </a:r>
            <a:r>
              <a:rPr lang="en-US" sz="1800" dirty="0" err="1"/>
              <a:t>gjitha</a:t>
            </a:r>
            <a:r>
              <a:rPr lang="en-US" sz="1800" dirty="0"/>
              <a:t> </a:t>
            </a:r>
            <a:r>
              <a:rPr lang="en-US" sz="1800" dirty="0" err="1"/>
              <a:t>aktet</a:t>
            </a:r>
            <a:r>
              <a:rPr lang="en-US" sz="1800" dirty="0"/>
              <a:t> </a:t>
            </a:r>
            <a:r>
              <a:rPr lang="en-US" sz="1800" dirty="0" err="1"/>
              <a:t>nënligjore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Ligjit</a:t>
            </a:r>
            <a:r>
              <a:rPr lang="en-US" sz="1800" dirty="0"/>
              <a:t> 152/2015, 19 VKM </a:t>
            </a:r>
            <a:r>
              <a:rPr lang="en-US" sz="1800" dirty="0" err="1"/>
              <a:t>dhe</a:t>
            </a:r>
            <a:r>
              <a:rPr lang="en-US" sz="1800" dirty="0"/>
              <a:t> 5 </a:t>
            </a:r>
            <a:r>
              <a:rPr lang="en-US" sz="1800" dirty="0" err="1"/>
              <a:t>udhëzime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Ministrit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Brendshëm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shërbimin</a:t>
            </a:r>
            <a:r>
              <a:rPr lang="en-US" sz="1800" dirty="0"/>
              <a:t>. </a:t>
            </a:r>
          </a:p>
          <a:p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BD3127-8642-694E-AD7F-A457FB27C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061690"/>
              </p:ext>
            </p:extLst>
          </p:nvPr>
        </p:nvGraphicFramePr>
        <p:xfrm>
          <a:off x="114263" y="966952"/>
          <a:ext cx="8942650" cy="221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39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</a:rPr>
              <a:t>Mbrojtja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Zjarri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dhe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Shpëtimi</a:t>
            </a:r>
            <a:endParaRPr lang="en-US" sz="2400" b="1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056913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Gjetje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dhe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rekomandime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Shqiperi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mungon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sistemi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integruar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mbrojtjen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zjarri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cili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do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rriste</a:t>
            </a:r>
            <a:r>
              <a:rPr lang="en-US" sz="1800" dirty="0"/>
              <a:t> </a:t>
            </a:r>
            <a:r>
              <a:rPr lang="en-US" sz="1800" dirty="0" err="1"/>
              <a:t>efektivitetin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performancën</a:t>
            </a:r>
            <a:r>
              <a:rPr lang="en-US" sz="1800" dirty="0"/>
              <a:t> e </a:t>
            </a:r>
            <a:r>
              <a:rPr lang="en-US" sz="1800" dirty="0" err="1"/>
              <a:t>shërbimit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shumë</a:t>
            </a:r>
            <a:r>
              <a:rPr lang="en-US" sz="1800" dirty="0"/>
              <a:t> </a:t>
            </a:r>
            <a:r>
              <a:rPr lang="en-US" sz="1800" dirty="0" err="1"/>
              <a:t>trajnime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stafit</a:t>
            </a:r>
            <a:r>
              <a:rPr lang="en-US" sz="1800" dirty="0"/>
              <a:t> </a:t>
            </a:r>
            <a:r>
              <a:rPr lang="en-US" sz="1800" dirty="0" err="1"/>
              <a:t>janë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nevojshme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përdorimin</a:t>
            </a:r>
            <a:r>
              <a:rPr lang="en-US" sz="1800" dirty="0"/>
              <a:t> e </a:t>
            </a:r>
            <a:r>
              <a:rPr lang="en-US" sz="1800" dirty="0" err="1"/>
              <a:t>mjeteve</a:t>
            </a:r>
            <a:r>
              <a:rPr lang="en-US" sz="1800" dirty="0"/>
              <a:t> modern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ndërhyrjes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shpëtimit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1800" dirty="0" err="1"/>
              <a:t>Përafrimi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shërbimit</a:t>
            </a:r>
            <a:r>
              <a:rPr lang="en-US" sz="1800" dirty="0"/>
              <a:t> me </a:t>
            </a:r>
            <a:r>
              <a:rPr lang="en-US" sz="1800" dirty="0" err="1"/>
              <a:t>standartet</a:t>
            </a:r>
            <a:r>
              <a:rPr lang="en-US" sz="1800" dirty="0"/>
              <a:t> </a:t>
            </a:r>
            <a:r>
              <a:rPr lang="en-US" sz="1800" dirty="0" err="1"/>
              <a:t>europiane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MZSH.</a:t>
            </a:r>
          </a:p>
          <a:p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00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2: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infrastrukturës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vaditjes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kullimit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 err="1"/>
              <a:t>Financimi</a:t>
            </a:r>
            <a:r>
              <a:rPr lang="en-US" sz="1800" b="1" dirty="0"/>
              <a:t> </a:t>
            </a:r>
            <a:r>
              <a:rPr lang="en-US" sz="1800" b="1" dirty="0" err="1"/>
              <a:t>nga</a:t>
            </a:r>
            <a:r>
              <a:rPr lang="en-US" sz="1800" b="1" dirty="0"/>
              <a:t> </a:t>
            </a:r>
            <a:r>
              <a:rPr lang="en-US" sz="1800" b="1" dirty="0" err="1"/>
              <a:t>Qeveria</a:t>
            </a:r>
            <a:r>
              <a:rPr lang="en-US" sz="1800" b="1" dirty="0"/>
              <a:t> 3.6 </a:t>
            </a:r>
            <a:r>
              <a:rPr lang="en-US" sz="1800" b="1" dirty="0" err="1"/>
              <a:t>miliard</a:t>
            </a:r>
            <a:r>
              <a:rPr lang="en-US" sz="1800" b="1" dirty="0"/>
              <a:t> </a:t>
            </a:r>
            <a:r>
              <a:rPr lang="en-US" sz="1800" b="1" dirty="0" err="1"/>
              <a:t>lekë</a:t>
            </a:r>
            <a:r>
              <a:rPr lang="en-US" sz="1800" b="1" dirty="0"/>
              <a:t> (2 mil me </a:t>
            </a:r>
            <a:r>
              <a:rPr lang="en-US" sz="1800" b="1" dirty="0" err="1"/>
              <a:t>financim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brendshëm</a:t>
            </a:r>
            <a:r>
              <a:rPr lang="en-US" sz="1800" b="1" dirty="0"/>
              <a:t>) </a:t>
            </a:r>
            <a:r>
              <a:rPr lang="en-US" sz="1800" b="1" dirty="0" err="1"/>
              <a:t>në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59 </a:t>
            </a:r>
            <a:r>
              <a:rPr lang="en-US" sz="1800" b="1" dirty="0" err="1">
                <a:solidFill>
                  <a:srgbClr val="C00000"/>
                </a:solidFill>
              </a:rPr>
              <a:t>projekte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që</a:t>
            </a:r>
            <a:r>
              <a:rPr lang="en-US" sz="1800" b="1" dirty="0">
                <a:solidFill>
                  <a:srgbClr val="C00000"/>
                </a:solidFill>
              </a:rPr>
              <a:t> i </a:t>
            </a:r>
            <a:r>
              <a:rPr lang="en-US" sz="1800" b="1" dirty="0" err="1">
                <a:solidFill>
                  <a:srgbClr val="C00000"/>
                </a:solidFill>
              </a:rPr>
              <a:t>përkasin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bashkive</a:t>
            </a:r>
            <a:r>
              <a:rPr lang="en-US" sz="1800" dirty="0"/>
              <a:t>, </a:t>
            </a:r>
            <a:r>
              <a:rPr lang="en-US" sz="1800" b="1" dirty="0"/>
              <a:t>me </a:t>
            </a:r>
            <a:r>
              <a:rPr lang="en-US" sz="1800" b="1" dirty="0" err="1"/>
              <a:t>impakt</a:t>
            </a:r>
            <a:r>
              <a:rPr lang="en-US" sz="1800" b="1" dirty="0"/>
              <a:t> – </a:t>
            </a:r>
            <a:r>
              <a:rPr lang="en-US" sz="1800" b="1" dirty="0">
                <a:solidFill>
                  <a:srgbClr val="C00000"/>
                </a:solidFill>
              </a:rPr>
              <a:t>10,000 ha </a:t>
            </a:r>
            <a:r>
              <a:rPr lang="en-US" sz="1800" b="1" dirty="0" err="1">
                <a:solidFill>
                  <a:srgbClr val="C00000"/>
                </a:solidFill>
              </a:rPr>
              <a:t>tokë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më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infrastrukturë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ujitëse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përmirësuar</a:t>
            </a:r>
            <a:r>
              <a:rPr lang="en-US" sz="1800" b="1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2020</a:t>
            </a:r>
            <a:r>
              <a:rPr lang="en-US" sz="1800" b="1" dirty="0"/>
              <a:t>.</a:t>
            </a:r>
          </a:p>
          <a:p>
            <a:endParaRPr lang="en-US" sz="1800" b="1" dirty="0"/>
          </a:p>
          <a:p>
            <a:r>
              <a:rPr lang="en-US" sz="1800" b="1" dirty="0" err="1"/>
              <a:t>Performanca</a:t>
            </a:r>
            <a:r>
              <a:rPr lang="en-US" sz="1800" b="1" dirty="0"/>
              <a:t> </a:t>
            </a:r>
            <a:r>
              <a:rPr lang="en-US" sz="1800" dirty="0"/>
              <a:t>e </a:t>
            </a:r>
            <a:r>
              <a:rPr lang="en-US" sz="1800" dirty="0" err="1"/>
              <a:t>shërbimit</a:t>
            </a:r>
            <a:r>
              <a:rPr lang="en-US" sz="1800" dirty="0"/>
              <a:t> </a:t>
            </a:r>
            <a:r>
              <a:rPr lang="en-US" sz="1800" dirty="0" err="1"/>
              <a:t>mbi</a:t>
            </a:r>
            <a:r>
              <a:rPr lang="en-US" sz="1800" dirty="0"/>
              <a:t> </a:t>
            </a:r>
            <a:r>
              <a:rPr lang="en-US" sz="1800" dirty="0" err="1"/>
              <a:t>bazën</a:t>
            </a:r>
            <a:r>
              <a:rPr lang="en-US" sz="1800" dirty="0"/>
              <a:t> </a:t>
            </a:r>
          </a:p>
          <a:p>
            <a:r>
              <a:rPr lang="en-US" sz="1800" b="1" dirty="0"/>
              <a:t>e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treguesve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 err="1"/>
              <a:t>Shkalla</a:t>
            </a:r>
            <a:r>
              <a:rPr lang="en-US" sz="1800" b="1" dirty="0"/>
              <a:t> e </a:t>
            </a:r>
            <a:r>
              <a:rPr lang="en-US" sz="1800" b="1" dirty="0" err="1"/>
              <a:t>mirëmbajtjes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rrjetit</a:t>
            </a:r>
            <a:r>
              <a:rPr lang="en-US" sz="1800" b="1" dirty="0"/>
              <a:t> </a:t>
            </a:r>
            <a:r>
              <a:rPr lang="en-US" sz="1800" b="1" dirty="0" err="1"/>
              <a:t>ujitës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 err="1"/>
              <a:t>Shkalla</a:t>
            </a:r>
            <a:r>
              <a:rPr lang="en-US" sz="1800" b="1" dirty="0"/>
              <a:t> e </a:t>
            </a:r>
            <a:r>
              <a:rPr lang="en-US" sz="1800" b="1" dirty="0" err="1"/>
              <a:t>mirëmbajtjes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rrjetit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kullimit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 err="1"/>
              <a:t>Sipërfaqe</a:t>
            </a:r>
            <a:r>
              <a:rPr lang="en-US" sz="1800" b="1" dirty="0"/>
              <a:t> e </a:t>
            </a:r>
            <a:r>
              <a:rPr lang="en-US" sz="1800" b="1" dirty="0" err="1"/>
              <a:t>tokës</a:t>
            </a:r>
            <a:r>
              <a:rPr lang="en-US" sz="1800" b="1" dirty="0"/>
              <a:t> e </a:t>
            </a:r>
            <a:r>
              <a:rPr lang="en-US" sz="1800" b="1" dirty="0" err="1"/>
              <a:t>mbuluar</a:t>
            </a:r>
            <a:r>
              <a:rPr lang="en-US" sz="1800" b="1" dirty="0"/>
              <a:t> me </a:t>
            </a:r>
            <a:r>
              <a:rPr lang="en-US" sz="1800" b="1" dirty="0" err="1"/>
              <a:t>ujitje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1" dirty="0" err="1"/>
              <a:t>Sipërfaqe</a:t>
            </a:r>
            <a:r>
              <a:rPr lang="en-US" sz="1800" b="1" dirty="0"/>
              <a:t> e </a:t>
            </a:r>
            <a:r>
              <a:rPr lang="en-US" sz="1800" b="1" dirty="0" err="1"/>
              <a:t>tokës</a:t>
            </a:r>
            <a:r>
              <a:rPr lang="en-US" sz="1800" b="1" dirty="0"/>
              <a:t> e </a:t>
            </a:r>
            <a:r>
              <a:rPr lang="en-US" sz="1800" b="1" dirty="0" err="1"/>
              <a:t>mbuluar</a:t>
            </a:r>
            <a:r>
              <a:rPr lang="en-US" sz="1800" b="1" dirty="0"/>
              <a:t> me </a:t>
            </a:r>
            <a:r>
              <a:rPr lang="en-US" sz="1800" b="1" dirty="0" err="1"/>
              <a:t>kullim</a:t>
            </a: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r>
              <a:rPr lang="en-US" sz="1800" b="1" dirty="0"/>
              <a:t> </a:t>
            </a:r>
            <a:endParaRPr lang="en-US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E1A60A-74D6-8A4E-A8C4-06EB4DA10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49821"/>
              </p:ext>
            </p:extLst>
          </p:nvPr>
        </p:nvGraphicFramePr>
        <p:xfrm>
          <a:off x="5108029" y="1608083"/>
          <a:ext cx="4035972" cy="343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79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infrastrukturës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vaditjes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kullimit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solidFill>
                  <a:schemeClr val="accent5"/>
                </a:solidFill>
              </a:rPr>
              <a:t>Norma </a:t>
            </a:r>
            <a:r>
              <a:rPr lang="en-US" sz="1800" b="1" dirty="0" err="1">
                <a:solidFill>
                  <a:schemeClr val="accent5"/>
                </a:solidFill>
              </a:rPr>
              <a:t>mesatare</a:t>
            </a:r>
            <a:r>
              <a:rPr lang="en-US" sz="1800" b="1" dirty="0">
                <a:solidFill>
                  <a:schemeClr val="accent5"/>
                </a:solidFill>
              </a:rPr>
              <a:t> e </a:t>
            </a:r>
            <a:r>
              <a:rPr lang="en-US" sz="1800" b="1" dirty="0" err="1">
                <a:solidFill>
                  <a:schemeClr val="accent5"/>
                </a:solidFill>
              </a:rPr>
              <a:t>mirëmbajtjes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të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rrjetit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kullues</a:t>
            </a:r>
            <a:r>
              <a:rPr lang="en-US" sz="1800" dirty="0">
                <a:solidFill>
                  <a:schemeClr val="accent5"/>
                </a:solidFill>
              </a:rPr>
              <a:t> </a:t>
            </a:r>
            <a:r>
              <a:rPr lang="en-US" sz="1800" dirty="0" err="1"/>
              <a:t>kundrejt</a:t>
            </a:r>
            <a:r>
              <a:rPr lang="en-US" sz="1800" dirty="0"/>
              <a:t> </a:t>
            </a:r>
            <a:r>
              <a:rPr lang="en-US" sz="1800" dirty="0" err="1"/>
              <a:t>totalit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rrjetit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nivelin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31%</a:t>
            </a:r>
            <a:r>
              <a:rPr lang="en-US" sz="1800" b="1" dirty="0"/>
              <a:t> </a:t>
            </a:r>
            <a:r>
              <a:rPr lang="en-US" sz="1800" b="1" dirty="0" err="1"/>
              <a:t>krahasuar</a:t>
            </a:r>
            <a:r>
              <a:rPr lang="en-US" sz="1800" b="1" dirty="0"/>
              <a:t> </a:t>
            </a:r>
            <a:r>
              <a:rPr lang="en-US" sz="1800" b="1"/>
              <a:t>me 33% </a:t>
            </a:r>
            <a:r>
              <a:rPr lang="en-US" sz="1800" b="1" dirty="0" err="1"/>
              <a:t>në</a:t>
            </a:r>
            <a:r>
              <a:rPr lang="en-US" sz="1800" b="1" dirty="0"/>
              <a:t> </a:t>
            </a:r>
            <a:r>
              <a:rPr lang="en-US" sz="1800" b="1" dirty="0" err="1"/>
              <a:t>vitin</a:t>
            </a:r>
            <a:r>
              <a:rPr lang="en-US" sz="1800" b="1" dirty="0"/>
              <a:t> 2019 </a:t>
            </a:r>
          </a:p>
          <a:p>
            <a:r>
              <a:rPr lang="en-US" sz="1800" b="1" dirty="0">
                <a:solidFill>
                  <a:schemeClr val="accent5"/>
                </a:solidFill>
              </a:rPr>
              <a:t>Norma </a:t>
            </a:r>
            <a:r>
              <a:rPr lang="en-US" sz="1800" b="1" dirty="0" err="1">
                <a:solidFill>
                  <a:schemeClr val="accent5"/>
                </a:solidFill>
              </a:rPr>
              <a:t>mesatare</a:t>
            </a:r>
            <a:r>
              <a:rPr lang="en-US" sz="1800" b="1" dirty="0">
                <a:solidFill>
                  <a:schemeClr val="accent5"/>
                </a:solidFill>
              </a:rPr>
              <a:t> e </a:t>
            </a:r>
            <a:r>
              <a:rPr lang="en-US" sz="1800" b="1" dirty="0" err="1">
                <a:solidFill>
                  <a:schemeClr val="accent5"/>
                </a:solidFill>
              </a:rPr>
              <a:t>mirëmbajtjes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së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rrjetit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</a:rPr>
              <a:t>vaditës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  <a:r>
              <a:rPr lang="en-US" sz="1800" dirty="0"/>
              <a:t>ka </a:t>
            </a:r>
            <a:r>
              <a:rPr lang="en-US" sz="1800" dirty="0" err="1"/>
              <a:t>qenë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36%</a:t>
            </a:r>
            <a:r>
              <a:rPr lang="en-US" sz="1800" b="1" dirty="0"/>
              <a:t> </a:t>
            </a:r>
            <a:r>
              <a:rPr lang="en-US" sz="1800" b="1" dirty="0" err="1"/>
              <a:t>në</a:t>
            </a:r>
            <a:r>
              <a:rPr lang="en-US" sz="1800" b="1" dirty="0"/>
              <a:t> 2020 </a:t>
            </a:r>
            <a:r>
              <a:rPr lang="en-US" sz="1800" b="1" dirty="0" err="1"/>
              <a:t>kundrejt</a:t>
            </a:r>
            <a:r>
              <a:rPr lang="en-US" sz="1800" b="1" dirty="0"/>
              <a:t> 37% ne 2019</a:t>
            </a:r>
          </a:p>
          <a:p>
            <a:r>
              <a:rPr lang="en-US" sz="1800" b="1" dirty="0" err="1"/>
              <a:t>Grafiku</a:t>
            </a:r>
            <a:r>
              <a:rPr lang="en-US" sz="1800" b="1" dirty="0"/>
              <a:t>: </a:t>
            </a:r>
            <a:r>
              <a:rPr lang="en-US" sz="1800" b="1" dirty="0" err="1"/>
              <a:t>Mirëmbajtja</a:t>
            </a:r>
            <a:r>
              <a:rPr lang="en-US" sz="1800" b="1" dirty="0"/>
              <a:t> e </a:t>
            </a:r>
            <a:r>
              <a:rPr lang="en-US" sz="1800" b="1" dirty="0" err="1"/>
              <a:t>rrjetit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kullimit</a:t>
            </a:r>
            <a:r>
              <a:rPr lang="en-US" sz="1800" b="1" dirty="0"/>
              <a:t> (</a:t>
            </a:r>
            <a:r>
              <a:rPr lang="en-US" sz="1800" b="1" dirty="0" err="1"/>
              <a:t>ndryshimi</a:t>
            </a:r>
            <a:r>
              <a:rPr lang="en-US" sz="1800" b="1" dirty="0"/>
              <a:t> 2020 / 2019)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61324C-E962-432F-BDB6-6E1E491E3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68244"/>
              </p:ext>
            </p:extLst>
          </p:nvPr>
        </p:nvGraphicFramePr>
        <p:xfrm>
          <a:off x="84084" y="2259724"/>
          <a:ext cx="8986344" cy="278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29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infrastrukturës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vaditjes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kullimit</a:t>
            </a:r>
            <a:endParaRPr lang="en-US" sz="2400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299"/>
            <a:ext cx="9144000" cy="401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Pavarësisht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uljes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së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lehtë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mirëmbajtjes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rrjeteve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(2020/2019),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shërbimi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nga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bashkitë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ka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patur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rritje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në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përformancë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në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krahasim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me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vitin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2015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Shkak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mund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jetë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edhe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situata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nga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pandemia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dhe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ulja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shpenzimeve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bashkive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në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disa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shërbime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2D1B24-320C-E649-B603-C34DFD678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91754"/>
              </p:ext>
            </p:extLst>
          </p:nvPr>
        </p:nvGraphicFramePr>
        <p:xfrm>
          <a:off x="0" y="2057398"/>
          <a:ext cx="902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93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infrastrukturës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vaditjes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kullimit</a:t>
            </a:r>
            <a:endParaRPr lang="en-US" sz="2400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299"/>
            <a:ext cx="9144000" cy="435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Sipërfaqe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e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tokës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bujqësore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e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mbuluar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me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sistem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vaditjes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rritur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Georgia"/>
                <a:cs typeface="Georgia"/>
                <a:sym typeface="Georgia"/>
              </a:rPr>
              <a:t> me 16,731 ha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në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Georgia"/>
                <a:cs typeface="Georgia"/>
                <a:sym typeface="Georgia"/>
              </a:rPr>
              <a:t> 2020 / 2019</a:t>
            </a:r>
          </a:p>
          <a:p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Sipërfaqe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e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tokës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bujqësore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e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mbuluar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me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sistem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të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1800" dirty="0" err="1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kullimit</a:t>
            </a:r>
            <a:r>
              <a:rPr lang="en-US" sz="1800" dirty="0">
                <a:solidFill>
                  <a:srgbClr val="0070C0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- </a:t>
            </a:r>
            <a:r>
              <a:rPr lang="en-US" sz="1800" dirty="0" err="1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rritur</a:t>
            </a:r>
            <a:r>
              <a:rPr lang="en-US" sz="1800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 me 6,972 ha </a:t>
            </a:r>
            <a:r>
              <a:rPr lang="en-US" sz="1800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në</a:t>
            </a:r>
            <a:r>
              <a:rPr lang="en-US" sz="1800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 2020 / 2019</a:t>
            </a:r>
          </a:p>
          <a:p>
            <a:r>
              <a:rPr lang="en-US" sz="1800" b="1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Grafiku</a:t>
            </a:r>
            <a:r>
              <a:rPr lang="en-US" sz="1800" b="1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: </a:t>
            </a:r>
            <a:r>
              <a:rPr lang="en-US" sz="1800" b="1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Sipërfaqe</a:t>
            </a:r>
            <a:r>
              <a:rPr lang="en-US" sz="1800" b="1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 e </a:t>
            </a:r>
            <a:r>
              <a:rPr lang="en-US" sz="1800" b="1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tokës</a:t>
            </a:r>
            <a:r>
              <a:rPr lang="en-US" sz="1800" b="1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mbuluar</a:t>
            </a:r>
            <a:r>
              <a:rPr lang="en-US" sz="1800" b="1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 me </a:t>
            </a:r>
            <a:r>
              <a:rPr lang="en-US" sz="1800" b="1" dirty="0" err="1">
                <a:solidFill>
                  <a:schemeClr val="tx1"/>
                </a:solidFill>
                <a:ea typeface="Georgia"/>
                <a:cs typeface="Georgia"/>
                <a:sym typeface="Georgia"/>
              </a:rPr>
              <a:t>ujitje</a:t>
            </a:r>
            <a:r>
              <a:rPr lang="en-US" sz="1800" b="1" dirty="0">
                <a:solidFill>
                  <a:schemeClr val="tx1"/>
                </a:solidFill>
                <a:ea typeface="Georgia"/>
                <a:cs typeface="Georgia"/>
                <a:sym typeface="Georgia"/>
              </a:rPr>
              <a:t> (2020/2019)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8A0E2F-8E54-4FFB-9880-32B68D76A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44772"/>
              </p:ext>
            </p:extLst>
          </p:nvPr>
        </p:nvGraphicFramePr>
        <p:xfrm>
          <a:off x="1" y="2270233"/>
          <a:ext cx="9023200" cy="287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45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0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infrastrukturës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së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vaditjes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kullimit</a:t>
            </a:r>
            <a:endParaRPr lang="en-US" sz="2400" b="1" dirty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49400"/>
            <a:ext cx="9144000" cy="423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q-AL" sz="2000" b="1" dirty="0"/>
              <a:t>Gjetje dhe rekomandime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err="1"/>
              <a:t>Bashkitë</a:t>
            </a:r>
            <a:r>
              <a:rPr lang="en-US" sz="1600" b="1" dirty="0"/>
              <a:t> </a:t>
            </a:r>
            <a:r>
              <a:rPr lang="en-US" sz="1600" b="1" dirty="0" err="1"/>
              <a:t>kanë</a:t>
            </a:r>
            <a:r>
              <a:rPr lang="en-US" sz="1600" b="1" dirty="0"/>
              <a:t> </a:t>
            </a:r>
            <a:r>
              <a:rPr lang="en-US" sz="1600" b="1" dirty="0" err="1"/>
              <a:t>rritur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vit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vit</a:t>
            </a:r>
            <a:r>
              <a:rPr lang="en-US" sz="1600" b="1" dirty="0"/>
              <a:t> </a:t>
            </a:r>
            <a:r>
              <a:rPr lang="en-US" sz="1600" b="1" dirty="0" err="1"/>
              <a:t>përformancën</a:t>
            </a:r>
            <a:r>
              <a:rPr lang="en-US" sz="1600" b="1" dirty="0"/>
              <a:t> </a:t>
            </a:r>
            <a:r>
              <a:rPr lang="en-US" sz="1600" b="1" dirty="0" err="1"/>
              <a:t>lidhur</a:t>
            </a:r>
            <a:r>
              <a:rPr lang="en-US" sz="1600" b="1" dirty="0"/>
              <a:t> me </a:t>
            </a:r>
            <a:r>
              <a:rPr lang="en-US" sz="1600" b="1" dirty="0" err="1"/>
              <a:t>mirëmbajtjen</a:t>
            </a:r>
            <a:r>
              <a:rPr lang="en-US" sz="1600" b="1" dirty="0"/>
              <a:t> e </a:t>
            </a:r>
            <a:r>
              <a:rPr lang="en-US" sz="1600" b="1" dirty="0" err="1"/>
              <a:t>infrastrukturës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ujitjes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kullimit</a:t>
            </a:r>
            <a:r>
              <a:rPr lang="en-US" sz="1600" b="1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n-US" sz="1600" dirty="0" err="1">
                <a:solidFill>
                  <a:srgbClr val="C00000"/>
                </a:solidFill>
              </a:rPr>
              <a:t>të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katër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treguesit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janë</a:t>
            </a:r>
            <a:r>
              <a:rPr lang="en-US" sz="1600" dirty="0">
                <a:solidFill>
                  <a:srgbClr val="C00000"/>
                </a:solidFill>
              </a:rPr>
              <a:t> me trend </a:t>
            </a:r>
            <a:r>
              <a:rPr lang="en-US" sz="1600" dirty="0" err="1">
                <a:solidFill>
                  <a:srgbClr val="C00000"/>
                </a:solidFill>
              </a:rPr>
              <a:t>rritës</a:t>
            </a:r>
            <a:r>
              <a:rPr lang="en-US" sz="1600" dirty="0">
                <a:solidFill>
                  <a:srgbClr val="C00000"/>
                </a:solidFill>
              </a:rPr>
              <a:t>).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/>
              <a:t>Ka </a:t>
            </a:r>
            <a:r>
              <a:rPr lang="en-US" sz="1600" dirty="0" err="1"/>
              <a:t>skema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ujitjes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kullimit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cilat</a:t>
            </a:r>
            <a:r>
              <a:rPr lang="en-US" sz="1600" dirty="0"/>
              <a:t> </a:t>
            </a:r>
            <a:r>
              <a:rPr lang="en-US" sz="1600" dirty="0" err="1"/>
              <a:t>janë</a:t>
            </a:r>
            <a:r>
              <a:rPr lang="en-US" sz="1600" dirty="0"/>
              <a:t> </a:t>
            </a:r>
            <a:r>
              <a:rPr lang="en-US" sz="1600" dirty="0" err="1"/>
              <a:t>marrë</a:t>
            </a:r>
            <a:r>
              <a:rPr lang="en-US" sz="1600" dirty="0"/>
              <a:t> </a:t>
            </a:r>
            <a:r>
              <a:rPr lang="en-US" sz="1600" dirty="0" err="1"/>
              <a:t>sipas</a:t>
            </a:r>
            <a:r>
              <a:rPr lang="en-US" sz="1600" dirty="0"/>
              <a:t> </a:t>
            </a:r>
            <a:r>
              <a:rPr lang="en-US" sz="1600" dirty="0" err="1"/>
              <a:t>inventarit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nuk</a:t>
            </a:r>
            <a:r>
              <a:rPr lang="en-US" sz="1600" dirty="0"/>
              <a:t> </a:t>
            </a:r>
            <a:r>
              <a:rPr lang="en-US" sz="1600" dirty="0" err="1"/>
              <a:t>ekzistojnë</a:t>
            </a:r>
            <a:r>
              <a:rPr lang="en-US" sz="1600" dirty="0"/>
              <a:t>. </a:t>
            </a:r>
            <a:r>
              <a:rPr lang="en-US" sz="1600" dirty="0" err="1"/>
              <a:t>Kërkohet</a:t>
            </a:r>
            <a:r>
              <a:rPr lang="en-US" sz="1600" dirty="0"/>
              <a:t> </a:t>
            </a:r>
            <a:r>
              <a:rPr lang="en-US" sz="1600" dirty="0" err="1"/>
              <a:t>bashkëpunim</a:t>
            </a:r>
            <a:r>
              <a:rPr lang="en-US" sz="1600" dirty="0"/>
              <a:t> </a:t>
            </a:r>
            <a:r>
              <a:rPr lang="en-US" sz="1600" dirty="0" err="1"/>
              <a:t>institucional</a:t>
            </a:r>
            <a:r>
              <a:rPr lang="en-US" sz="1600" dirty="0"/>
              <a:t> me </a:t>
            </a:r>
            <a:r>
              <a:rPr lang="en-US" sz="1600" dirty="0" err="1"/>
              <a:t>Drejtoritë</a:t>
            </a:r>
            <a:r>
              <a:rPr lang="en-US" sz="1600" dirty="0"/>
              <a:t> </a:t>
            </a:r>
            <a:r>
              <a:rPr lang="en-US" sz="1600" dirty="0" err="1"/>
              <a:t>Rajonale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Kullimit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bashkive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auditimin</a:t>
            </a:r>
            <a:r>
              <a:rPr lang="en-US" sz="1600" dirty="0"/>
              <a:t> e </a:t>
            </a:r>
            <a:r>
              <a:rPr lang="en-US" sz="1600" dirty="0" err="1"/>
              <a:t>inventarit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rrjeteve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kryhen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C00000"/>
                </a:solidFill>
              </a:rPr>
              <a:t>investime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përmirësimin</a:t>
            </a:r>
            <a:r>
              <a:rPr lang="en-US" sz="1600" dirty="0">
                <a:solidFill>
                  <a:srgbClr val="C00000"/>
                </a:solidFill>
              </a:rPr>
              <a:t> e </a:t>
            </a:r>
            <a:r>
              <a:rPr lang="en-US" sz="1600" dirty="0" err="1">
                <a:solidFill>
                  <a:srgbClr val="C00000"/>
                </a:solidFill>
              </a:rPr>
              <a:t>sistemit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pompimit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për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rritur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volumin</a:t>
            </a:r>
            <a:r>
              <a:rPr lang="en-US" sz="1600" dirty="0">
                <a:solidFill>
                  <a:srgbClr val="C00000"/>
                </a:solidFill>
              </a:rPr>
              <a:t> e </a:t>
            </a:r>
            <a:r>
              <a:rPr lang="en-US" sz="1600" dirty="0" err="1">
                <a:solidFill>
                  <a:srgbClr val="C00000"/>
                </a:solidFill>
              </a:rPr>
              <a:t>ujit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rrjetin</a:t>
            </a:r>
            <a:r>
              <a:rPr lang="en-US" sz="1600" dirty="0"/>
              <a:t> e </a:t>
            </a:r>
            <a:r>
              <a:rPr lang="en-US" sz="1600" dirty="0" err="1"/>
              <a:t>sistemit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vaditjes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administruar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bashkitë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nevojshme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krijimi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pranë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cdo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bashkie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grupit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përkatës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për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monitorimin</a:t>
            </a:r>
            <a:r>
              <a:rPr lang="en-US" sz="1600" dirty="0">
                <a:solidFill>
                  <a:srgbClr val="C00000"/>
                </a:solidFill>
              </a:rPr>
              <a:t> e </a:t>
            </a:r>
            <a:r>
              <a:rPr lang="en-US" sz="1600" dirty="0" err="1">
                <a:solidFill>
                  <a:srgbClr val="C00000"/>
                </a:solidFill>
              </a:rPr>
              <a:t>sigurisë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digave</a:t>
            </a:r>
            <a:r>
              <a:rPr lang="en-US" sz="1600" dirty="0">
                <a:solidFill>
                  <a:srgbClr val="C00000"/>
                </a:solidFill>
              </a:rPr>
              <a:t>;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grantet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pakushtëzuara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bashkitë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dhe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investimet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rehabilitimin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digave</a:t>
            </a:r>
            <a:r>
              <a:rPr lang="en-US" sz="1600" dirty="0"/>
              <a:t>,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kenë</a:t>
            </a:r>
            <a:r>
              <a:rPr lang="en-US" sz="1600" dirty="0"/>
              <a:t> </a:t>
            </a:r>
            <a:r>
              <a:rPr lang="en-US" sz="1600" dirty="0" err="1"/>
              <a:t>prioritet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jenë</a:t>
            </a:r>
            <a:r>
              <a:rPr lang="en-US" sz="1600" dirty="0"/>
              <a:t> </a:t>
            </a:r>
            <a:r>
              <a:rPr lang="en-US" sz="1600" dirty="0" err="1"/>
              <a:t>zë</a:t>
            </a:r>
            <a:r>
              <a:rPr lang="en-US" sz="1600" dirty="0"/>
              <a:t>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vetë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buxhetin</a:t>
            </a:r>
            <a:r>
              <a:rPr lang="en-US" sz="1600" dirty="0"/>
              <a:t> e </a:t>
            </a:r>
            <a:r>
              <a:rPr lang="en-US" sz="1600" dirty="0" err="1"/>
              <a:t>bashkisë</a:t>
            </a:r>
            <a:r>
              <a:rPr lang="en-US" sz="1600" dirty="0"/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err="1"/>
              <a:t>Çdo</a:t>
            </a:r>
            <a:r>
              <a:rPr lang="en-US" sz="1600" b="1" dirty="0"/>
              <a:t> </a:t>
            </a:r>
            <a:r>
              <a:rPr lang="en-US" sz="1600" b="1" dirty="0" err="1"/>
              <a:t>skemë</a:t>
            </a:r>
            <a:r>
              <a:rPr lang="en-US" sz="1600" b="1" dirty="0"/>
              <a:t> </a:t>
            </a:r>
            <a:r>
              <a:rPr lang="en-US" sz="1600" b="1" dirty="0" err="1"/>
              <a:t>ujitëse</a:t>
            </a:r>
            <a:r>
              <a:rPr lang="en-US" sz="1600" b="1" dirty="0"/>
              <a:t> </a:t>
            </a:r>
            <a:r>
              <a:rPr lang="en-US" sz="1600" b="1" dirty="0" err="1"/>
              <a:t>duhet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menaxhohet</a:t>
            </a:r>
            <a:r>
              <a:rPr lang="en-US" sz="1600" b="1" dirty="0"/>
              <a:t> </a:t>
            </a:r>
            <a:r>
              <a:rPr lang="en-US" sz="1600" b="1" dirty="0" err="1"/>
              <a:t>si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njësi</a:t>
            </a:r>
            <a:r>
              <a:rPr lang="en-US" sz="1600" b="1" dirty="0"/>
              <a:t> e </a:t>
            </a:r>
            <a:r>
              <a:rPr lang="en-US" sz="1600" b="1" dirty="0" err="1"/>
              <a:t>pandarë</a:t>
            </a:r>
            <a:r>
              <a:rPr lang="en-US" sz="1600" b="1" dirty="0"/>
              <a:t> </a:t>
            </a:r>
            <a:r>
              <a:rPr lang="en-US" sz="1600" b="1" dirty="0" err="1"/>
              <a:t>financiare</a:t>
            </a:r>
            <a:r>
              <a:rPr lang="en-US" sz="1600" dirty="0"/>
              <a:t>, e </a:t>
            </a:r>
            <a:r>
              <a:rPr lang="en-US" sz="1600" dirty="0" err="1"/>
              <a:t>cila</a:t>
            </a:r>
            <a:r>
              <a:rPr lang="en-US" sz="1600" dirty="0"/>
              <a:t> ka </a:t>
            </a:r>
            <a:r>
              <a:rPr lang="en-US" sz="1600" dirty="0" err="1"/>
              <a:t>koston</a:t>
            </a:r>
            <a:r>
              <a:rPr lang="en-US" sz="1600" dirty="0"/>
              <a:t> e </a:t>
            </a:r>
            <a:r>
              <a:rPr lang="en-US" sz="1600" dirty="0" err="1"/>
              <a:t>saj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buxhetin</a:t>
            </a:r>
            <a:r>
              <a:rPr lang="en-US" sz="1600" dirty="0"/>
              <a:t> e </a:t>
            </a:r>
            <a:r>
              <a:rPr lang="en-US" sz="1600" dirty="0" err="1"/>
              <a:t>saj</a:t>
            </a:r>
            <a:r>
              <a:rPr lang="en-US" sz="1600" dirty="0"/>
              <a:t>,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varësi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specifikave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veta</a:t>
            </a:r>
            <a:r>
              <a:rPr lang="en-US" sz="1600" dirty="0"/>
              <a:t>, </a:t>
            </a:r>
            <a:r>
              <a:rPr lang="en-US" sz="1600" dirty="0" err="1"/>
              <a:t>dhe</a:t>
            </a:r>
            <a:r>
              <a:rPr lang="en-US" sz="1600" dirty="0"/>
              <a:t> 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zbatohen</a:t>
            </a:r>
            <a:r>
              <a:rPr lang="en-US" sz="1600" dirty="0"/>
              <a:t> </a:t>
            </a:r>
            <a:r>
              <a:rPr lang="en-US" sz="1600" dirty="0" err="1"/>
              <a:t>buxhete</a:t>
            </a:r>
            <a:r>
              <a:rPr lang="en-US" sz="1600" dirty="0"/>
              <a:t> “</a:t>
            </a:r>
            <a:r>
              <a:rPr lang="en-US" sz="1600" dirty="0" err="1"/>
              <a:t>bazuar</a:t>
            </a:r>
            <a:r>
              <a:rPr lang="en-US" sz="1600" dirty="0"/>
              <a:t> </a:t>
            </a:r>
            <a:r>
              <a:rPr lang="en-US" sz="1600" dirty="0" err="1"/>
              <a:t>mbi</a:t>
            </a:r>
            <a:r>
              <a:rPr lang="en-US" sz="1600" dirty="0"/>
              <a:t> </a:t>
            </a:r>
            <a:r>
              <a:rPr lang="en-US" sz="1600" dirty="0" err="1"/>
              <a:t>nevoja”ose</a:t>
            </a:r>
            <a:r>
              <a:rPr lang="en-US" sz="1600" dirty="0"/>
              <a:t> </a:t>
            </a:r>
            <a:r>
              <a:rPr lang="en-US" sz="1600" dirty="0" err="1"/>
              <a:t>buxhete</a:t>
            </a:r>
            <a:r>
              <a:rPr lang="en-US" sz="1600" dirty="0"/>
              <a:t> “</a:t>
            </a:r>
            <a:r>
              <a:rPr lang="en-US" sz="1600" dirty="0" err="1"/>
              <a:t>bazuar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performancë</a:t>
            </a:r>
            <a:r>
              <a:rPr lang="en-US" sz="1600" dirty="0"/>
              <a:t>” (</a:t>
            </a:r>
            <a:r>
              <a:rPr lang="en-US" sz="1600" dirty="0" err="1"/>
              <a:t>burim</a:t>
            </a:r>
            <a:r>
              <a:rPr lang="en-US" sz="1600" dirty="0"/>
              <a:t> MBZHR)</a:t>
            </a:r>
          </a:p>
          <a:p>
            <a:endParaRPr lang="en-US" sz="18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sq-AL" sz="2000" b="1" dirty="0"/>
          </a:p>
        </p:txBody>
      </p:sp>
    </p:spTree>
    <p:extLst>
      <p:ext uri="{BB962C8B-B14F-4D97-AF65-F5344CB8AC3E}">
        <p14:creationId xmlns:p14="http://schemas.microsoft.com/office/powerpoint/2010/main" val="381152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9014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Funksioni 3: 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1"/>
            <a:ext cx="9144000" cy="141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700" b="1" dirty="0" err="1"/>
              <a:t>Progres</a:t>
            </a:r>
            <a:r>
              <a:rPr lang="en-US" sz="1700" b="1" dirty="0"/>
              <a:t> </a:t>
            </a:r>
            <a:r>
              <a:rPr lang="en-US" sz="1700" b="1" dirty="0" err="1"/>
              <a:t>është</a:t>
            </a:r>
            <a:r>
              <a:rPr lang="en-US" sz="1700" b="1" dirty="0"/>
              <a:t> </a:t>
            </a:r>
            <a:r>
              <a:rPr lang="en-US" sz="1700" b="1" dirty="0" err="1"/>
              <a:t>bërë</a:t>
            </a:r>
            <a:r>
              <a:rPr lang="en-US" sz="1700" b="1" dirty="0"/>
              <a:t> </a:t>
            </a:r>
            <a:r>
              <a:rPr lang="en-US" sz="1700" b="1" dirty="0" err="1"/>
              <a:t>gjatë</a:t>
            </a:r>
            <a:r>
              <a:rPr lang="en-US" sz="1700" b="1" dirty="0"/>
              <a:t> </a:t>
            </a:r>
            <a:r>
              <a:rPr lang="en-US" sz="1700" b="1" dirty="0" err="1"/>
              <a:t>vitit</a:t>
            </a:r>
            <a:r>
              <a:rPr lang="en-US" sz="1700" b="1" dirty="0"/>
              <a:t> 2020,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ndërtimin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rrugëve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/>
              <a:t>nga</a:t>
            </a:r>
            <a:r>
              <a:rPr lang="en-US" sz="1700" dirty="0"/>
              <a:t> NJVV.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Përmirësim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sajë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investimeve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159 km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rrugë</a:t>
            </a: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/>
              <a:t>urbane/ </a:t>
            </a:r>
            <a:r>
              <a:rPr lang="en-US" sz="1700" dirty="0" err="1"/>
              <a:t>rurale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krahasim</a:t>
            </a:r>
            <a:r>
              <a:rPr lang="en-US" sz="1700" dirty="0"/>
              <a:t> me </a:t>
            </a:r>
            <a:r>
              <a:rPr lang="en-US" sz="1700" dirty="0" err="1"/>
              <a:t>vitin</a:t>
            </a:r>
            <a:r>
              <a:rPr lang="en-US" sz="1700" dirty="0"/>
              <a:t> 2019.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Norma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mesatare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mirëmbajtjes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/>
              <a:t>së</a:t>
            </a:r>
            <a:r>
              <a:rPr lang="en-US" sz="1700" dirty="0"/>
              <a:t> </a:t>
            </a:r>
            <a:r>
              <a:rPr lang="en-US" sz="1700" dirty="0" err="1"/>
              <a:t>rrjetit</a:t>
            </a:r>
            <a:r>
              <a:rPr lang="en-US" sz="1700" dirty="0"/>
              <a:t> </a:t>
            </a:r>
            <a:r>
              <a:rPr lang="en-US" sz="1700" dirty="0" err="1"/>
              <a:t>rrugor</a:t>
            </a:r>
            <a:r>
              <a:rPr lang="en-US" sz="1700" dirty="0"/>
              <a:t> </a:t>
            </a:r>
            <a:r>
              <a:rPr lang="en-US" sz="1700" dirty="0" err="1"/>
              <a:t>ekzistues</a:t>
            </a:r>
            <a:r>
              <a:rPr lang="en-US" sz="1700" dirty="0"/>
              <a:t> ka </a:t>
            </a:r>
            <a:r>
              <a:rPr lang="en-US" sz="1700" dirty="0" err="1"/>
              <a:t>qenë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50.4%</a:t>
            </a:r>
            <a:r>
              <a:rPr lang="en-US" sz="1700" dirty="0"/>
              <a:t> (</a:t>
            </a:r>
            <a:r>
              <a:rPr lang="en-US" sz="1700" dirty="0" err="1"/>
              <a:t>ose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C00000"/>
                </a:solidFill>
              </a:rPr>
              <a:t>+6 p.p</a:t>
            </a:r>
            <a:r>
              <a:rPr lang="en-US" sz="1700" dirty="0"/>
              <a:t>.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krahasim</a:t>
            </a:r>
            <a:r>
              <a:rPr lang="en-US" sz="1700" dirty="0"/>
              <a:t> me 2019)</a:t>
            </a:r>
          </a:p>
          <a:p>
            <a:endParaRPr lang="en-US"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D6DB95-AD08-BC44-A3AE-536C46ABB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563117"/>
              </p:ext>
            </p:extLst>
          </p:nvPr>
        </p:nvGraphicFramePr>
        <p:xfrm>
          <a:off x="0" y="2218060"/>
          <a:ext cx="9070428" cy="262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95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9014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9144000" cy="372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27BA9-DCC3-244C-A1CB-120AAFC33F3D}"/>
              </a:ext>
            </a:extLst>
          </p:cNvPr>
          <p:cNvSpPr/>
          <p:nvPr/>
        </p:nvSpPr>
        <p:spPr>
          <a:xfrm>
            <a:off x="0" y="1240220"/>
            <a:ext cx="4414345" cy="17762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Shkalla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mirëmbajtjes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së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rrjetit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rrugor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bashkitë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është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rritur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>
                <a:solidFill>
                  <a:srgbClr val="C00000"/>
                </a:solidFill>
              </a:rPr>
              <a:t>32% 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(2016)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>
                <a:solidFill>
                  <a:srgbClr val="C00000"/>
                </a:solidFill>
              </a:rPr>
              <a:t>50%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(2020)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DC80DAC-BA71-2C46-A840-035787A56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15462"/>
              </p:ext>
            </p:extLst>
          </p:nvPr>
        </p:nvGraphicFramePr>
        <p:xfrm>
          <a:off x="4615694" y="1240220"/>
          <a:ext cx="4407506" cy="326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E6CEA2-B33E-6F44-A220-8F4CFD355833}"/>
              </a:ext>
            </a:extLst>
          </p:cNvPr>
          <p:cNvSpPr txBox="1"/>
          <p:nvPr/>
        </p:nvSpPr>
        <p:spPr>
          <a:xfrm>
            <a:off x="4414345" y="789300"/>
            <a:ext cx="472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 e </a:t>
            </a:r>
            <a:r>
              <a:rPr lang="en-US" b="1" dirty="0" err="1"/>
              <a:t>mirëmbajtjes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</a:t>
            </a:r>
            <a:r>
              <a:rPr lang="en-US" b="1" dirty="0" err="1"/>
              <a:t>rrjetit</a:t>
            </a:r>
            <a:r>
              <a:rPr lang="en-US" b="1" dirty="0"/>
              <a:t> </a:t>
            </a:r>
            <a:r>
              <a:rPr lang="en-US" b="1" dirty="0" err="1"/>
              <a:t>rrugor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NJVV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47FB2-2FC2-C14B-8582-88115FAA5B6B}"/>
              </a:ext>
            </a:extLst>
          </p:cNvPr>
          <p:cNvSpPr txBox="1"/>
          <p:nvPr/>
        </p:nvSpPr>
        <p:spPr>
          <a:xfrm>
            <a:off x="0" y="3972910"/>
            <a:ext cx="448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Nuk</a:t>
            </a:r>
            <a:r>
              <a:rPr lang="en-US" dirty="0"/>
              <a:t> ka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2015 (para </a:t>
            </a:r>
            <a:r>
              <a:rPr lang="en-US" dirty="0" err="1"/>
              <a:t>transferimit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funksionit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904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01350" y="789300"/>
            <a:ext cx="8620500" cy="359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169450" y="152400"/>
            <a:ext cx="8857592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Qëllimi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Raportit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tudimor</a:t>
            </a: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0" y="813547"/>
            <a:ext cx="9144000" cy="368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q-AL" sz="1800" b="1" dirty="0">
                <a:latin typeface="+mn-lt"/>
              </a:rPr>
              <a:t>Model raportimi </a:t>
            </a:r>
            <a:r>
              <a:rPr lang="sq-AL" sz="1800" dirty="0">
                <a:latin typeface="+mn-lt"/>
              </a:rPr>
              <a:t>koherent mbi </a:t>
            </a:r>
            <a:r>
              <a:rPr lang="sq-AL" sz="1800" b="1" dirty="0">
                <a:latin typeface="+mn-lt"/>
              </a:rPr>
              <a:t>përdorimin e fondeve publike </a:t>
            </a:r>
            <a:r>
              <a:rPr lang="sq-AL" sz="1800" dirty="0">
                <a:latin typeface="+mn-lt"/>
              </a:rPr>
              <a:t>nga NJVV në </a:t>
            </a:r>
            <a:r>
              <a:rPr lang="sq-AL" sz="1800" b="1" dirty="0">
                <a:latin typeface="+mn-lt"/>
              </a:rPr>
              <a:t>realizimin e shërbimeve </a:t>
            </a: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q-AL" sz="1800" dirty="0">
                <a:latin typeface="+mn-lt"/>
              </a:rPr>
              <a:t>Të fotografojë ofrimin e shërbimit në bazë të treguesve të raportuar</a:t>
            </a:r>
            <a:endParaRPr lang="sq-AL" sz="1800" b="1" dirty="0">
              <a:latin typeface="+mn-lt"/>
            </a:endParaRP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q-AL" sz="1800" b="1" dirty="0">
                <a:latin typeface="+mn-lt"/>
              </a:rPr>
              <a:t>Të identifikojë mangësitë</a:t>
            </a:r>
            <a:r>
              <a:rPr lang="sq-AL" sz="1800" dirty="0">
                <a:latin typeface="+mn-lt"/>
              </a:rPr>
              <a:t> e raportimit dhe të kontribuojë për përmirësimin e metodologjisë së analizës krahasuese (rekomandime)</a:t>
            </a: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q-AL" sz="1800" b="1" dirty="0">
                <a:latin typeface="+mn-lt"/>
              </a:rPr>
              <a:t>Në informimin dhe dialogun </a:t>
            </a:r>
            <a:r>
              <a:rPr lang="sq-AL" sz="1800" dirty="0">
                <a:latin typeface="+mn-lt"/>
              </a:rPr>
              <a:t>me organet drejtuese të bashkive dhe institucionet qendrore </a:t>
            </a: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q-AL" sz="1800" dirty="0">
                <a:latin typeface="+mn-lt"/>
              </a:rPr>
              <a:t>Përmirësimin e </a:t>
            </a:r>
            <a:r>
              <a:rPr lang="sq-AL" sz="1800" b="1" dirty="0">
                <a:latin typeface="+mn-lt"/>
              </a:rPr>
              <a:t>kapaciteteve të monitorimit </a:t>
            </a:r>
            <a:r>
              <a:rPr lang="sq-AL" sz="1800" dirty="0">
                <a:latin typeface="+mn-lt"/>
              </a:rPr>
              <a:t>të NJVV lidhur me zbatimin e buxhetit bashkiak bazuar në rezultate (performancë)</a:t>
            </a:r>
            <a:endParaRPr sz="1800" b="0" i="0" u="none" strike="noStrike" cap="none" dirty="0">
              <a:solidFill>
                <a:srgbClr val="434343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17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0" y="789300"/>
            <a:ext cx="882185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9014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Funksioni 3: 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1"/>
            <a:ext cx="9144000" cy="80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n-US" sz="1800" b="1" dirty="0" err="1"/>
              <a:t>Mesatarisht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19.1% e </a:t>
            </a:r>
            <a:r>
              <a:rPr lang="en-US" sz="1800" b="1" dirty="0" err="1">
                <a:solidFill>
                  <a:srgbClr val="C00000"/>
                </a:solidFill>
              </a:rPr>
              <a:t>rrjetit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rrugor</a:t>
            </a:r>
            <a:r>
              <a:rPr lang="en-US" sz="1800" b="1" dirty="0"/>
              <a:t> </a:t>
            </a:r>
            <a:r>
              <a:rPr lang="en-US" sz="1800" b="1" dirty="0" err="1"/>
              <a:t>sekondar</a:t>
            </a:r>
            <a:r>
              <a:rPr lang="en-US" sz="1800" b="1" dirty="0"/>
              <a:t>/</a:t>
            </a:r>
            <a:r>
              <a:rPr lang="en-US" sz="1800" b="1" dirty="0" err="1"/>
              <a:t>tercial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asfaltuar</a:t>
            </a:r>
            <a:endParaRPr lang="en-US" sz="1800" dirty="0"/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Grafik</a:t>
            </a:r>
            <a:r>
              <a:rPr lang="en-US" b="1" dirty="0"/>
              <a:t> :</a:t>
            </a:r>
            <a:r>
              <a:rPr lang="en-US" dirty="0"/>
              <a:t> </a:t>
            </a:r>
            <a:r>
              <a:rPr lang="en-US" b="1" dirty="0" err="1"/>
              <a:t>Rrjeti</a:t>
            </a:r>
            <a:r>
              <a:rPr lang="en-US" b="1" dirty="0"/>
              <a:t> </a:t>
            </a:r>
            <a:r>
              <a:rPr lang="en-US" b="1" dirty="0" err="1"/>
              <a:t>rrugor</a:t>
            </a:r>
            <a:r>
              <a:rPr lang="en-US" b="1" dirty="0"/>
              <a:t> urban/rural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asfaltuar</a:t>
            </a:r>
            <a:r>
              <a:rPr lang="en-US" b="1" dirty="0"/>
              <a:t> </a:t>
            </a:r>
            <a:r>
              <a:rPr lang="en-US" b="1" dirty="0" err="1"/>
              <a:t>kundrejt</a:t>
            </a:r>
            <a:r>
              <a:rPr lang="en-US" b="1" dirty="0"/>
              <a:t> </a:t>
            </a:r>
            <a:r>
              <a:rPr lang="en-US" b="1" dirty="0" err="1"/>
              <a:t>rrjetit</a:t>
            </a:r>
            <a:r>
              <a:rPr lang="en-US" b="1" dirty="0"/>
              <a:t> total </a:t>
            </a:r>
            <a:r>
              <a:rPr lang="en-US" b="1" dirty="0" err="1"/>
              <a:t>rrugor</a:t>
            </a:r>
            <a:r>
              <a:rPr lang="en-US" b="1" dirty="0"/>
              <a:t> (km) urban /rural, 2020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B11741-95BB-B549-8636-9618FC170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25436"/>
              </p:ext>
            </p:extLst>
          </p:nvPr>
        </p:nvGraphicFramePr>
        <p:xfrm>
          <a:off x="0" y="1933903"/>
          <a:ext cx="9059917" cy="291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96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0" y="789300"/>
            <a:ext cx="882185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9014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Funksioni 3: 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2"/>
            <a:ext cx="9144000" cy="74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1700" b="1" dirty="0" err="1"/>
              <a:t>Grafik</a:t>
            </a:r>
            <a:r>
              <a:rPr lang="en-US" sz="1700" b="1" dirty="0"/>
              <a:t> :</a:t>
            </a:r>
            <a:r>
              <a:rPr lang="en-US" sz="1700" dirty="0"/>
              <a:t> </a:t>
            </a:r>
            <a:r>
              <a:rPr lang="en-US" sz="1700" b="1" dirty="0" err="1"/>
              <a:t>Shkalla</a:t>
            </a:r>
            <a:r>
              <a:rPr lang="en-US" sz="1700" b="1" dirty="0"/>
              <a:t> e </a:t>
            </a:r>
            <a:r>
              <a:rPr lang="en-US" sz="1700" b="1" dirty="0" err="1"/>
              <a:t>mirëmbajtjes</a:t>
            </a:r>
            <a:r>
              <a:rPr lang="en-US" sz="1700" b="1" dirty="0"/>
              <a:t> </a:t>
            </a:r>
            <a:r>
              <a:rPr lang="en-US" sz="1700" b="1" dirty="0" err="1"/>
              <a:t>së</a:t>
            </a:r>
            <a:r>
              <a:rPr lang="en-US" sz="1700" b="1" dirty="0"/>
              <a:t> </a:t>
            </a:r>
            <a:r>
              <a:rPr lang="en-US" sz="1700" b="1" dirty="0" err="1"/>
              <a:t>rrjetor</a:t>
            </a:r>
            <a:r>
              <a:rPr lang="en-US" sz="1700" b="1" dirty="0"/>
              <a:t> </a:t>
            </a:r>
            <a:r>
              <a:rPr lang="en-US" sz="1700" b="1" dirty="0" err="1"/>
              <a:t>rrugor</a:t>
            </a:r>
            <a:r>
              <a:rPr lang="en-US" sz="1700" b="1" dirty="0"/>
              <a:t> </a:t>
            </a:r>
            <a:r>
              <a:rPr lang="en-US" sz="1700" b="1" dirty="0" err="1"/>
              <a:t>kundrejt</a:t>
            </a:r>
            <a:r>
              <a:rPr lang="en-US" sz="1700" b="1" dirty="0"/>
              <a:t> </a:t>
            </a:r>
            <a:r>
              <a:rPr lang="en-US" sz="1700" b="1" dirty="0" err="1"/>
              <a:t>rrjetit</a:t>
            </a:r>
            <a:r>
              <a:rPr lang="en-US" sz="1700" b="1" dirty="0"/>
              <a:t> total </a:t>
            </a:r>
            <a:r>
              <a:rPr lang="en-US" sz="1700" b="1" dirty="0" err="1"/>
              <a:t>rrugor</a:t>
            </a:r>
            <a:r>
              <a:rPr lang="en-US" sz="1700" b="1" dirty="0"/>
              <a:t> (2019-2020). 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i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684FA4-5EE9-494B-B436-946A6487C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840508"/>
              </p:ext>
            </p:extLst>
          </p:nvPr>
        </p:nvGraphicFramePr>
        <p:xfrm>
          <a:off x="0" y="1545398"/>
          <a:ext cx="9017875" cy="296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68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9014"/>
            <a:ext cx="9144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372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27BA9-DCC3-244C-A1CB-120AAFC33F3D}"/>
              </a:ext>
            </a:extLst>
          </p:cNvPr>
          <p:cNvSpPr/>
          <p:nvPr/>
        </p:nvSpPr>
        <p:spPr>
          <a:xfrm>
            <a:off x="0" y="856008"/>
            <a:ext cx="9070428" cy="93075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Numri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linjave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interurbane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i="1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</a:rPr>
              <a:t> 2020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njëjtin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me 2019 (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po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ashtu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edhe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mjeteve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transportit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accent5">
                    <a:lumMod val="75000"/>
                  </a:schemeClr>
                </a:solidFill>
              </a:rPr>
              <a:t>publik</a:t>
            </a:r>
            <a:r>
              <a:rPr lang="en-US" sz="17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6CEA2-B33E-6F44-A220-8F4CFD355833}"/>
              </a:ext>
            </a:extLst>
          </p:cNvPr>
          <p:cNvSpPr txBox="1"/>
          <p:nvPr/>
        </p:nvSpPr>
        <p:spPr>
          <a:xfrm>
            <a:off x="73573" y="1835681"/>
            <a:ext cx="472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Numri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linjave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transportit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endParaRPr lang="en-US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9790CA-9E72-42C9-9547-E4919319D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12142"/>
              </p:ext>
            </p:extLst>
          </p:nvPr>
        </p:nvGraphicFramePr>
        <p:xfrm>
          <a:off x="1" y="2223258"/>
          <a:ext cx="9023200" cy="22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987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Infrastruktura rrugore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sz="2000" b="1" dirty="0" err="1"/>
              <a:t>Gjetje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rekomandime</a:t>
            </a:r>
            <a:r>
              <a:rPr lang="en-US" sz="2000" b="1" dirty="0"/>
              <a:t> </a:t>
            </a:r>
            <a:endParaRPr lang="en-US" sz="2000" dirty="0"/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1800" b="1" i="1" dirty="0"/>
              <a:t>NJVV </a:t>
            </a:r>
            <a:r>
              <a:rPr lang="en-US" sz="1800" b="1" i="1" dirty="0" err="1"/>
              <a:t>kanë</a:t>
            </a:r>
            <a:r>
              <a:rPr lang="en-US" sz="1800" b="1" i="1" dirty="0"/>
              <a:t> </a:t>
            </a:r>
            <a:r>
              <a:rPr lang="en-US" sz="1800" b="1" i="1" dirty="0" err="1"/>
              <a:t>performuar</a:t>
            </a:r>
            <a:r>
              <a:rPr lang="en-US" sz="1800" b="1" i="1" dirty="0"/>
              <a:t> </a:t>
            </a:r>
            <a:r>
              <a:rPr lang="en-US" sz="1800" b="1" i="1" dirty="0" err="1"/>
              <a:t>më</a:t>
            </a:r>
            <a:r>
              <a:rPr lang="en-US" sz="1800" b="1" i="1" dirty="0"/>
              <a:t> </a:t>
            </a:r>
            <a:r>
              <a:rPr lang="en-US" sz="1800" b="1" i="1" dirty="0" err="1"/>
              <a:t>mirë</a:t>
            </a:r>
            <a:r>
              <a:rPr lang="en-US" sz="1800" b="1" i="1" dirty="0"/>
              <a:t> </a:t>
            </a:r>
            <a:r>
              <a:rPr lang="en-US" sz="1800" b="1" i="1" dirty="0" err="1"/>
              <a:t>në</a:t>
            </a:r>
            <a:r>
              <a:rPr lang="en-US" sz="1800" b="1" i="1" dirty="0"/>
              <a:t> </a:t>
            </a:r>
            <a:r>
              <a:rPr lang="en-US" sz="1800" b="1" i="1" dirty="0" err="1"/>
              <a:t>drejtim</a:t>
            </a:r>
            <a:r>
              <a:rPr lang="en-US" sz="1800" b="1" i="1" dirty="0"/>
              <a:t> </a:t>
            </a:r>
            <a:r>
              <a:rPr lang="en-US" sz="1800" b="1" i="1" dirty="0" err="1"/>
              <a:t>të</a:t>
            </a:r>
            <a:r>
              <a:rPr lang="en-US" sz="1800" b="1" i="1" dirty="0"/>
              <a:t> </a:t>
            </a:r>
            <a:r>
              <a:rPr lang="en-US" sz="1800" b="1" i="1" dirty="0" err="1"/>
              <a:t>mirëmbajtjes</a:t>
            </a:r>
            <a:r>
              <a:rPr lang="en-US" sz="1800" b="1" i="1" dirty="0"/>
              <a:t> </a:t>
            </a:r>
            <a:r>
              <a:rPr lang="en-US" sz="1800" b="1" i="1" dirty="0" err="1"/>
              <a:t>së</a:t>
            </a:r>
            <a:r>
              <a:rPr lang="en-US" sz="1800" b="1" i="1" dirty="0"/>
              <a:t> </a:t>
            </a:r>
            <a:r>
              <a:rPr lang="en-US" sz="1800" b="1" i="1" dirty="0" err="1"/>
              <a:t>rrjetit</a:t>
            </a:r>
            <a:r>
              <a:rPr lang="en-US" sz="1800" b="1" i="1" dirty="0"/>
              <a:t> </a:t>
            </a:r>
            <a:r>
              <a:rPr lang="en-US" sz="1800" b="1" i="1" dirty="0" err="1"/>
              <a:t>rrugor</a:t>
            </a:r>
            <a:r>
              <a:rPr lang="en-US" sz="1800" b="1" i="1" dirty="0"/>
              <a:t> </a:t>
            </a:r>
            <a:r>
              <a:rPr lang="en-US" sz="1800" i="1" dirty="0" err="1"/>
              <a:t>në</a:t>
            </a:r>
            <a:r>
              <a:rPr lang="en-US" sz="1800" i="1" dirty="0"/>
              <a:t> 2020 </a:t>
            </a:r>
            <a:r>
              <a:rPr lang="en-US" sz="1800" i="1" dirty="0" err="1"/>
              <a:t>krahasuar</a:t>
            </a:r>
            <a:r>
              <a:rPr lang="en-US" sz="1800" i="1" dirty="0"/>
              <a:t> me 2016 (</a:t>
            </a:r>
            <a:r>
              <a:rPr lang="en-US" sz="1800" i="1" dirty="0" err="1"/>
              <a:t>viti</a:t>
            </a:r>
            <a:r>
              <a:rPr lang="en-US" sz="1800" i="1" dirty="0"/>
              <a:t> e </a:t>
            </a:r>
            <a:r>
              <a:rPr lang="en-US" sz="1800" i="1" dirty="0" err="1"/>
              <a:t>parë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ushtrimit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funksionit</a:t>
            </a:r>
            <a:r>
              <a:rPr lang="en-US" sz="1800" i="1" dirty="0"/>
              <a:t> </a:t>
            </a:r>
            <a:r>
              <a:rPr lang="en-US" sz="1800" i="1" dirty="0" err="1"/>
              <a:t>të</a:t>
            </a:r>
            <a:r>
              <a:rPr lang="en-US" sz="1800" i="1" dirty="0"/>
              <a:t> </a:t>
            </a:r>
            <a:r>
              <a:rPr lang="en-US" sz="1800" i="1" dirty="0" err="1"/>
              <a:t>transferuar</a:t>
            </a:r>
            <a:r>
              <a:rPr lang="en-US" sz="1800" i="1" dirty="0"/>
              <a:t>).</a:t>
            </a:r>
            <a:endParaRPr lang="en-US" sz="1800" b="1" dirty="0"/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1800" dirty="0"/>
              <a:t>Ka </a:t>
            </a:r>
            <a:r>
              <a:rPr lang="en-US" sz="1800" dirty="0" err="1"/>
              <a:t>Njësi</a:t>
            </a:r>
            <a:r>
              <a:rPr lang="en-US" sz="1800" dirty="0"/>
              <a:t> Administrative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miratojnë</a:t>
            </a:r>
            <a:r>
              <a:rPr lang="en-US" sz="1800" dirty="0"/>
              <a:t> </a:t>
            </a:r>
            <a:r>
              <a:rPr lang="en-US" sz="1800" dirty="0" err="1"/>
              <a:t>linja</a:t>
            </a:r>
            <a:r>
              <a:rPr lang="en-US" sz="1800" dirty="0"/>
              <a:t> </a:t>
            </a:r>
            <a:r>
              <a:rPr lang="en-US" sz="1800" dirty="0" err="1"/>
              <a:t>interurbane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reja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numri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subjekteve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licensohen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vogël</a:t>
            </a:r>
            <a:r>
              <a:rPr lang="en-US" sz="1800" dirty="0"/>
              <a:t> se </a:t>
            </a:r>
            <a:r>
              <a:rPr lang="en-US" sz="1800" dirty="0" err="1"/>
              <a:t>numri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linjave</a:t>
            </a:r>
            <a:r>
              <a:rPr lang="en-US" sz="1800" dirty="0"/>
              <a:t>,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rrjedhim</a:t>
            </a:r>
            <a:r>
              <a:rPr lang="en-US" sz="1800" dirty="0"/>
              <a:t> </a:t>
            </a:r>
            <a:r>
              <a:rPr lang="en-US" sz="1800" dirty="0" err="1"/>
              <a:t>disa</a:t>
            </a:r>
            <a:r>
              <a:rPr lang="en-US" sz="1800" dirty="0"/>
              <a:t> zona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territorit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</a:t>
            </a:r>
            <a:r>
              <a:rPr lang="en-US" sz="1800" dirty="0" err="1"/>
              <a:t>mbulohen</a:t>
            </a:r>
            <a:r>
              <a:rPr lang="en-US" sz="1800" dirty="0"/>
              <a:t> me </a:t>
            </a:r>
            <a:r>
              <a:rPr lang="en-US" sz="1800" dirty="0" err="1"/>
              <a:t>shërbimin</a:t>
            </a:r>
            <a:r>
              <a:rPr lang="en-US" sz="1800" dirty="0"/>
              <a:t> e </a:t>
            </a:r>
            <a:r>
              <a:rPr lang="en-US" sz="1800" dirty="0" err="1"/>
              <a:t>transportit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ndërurban</a:t>
            </a:r>
            <a:r>
              <a:rPr lang="en-US" sz="1800" dirty="0"/>
              <a:t>.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1800" dirty="0" err="1"/>
              <a:t>Rekomandohet</a:t>
            </a:r>
            <a:r>
              <a:rPr lang="en-US" sz="1800" dirty="0"/>
              <a:t> </a:t>
            </a:r>
            <a:r>
              <a:rPr lang="en-US" sz="1800" dirty="0" err="1"/>
              <a:t>përmirësim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dhënave</a:t>
            </a:r>
            <a:r>
              <a:rPr lang="en-US" sz="1800" dirty="0"/>
              <a:t> </a:t>
            </a:r>
            <a:r>
              <a:rPr lang="en-US" sz="1800" dirty="0" err="1"/>
              <a:t>financiare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mundësuar</a:t>
            </a:r>
            <a:r>
              <a:rPr lang="en-US" sz="1800" dirty="0"/>
              <a:t> </a:t>
            </a:r>
            <a:r>
              <a:rPr lang="en-US" sz="1800" dirty="0" err="1"/>
              <a:t>analizën</a:t>
            </a:r>
            <a:r>
              <a:rPr lang="en-US" sz="1800" dirty="0"/>
              <a:t> </a:t>
            </a:r>
            <a:r>
              <a:rPr lang="en-US" sz="1800" dirty="0" err="1"/>
              <a:t>kosto-eficencë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ndërtimit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mirëmbajtjes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rrjetit</a:t>
            </a:r>
            <a:r>
              <a:rPr lang="en-US" sz="1800" dirty="0"/>
              <a:t> </a:t>
            </a:r>
            <a:r>
              <a:rPr lang="en-US" sz="1800" dirty="0" err="1"/>
              <a:t>rrugor</a:t>
            </a:r>
            <a:r>
              <a:rPr lang="en-US" sz="1800" dirty="0"/>
              <a:t> </a:t>
            </a:r>
            <a:r>
              <a:rPr lang="en-US" sz="1800" dirty="0" err="1"/>
              <a:t>sekondar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tercial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administruar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bashkitë</a:t>
            </a:r>
            <a:r>
              <a:rPr lang="en-US" sz="1800" dirty="0"/>
              <a:t>.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Ø"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8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Funksioni 4: Menaxhimi i Pyjeve dhe Kullotave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1800" b="1" dirty="0" err="1"/>
              <a:t>Performanca</a:t>
            </a:r>
            <a:r>
              <a:rPr lang="en-US" sz="1800" b="1" dirty="0"/>
              <a:t> e </a:t>
            </a:r>
            <a:r>
              <a:rPr lang="en-US" sz="1800" b="1" dirty="0" err="1"/>
              <a:t>shërbimit</a:t>
            </a:r>
            <a:r>
              <a:rPr lang="en-US" sz="1800" b="1" dirty="0"/>
              <a:t> </a:t>
            </a:r>
            <a:r>
              <a:rPr lang="en-US" sz="1800" b="1" dirty="0" err="1"/>
              <a:t>mbi</a:t>
            </a:r>
            <a:r>
              <a:rPr lang="en-US" sz="1800" b="1" dirty="0"/>
              <a:t> </a:t>
            </a:r>
            <a:r>
              <a:rPr lang="en-US" sz="1800" b="1" dirty="0" err="1"/>
              <a:t>bazën</a:t>
            </a:r>
            <a:r>
              <a:rPr lang="en-US" sz="1800" b="1" dirty="0"/>
              <a:t> e 3 </a:t>
            </a:r>
            <a:r>
              <a:rPr lang="en-US" sz="1800" b="1" dirty="0" err="1"/>
              <a:t>treguesve</a:t>
            </a:r>
            <a:r>
              <a:rPr lang="en-US" sz="1800" b="1" dirty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1" dirty="0" err="1"/>
              <a:t>Numri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punonjësvë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fondit</a:t>
            </a:r>
            <a:r>
              <a:rPr lang="en-US" sz="1800" b="1" dirty="0"/>
              <a:t> </a:t>
            </a:r>
            <a:r>
              <a:rPr lang="en-US" sz="1800" b="1" dirty="0" err="1"/>
              <a:t>pyjor</a:t>
            </a:r>
            <a:r>
              <a:rPr lang="en-US" sz="1800" b="1" dirty="0"/>
              <a:t> </a:t>
            </a:r>
            <a:r>
              <a:rPr lang="en-US" sz="1800" b="1" dirty="0" err="1"/>
              <a:t>për</a:t>
            </a:r>
            <a:r>
              <a:rPr lang="en-US" sz="1800" b="1" dirty="0"/>
              <a:t> 1000 m</a:t>
            </a:r>
            <a:r>
              <a:rPr lang="en-US" sz="1800" b="1" baseline="30000" dirty="0"/>
              <a:t>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Numri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inspektimeve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për</a:t>
            </a:r>
            <a:r>
              <a:rPr lang="en-US" sz="1800" b="1" dirty="0">
                <a:solidFill>
                  <a:schemeClr val="tx1"/>
                </a:solidFill>
              </a:rPr>
              <a:t> ha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chemeClr val="tx1"/>
                </a:solidFill>
              </a:rPr>
              <a:t>Sipërfaqe</a:t>
            </a:r>
            <a:r>
              <a:rPr lang="en-US" sz="1800" b="1" dirty="0">
                <a:solidFill>
                  <a:schemeClr val="tx1"/>
                </a:solidFill>
              </a:rPr>
              <a:t> e </a:t>
            </a:r>
            <a:r>
              <a:rPr lang="en-US" sz="1800" b="1" dirty="0" err="1">
                <a:solidFill>
                  <a:schemeClr val="tx1"/>
                </a:solidFill>
              </a:rPr>
              <a:t>fondit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pyjor</a:t>
            </a:r>
            <a:endParaRPr lang="en-US" sz="1800" b="1" dirty="0"/>
          </a:p>
          <a:p>
            <a:pPr>
              <a:spcAft>
                <a:spcPts val="400"/>
              </a:spcAft>
            </a:pPr>
            <a:r>
              <a:rPr lang="en-US" sz="1700" i="1" dirty="0" err="1"/>
              <a:t>Numri</a:t>
            </a:r>
            <a:r>
              <a:rPr lang="en-US" sz="1700" i="1" dirty="0"/>
              <a:t> </a:t>
            </a:r>
            <a:r>
              <a:rPr lang="en-US" sz="1700" i="1" dirty="0" err="1"/>
              <a:t>i</a:t>
            </a:r>
            <a:r>
              <a:rPr lang="en-US" sz="1700" i="1" dirty="0"/>
              <a:t> </a:t>
            </a:r>
            <a:r>
              <a:rPr lang="en-US" sz="1700" i="1" dirty="0" err="1"/>
              <a:t>punonjësve</a:t>
            </a:r>
            <a:r>
              <a:rPr lang="en-US" sz="1700" i="1" dirty="0"/>
              <a:t>, </a:t>
            </a:r>
            <a:r>
              <a:rPr lang="en-US" sz="1700" i="1" dirty="0" err="1"/>
              <a:t>mesatarisht</a:t>
            </a:r>
            <a:r>
              <a:rPr lang="en-US" sz="1700" i="1" dirty="0"/>
              <a:t> - </a:t>
            </a:r>
            <a:r>
              <a:rPr lang="en-US" sz="1700" b="1" i="1" dirty="0">
                <a:solidFill>
                  <a:schemeClr val="accent5"/>
                </a:solidFill>
              </a:rPr>
              <a:t>1.9 </a:t>
            </a:r>
            <a:r>
              <a:rPr lang="en-US" sz="1700" b="1" i="1" dirty="0" err="1">
                <a:solidFill>
                  <a:schemeClr val="accent5"/>
                </a:solidFill>
              </a:rPr>
              <a:t>punonjës</a:t>
            </a:r>
            <a:r>
              <a:rPr lang="en-US" sz="1700" b="1" i="1" dirty="0">
                <a:solidFill>
                  <a:schemeClr val="accent5"/>
                </a:solidFill>
              </a:rPr>
              <a:t> </a:t>
            </a:r>
            <a:r>
              <a:rPr lang="en-US" sz="1700" i="1" dirty="0">
                <a:solidFill>
                  <a:schemeClr val="accent5"/>
                </a:solidFill>
              </a:rPr>
              <a:t>/1000 m2 </a:t>
            </a:r>
            <a:r>
              <a:rPr lang="en-US" sz="1700" i="1" dirty="0"/>
              <a:t>(</a:t>
            </a:r>
            <a:r>
              <a:rPr lang="en-US" sz="1700" dirty="0"/>
              <a:t>1.04 </a:t>
            </a:r>
            <a:r>
              <a:rPr lang="en-US" sz="1700" dirty="0" err="1"/>
              <a:t>në</a:t>
            </a:r>
            <a:r>
              <a:rPr lang="en-US" sz="1700" dirty="0"/>
              <a:t> 2019</a:t>
            </a:r>
            <a:r>
              <a:rPr lang="en-US" sz="1700" i="1" dirty="0"/>
              <a:t>)</a:t>
            </a:r>
            <a:r>
              <a:rPr lang="en-US" sz="1700" dirty="0"/>
              <a:t>, </a:t>
            </a:r>
            <a:r>
              <a:rPr lang="en-US" sz="1700" dirty="0" err="1"/>
              <a:t>dhe</a:t>
            </a:r>
            <a:r>
              <a:rPr lang="en-US" sz="1700" dirty="0"/>
              <a:t> 0.39 </a:t>
            </a:r>
            <a:r>
              <a:rPr lang="en-US" sz="1700" dirty="0" err="1"/>
              <a:t>punonjës</a:t>
            </a:r>
            <a:r>
              <a:rPr lang="en-US" sz="1700" dirty="0"/>
              <a:t> /1000 m2 </a:t>
            </a:r>
            <a:r>
              <a:rPr lang="en-US" sz="1700" dirty="0" err="1"/>
              <a:t>pyje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2016). </a:t>
            </a:r>
            <a:r>
              <a:rPr lang="en-US" sz="1700" dirty="0" err="1"/>
              <a:t>Vlerat</a:t>
            </a:r>
            <a:r>
              <a:rPr lang="en-US" sz="1700" dirty="0"/>
              <a:t> </a:t>
            </a:r>
            <a:r>
              <a:rPr lang="en-US" sz="1700" dirty="0" err="1"/>
              <a:t>luhaten</a:t>
            </a:r>
            <a:r>
              <a:rPr lang="en-US" sz="1700" dirty="0"/>
              <a:t> </a:t>
            </a:r>
            <a:r>
              <a:rPr lang="en-US" sz="1700" dirty="0" err="1"/>
              <a:t>nga</a:t>
            </a:r>
            <a:r>
              <a:rPr lang="en-US" sz="1700" dirty="0"/>
              <a:t> 0.16 </a:t>
            </a:r>
            <a:r>
              <a:rPr lang="en-US" sz="1700" dirty="0" err="1"/>
              <a:t>në</a:t>
            </a:r>
            <a:r>
              <a:rPr lang="en-US" sz="1700" dirty="0"/>
              <a:t> (</a:t>
            </a:r>
            <a:r>
              <a:rPr lang="en-US" sz="1700" dirty="0" err="1"/>
              <a:t>Himarë</a:t>
            </a:r>
            <a:r>
              <a:rPr lang="en-US" sz="1700" dirty="0"/>
              <a:t>) </a:t>
            </a:r>
            <a:r>
              <a:rPr lang="en-US" sz="1700" dirty="0" err="1"/>
              <a:t>në</a:t>
            </a:r>
            <a:r>
              <a:rPr lang="en-US" sz="1700" dirty="0"/>
              <a:t> 15 (</a:t>
            </a:r>
            <a:r>
              <a:rPr lang="en-US" sz="1700" dirty="0" err="1"/>
              <a:t>Cërrik</a:t>
            </a:r>
            <a:r>
              <a:rPr lang="en-US" sz="1700" dirty="0"/>
              <a:t>)</a:t>
            </a:r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5314-ABC1-C048-9AED-5F0BB67044D3}"/>
              </a:ext>
            </a:extLst>
          </p:cNvPr>
          <p:cNvSpPr/>
          <p:nvPr/>
        </p:nvSpPr>
        <p:spPr>
          <a:xfrm>
            <a:off x="0" y="2690648"/>
            <a:ext cx="9143999" cy="245285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CE3E09-ACE7-42AD-99DF-49BF1082A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754457"/>
              </p:ext>
            </p:extLst>
          </p:nvPr>
        </p:nvGraphicFramePr>
        <p:xfrm>
          <a:off x="84083" y="2764221"/>
          <a:ext cx="8939116" cy="230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FEBF85-65F0-1E49-9650-D747E02837A8}"/>
              </a:ext>
            </a:extLst>
          </p:cNvPr>
          <p:cNvCxnSpPr/>
          <p:nvPr/>
        </p:nvCxnSpPr>
        <p:spPr>
          <a:xfrm>
            <a:off x="567559" y="3909848"/>
            <a:ext cx="82542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8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Funksioni 4: Menaxhimi i Pyjeve dhe Kullotave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400"/>
              </a:spcAft>
            </a:pPr>
            <a:endParaRPr lang="en-US" sz="2000" b="1" dirty="0"/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tx1"/>
                </a:solidFill>
              </a:rPr>
              <a:t>Numri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inspektimeve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për</a:t>
            </a:r>
            <a:r>
              <a:rPr lang="en-US" sz="2000" b="1" dirty="0">
                <a:solidFill>
                  <a:schemeClr val="tx1"/>
                </a:solidFill>
              </a:rPr>
              <a:t> ha </a:t>
            </a:r>
            <a:r>
              <a:rPr lang="en-US" sz="2000" dirty="0" err="1">
                <a:solidFill>
                  <a:schemeClr val="accent5"/>
                </a:solidFill>
              </a:rPr>
              <a:t>është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rritur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nga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13.8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mesatarisht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në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2019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në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14.58 </a:t>
            </a:r>
            <a:r>
              <a:rPr lang="en-US" sz="2000" b="1" dirty="0" err="1">
                <a:solidFill>
                  <a:schemeClr val="accent5"/>
                </a:solidFill>
              </a:rPr>
              <a:t>inspektime</a:t>
            </a:r>
            <a:r>
              <a:rPr lang="en-US" sz="2000" b="1" dirty="0">
                <a:solidFill>
                  <a:schemeClr val="accent5"/>
                </a:solidFill>
              </a:rPr>
              <a:t>/ha </a:t>
            </a:r>
            <a:r>
              <a:rPr lang="en-US" sz="2000" b="1" dirty="0" err="1">
                <a:solidFill>
                  <a:schemeClr val="accent5"/>
                </a:solidFill>
              </a:rPr>
              <a:t>në</a:t>
            </a:r>
            <a:r>
              <a:rPr lang="en-US" sz="2000" b="1" dirty="0">
                <a:solidFill>
                  <a:schemeClr val="accent5"/>
                </a:solidFill>
              </a:rPr>
              <a:t> 2020. </a:t>
            </a:r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3A19C-F187-A144-B8BD-2E3F8C2A108A}"/>
              </a:ext>
            </a:extLst>
          </p:cNvPr>
          <p:cNvSpPr/>
          <p:nvPr/>
        </p:nvSpPr>
        <p:spPr>
          <a:xfrm>
            <a:off x="0" y="2091559"/>
            <a:ext cx="8821850" cy="296391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03180A-084B-474C-98F3-C15494CDC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07800"/>
              </p:ext>
            </p:extLst>
          </p:nvPr>
        </p:nvGraphicFramePr>
        <p:xfrm>
          <a:off x="169450" y="2201917"/>
          <a:ext cx="8501584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80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Funksioni 4: Menaxhimi i Pyjeve dhe Kullotave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26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 err="1"/>
              <a:t>Sipërfaqe</a:t>
            </a:r>
            <a:r>
              <a:rPr lang="en-US" sz="1700" dirty="0"/>
              <a:t> </a:t>
            </a:r>
            <a:r>
              <a:rPr lang="en-US" sz="1700" dirty="0" err="1"/>
              <a:t>totale</a:t>
            </a:r>
            <a:r>
              <a:rPr lang="en-US" sz="1700" dirty="0"/>
              <a:t> e </a:t>
            </a:r>
            <a:r>
              <a:rPr lang="en-US" sz="1700" dirty="0" err="1"/>
              <a:t>fondit</a:t>
            </a:r>
            <a:r>
              <a:rPr lang="en-US" sz="1700" dirty="0"/>
              <a:t> </a:t>
            </a:r>
            <a:r>
              <a:rPr lang="en-US" sz="1700" dirty="0" err="1"/>
              <a:t>pyjor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kullosor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2020 </a:t>
            </a:r>
            <a:r>
              <a:rPr lang="en-US" sz="1700" dirty="0" err="1"/>
              <a:t>është</a:t>
            </a:r>
            <a:r>
              <a:rPr lang="en-US" sz="1700" dirty="0"/>
              <a:t> </a:t>
            </a:r>
            <a:r>
              <a:rPr lang="en-US" sz="1700" dirty="0" err="1"/>
              <a:t>ulur</a:t>
            </a:r>
            <a:r>
              <a:rPr lang="en-US" sz="1700" dirty="0"/>
              <a:t> me 2.56 ha </a:t>
            </a:r>
            <a:r>
              <a:rPr lang="en-US" sz="1700" dirty="0" err="1"/>
              <a:t>krahasuar</a:t>
            </a:r>
            <a:r>
              <a:rPr lang="en-US" sz="1700" dirty="0"/>
              <a:t> me </a:t>
            </a:r>
            <a:r>
              <a:rPr lang="en-US" sz="1700" dirty="0" err="1"/>
              <a:t>vitin</a:t>
            </a:r>
            <a:r>
              <a:rPr lang="en-US" sz="1700" dirty="0"/>
              <a:t> 2019 (</a:t>
            </a:r>
            <a:r>
              <a:rPr lang="en-US" sz="1700" dirty="0" err="1"/>
              <a:t>bashkitë</a:t>
            </a:r>
            <a:r>
              <a:rPr lang="en-US" sz="1700" dirty="0"/>
              <a:t> </a:t>
            </a:r>
            <a:r>
              <a:rPr lang="en-US" sz="1700" dirty="0" err="1"/>
              <a:t>Maliq</a:t>
            </a:r>
            <a:r>
              <a:rPr lang="en-US" sz="1700" dirty="0"/>
              <a:t>, </a:t>
            </a:r>
            <a:r>
              <a:rPr lang="en-US" sz="1700" dirty="0" err="1"/>
              <a:t>Bashkia</a:t>
            </a:r>
            <a:r>
              <a:rPr lang="en-US" sz="1700" dirty="0"/>
              <a:t> </a:t>
            </a:r>
            <a:r>
              <a:rPr lang="en-US" sz="1700" dirty="0" err="1"/>
              <a:t>Klos</a:t>
            </a:r>
            <a:r>
              <a:rPr lang="en-US" sz="1700" dirty="0"/>
              <a:t>, </a:t>
            </a:r>
            <a:r>
              <a:rPr lang="en-US" sz="1700" dirty="0" err="1"/>
              <a:t>Bashkia</a:t>
            </a:r>
            <a:r>
              <a:rPr lang="en-US" sz="1700" dirty="0"/>
              <a:t> Has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bashkia</a:t>
            </a:r>
            <a:r>
              <a:rPr lang="en-US" sz="1700" dirty="0"/>
              <a:t> </a:t>
            </a:r>
            <a:r>
              <a:rPr lang="en-US" sz="1700" dirty="0" err="1"/>
              <a:t>Patos</a:t>
            </a:r>
            <a:r>
              <a:rPr lang="en-US" sz="1700" dirty="0"/>
              <a:t> </a:t>
            </a:r>
            <a:r>
              <a:rPr lang="en-US" sz="1700" dirty="0" err="1"/>
              <a:t>kanë</a:t>
            </a:r>
            <a:r>
              <a:rPr lang="en-US" sz="1700" dirty="0"/>
              <a:t> </a:t>
            </a:r>
            <a:r>
              <a:rPr lang="en-US" sz="1700" dirty="0" err="1"/>
              <a:t>raportuar</a:t>
            </a:r>
            <a:r>
              <a:rPr lang="en-US" sz="1700" dirty="0"/>
              <a:t> </a:t>
            </a:r>
            <a:r>
              <a:rPr lang="en-US" sz="1700" dirty="0" err="1"/>
              <a:t>sipërfaqe</a:t>
            </a:r>
            <a:r>
              <a:rPr lang="en-US" sz="1700" dirty="0"/>
              <a:t> </a:t>
            </a:r>
            <a:r>
              <a:rPr lang="en-US" sz="1700" dirty="0" err="1"/>
              <a:t>më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vogël</a:t>
            </a:r>
            <a:r>
              <a:rPr lang="en-US" sz="1700" dirty="0"/>
              <a:t>).</a:t>
            </a:r>
            <a:endParaRPr lang="en-US" sz="1700" b="1" dirty="0"/>
          </a:p>
          <a:p>
            <a:r>
              <a:rPr lang="en-US" sz="1700" b="1" dirty="0" err="1"/>
              <a:t>Grafik</a:t>
            </a:r>
            <a:r>
              <a:rPr lang="en-US" sz="1700" b="1" dirty="0"/>
              <a:t>: </a:t>
            </a:r>
            <a:r>
              <a:rPr lang="en-US" sz="1700" b="1" dirty="0" err="1"/>
              <a:t>Sipërfaqe</a:t>
            </a:r>
            <a:r>
              <a:rPr lang="en-US" sz="1700" b="1" dirty="0"/>
              <a:t> e </a:t>
            </a:r>
            <a:r>
              <a:rPr lang="en-US" sz="1700" b="1" dirty="0" err="1"/>
              <a:t>fondit</a:t>
            </a:r>
            <a:r>
              <a:rPr lang="en-US" sz="1700" b="1" dirty="0"/>
              <a:t> </a:t>
            </a:r>
            <a:r>
              <a:rPr lang="en-US" sz="1700" b="1" dirty="0" err="1"/>
              <a:t>pyjor</a:t>
            </a:r>
            <a:r>
              <a:rPr lang="en-US" sz="1700" b="1" dirty="0"/>
              <a:t> </a:t>
            </a:r>
            <a:r>
              <a:rPr lang="en-US" sz="1700" b="1" dirty="0" err="1"/>
              <a:t>dhe</a:t>
            </a:r>
            <a:r>
              <a:rPr lang="en-US" sz="1700" b="1" dirty="0"/>
              <a:t> </a:t>
            </a:r>
            <a:r>
              <a:rPr lang="en-US" sz="1700" b="1" dirty="0" err="1"/>
              <a:t>kullosor</a:t>
            </a:r>
            <a:r>
              <a:rPr lang="en-US" sz="1700" b="1" dirty="0"/>
              <a:t> </a:t>
            </a:r>
            <a:r>
              <a:rPr lang="en-US" sz="1700" b="1" dirty="0" err="1"/>
              <a:t>sipas</a:t>
            </a:r>
            <a:r>
              <a:rPr lang="en-US" sz="1700" b="1" dirty="0"/>
              <a:t> NJVV (2020/2019)</a:t>
            </a:r>
            <a:endParaRPr lang="en-US" sz="1700" dirty="0"/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3A19C-F187-A144-B8BD-2E3F8C2A108A}"/>
              </a:ext>
            </a:extLst>
          </p:cNvPr>
          <p:cNvSpPr/>
          <p:nvPr/>
        </p:nvSpPr>
        <p:spPr>
          <a:xfrm>
            <a:off x="-1" y="2091559"/>
            <a:ext cx="9143999" cy="296391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5DF18C-AA60-4EF7-B381-2EA843EA6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670562"/>
              </p:ext>
            </p:extLst>
          </p:nvPr>
        </p:nvGraphicFramePr>
        <p:xfrm>
          <a:off x="0" y="2230500"/>
          <a:ext cx="9023199" cy="27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140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Funksioni 4: Menaxhimi i Pyjeve dhe Kullotave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299"/>
            <a:ext cx="9143999" cy="384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b="1" dirty="0" err="1"/>
              <a:t>Gjetje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rekomandime</a:t>
            </a:r>
            <a:endParaRPr lang="en-US" sz="2000" b="1" dirty="0"/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b="1" dirty="0" err="1"/>
              <a:t>Progres</a:t>
            </a:r>
            <a:r>
              <a:rPr lang="en-US" sz="2000" b="1" dirty="0"/>
              <a:t> me </a:t>
            </a:r>
            <a:r>
              <a:rPr lang="en-US" sz="2000" b="1" dirty="0" err="1"/>
              <a:t>zhvillimin</a:t>
            </a:r>
            <a:r>
              <a:rPr lang="en-US" sz="2000" b="1" dirty="0"/>
              <a:t> e </a:t>
            </a:r>
            <a:r>
              <a:rPr lang="en-US" sz="2000" b="1" dirty="0" err="1"/>
              <a:t>kuadrit</a:t>
            </a:r>
            <a:r>
              <a:rPr lang="en-US" sz="2000" b="1" dirty="0"/>
              <a:t> </a:t>
            </a:r>
            <a:r>
              <a:rPr lang="en-US" sz="2000" b="1" dirty="0" err="1"/>
              <a:t>ligjor</a:t>
            </a:r>
            <a:r>
              <a:rPr lang="en-US" sz="2000" b="1" dirty="0"/>
              <a:t> (</a:t>
            </a:r>
            <a:r>
              <a:rPr lang="en-US" sz="2000" b="1" dirty="0" err="1"/>
              <a:t>ligj</a:t>
            </a:r>
            <a:r>
              <a:rPr lang="en-US" sz="2000" b="1" dirty="0"/>
              <a:t> 57/2020 </a:t>
            </a:r>
            <a:r>
              <a:rPr lang="en-US" sz="2000" b="1" dirty="0" err="1"/>
              <a:t>mbi</a:t>
            </a:r>
            <a:r>
              <a:rPr lang="en-US" sz="2000" b="1" dirty="0"/>
              <a:t> </a:t>
            </a:r>
            <a:r>
              <a:rPr lang="en-US" sz="2000" b="1" dirty="0" err="1"/>
              <a:t>pyjet</a:t>
            </a:r>
            <a:r>
              <a:rPr lang="en-US" sz="2000" b="1" dirty="0"/>
              <a:t>)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 err="1"/>
              <a:t>Më</a:t>
            </a:r>
            <a:r>
              <a:rPr lang="en-US" sz="2000" i="1" dirty="0"/>
              <a:t> </a:t>
            </a:r>
            <a:r>
              <a:rPr lang="en-US" sz="2000" i="1" dirty="0" err="1"/>
              <a:t>shumë</a:t>
            </a:r>
            <a:r>
              <a:rPr lang="en-US" sz="2000" i="1" dirty="0"/>
              <a:t> </a:t>
            </a:r>
            <a:r>
              <a:rPr lang="en-US" sz="2000" i="1" dirty="0" err="1"/>
              <a:t>burime</a:t>
            </a:r>
            <a:r>
              <a:rPr lang="en-US" sz="2000" i="1" dirty="0"/>
              <a:t> </a:t>
            </a:r>
            <a:r>
              <a:rPr lang="en-US" sz="2000" i="1" dirty="0" err="1"/>
              <a:t>njerëzore</a:t>
            </a:r>
            <a:r>
              <a:rPr lang="en-US" sz="2000" i="1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administrimin</a:t>
            </a:r>
            <a:r>
              <a:rPr lang="en-US" sz="2000" dirty="0"/>
              <a:t> e </a:t>
            </a:r>
            <a:r>
              <a:rPr lang="en-US" sz="2000" dirty="0" err="1"/>
              <a:t>funksionit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menaxhimit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pyjeve</a:t>
            </a:r>
            <a:r>
              <a:rPr lang="en-US" sz="2000" dirty="0"/>
              <a:t>,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69% e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bashkive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/>
              <a:t>kanë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numër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më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të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vogël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të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punonjësve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specialistë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për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fondin</a:t>
            </a:r>
            <a:r>
              <a:rPr lang="en-US" sz="2000" dirty="0">
                <a:solidFill>
                  <a:srgbClr val="C00000"/>
                </a:solidFill>
              </a:rPr>
              <a:t> e </a:t>
            </a:r>
            <a:r>
              <a:rPr lang="en-US" sz="2000" dirty="0" err="1">
                <a:solidFill>
                  <a:srgbClr val="C00000"/>
                </a:solidFill>
              </a:rPr>
              <a:t>tyre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pyjor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në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krahasim</a:t>
            </a:r>
            <a:r>
              <a:rPr lang="en-US" sz="2000" dirty="0">
                <a:solidFill>
                  <a:srgbClr val="C00000"/>
                </a:solidFill>
              </a:rPr>
              <a:t> me </a:t>
            </a:r>
            <a:r>
              <a:rPr lang="en-US" sz="2000" dirty="0" err="1">
                <a:solidFill>
                  <a:srgbClr val="C00000"/>
                </a:solidFill>
              </a:rPr>
              <a:t>kërkesat</a:t>
            </a:r>
            <a:r>
              <a:rPr lang="en-US" sz="2000" dirty="0">
                <a:solidFill>
                  <a:srgbClr val="C00000"/>
                </a:solidFill>
              </a:rPr>
              <a:t> e </a:t>
            </a:r>
            <a:r>
              <a:rPr lang="en-US" sz="2000" dirty="0" err="1">
                <a:solidFill>
                  <a:srgbClr val="C00000"/>
                </a:solidFill>
              </a:rPr>
              <a:t>ligjit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  <a:endParaRPr lang="en-US" sz="2000" dirty="0"/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tx1"/>
                </a:solidFill>
              </a:rPr>
              <a:t>Numri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inspektimeve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për</a:t>
            </a:r>
            <a:r>
              <a:rPr lang="en-US" sz="1800" b="1" dirty="0">
                <a:solidFill>
                  <a:schemeClr val="tx1"/>
                </a:solidFill>
              </a:rPr>
              <a:t> ha </a:t>
            </a:r>
            <a:r>
              <a:rPr lang="en-US" sz="1800" b="1" dirty="0" err="1">
                <a:solidFill>
                  <a:schemeClr val="tx1"/>
                </a:solidFill>
              </a:rPr>
              <a:t>është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rritur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në</a:t>
            </a:r>
            <a:r>
              <a:rPr lang="en-US" sz="1800" dirty="0">
                <a:solidFill>
                  <a:schemeClr val="tx1"/>
                </a:solidFill>
              </a:rPr>
              <a:t> 2020 </a:t>
            </a:r>
            <a:r>
              <a:rPr lang="en-US" sz="1800" dirty="0" err="1">
                <a:solidFill>
                  <a:schemeClr val="tx1"/>
                </a:solidFill>
              </a:rPr>
              <a:t>krahasuar</a:t>
            </a:r>
            <a:r>
              <a:rPr lang="en-US" sz="1800" dirty="0">
                <a:solidFill>
                  <a:schemeClr val="tx1"/>
                </a:solidFill>
              </a:rPr>
              <a:t> me 2019.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Sfidë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mbetet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/>
              <a:t>krijimi</a:t>
            </a:r>
            <a:r>
              <a:rPr lang="en-US" sz="1800" dirty="0"/>
              <a:t> i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Regjistrit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Kombëtar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Fondit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Pyjor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/>
              <a:t>(RKFP)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inventarizimi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kombëtar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pyjeve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/>
              <a:t>brenda</a:t>
            </a:r>
            <a:r>
              <a:rPr lang="en-US" sz="1800" dirty="0"/>
              <a:t> </a:t>
            </a:r>
            <a:r>
              <a:rPr lang="en-US" sz="1800" dirty="0" err="1"/>
              <a:t>ciklit</a:t>
            </a:r>
            <a:r>
              <a:rPr lang="en-US" sz="1800" dirty="0"/>
              <a:t> 8 </a:t>
            </a:r>
            <a:r>
              <a:rPr lang="en-US" sz="1800" dirty="0" err="1"/>
              <a:t>vjeçar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hartimi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planit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vendor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mbarështimit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pyjeve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bashkitë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harmoni</a:t>
            </a:r>
            <a:r>
              <a:rPr lang="en-US" sz="1800" dirty="0"/>
              <a:t> me </a:t>
            </a:r>
            <a:r>
              <a:rPr lang="en-US" sz="1800" dirty="0" err="1"/>
              <a:t>dokumentin</a:t>
            </a:r>
            <a:r>
              <a:rPr lang="en-US" sz="1800" dirty="0"/>
              <a:t> e </a:t>
            </a:r>
            <a:r>
              <a:rPr lang="en-US" sz="1800" dirty="0" err="1"/>
              <a:t>politikave</a:t>
            </a:r>
            <a:r>
              <a:rPr lang="en-US" sz="1800" dirty="0"/>
              <a:t>/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Programin</a:t>
            </a:r>
            <a:r>
              <a:rPr lang="en-US" sz="1800" dirty="0"/>
              <a:t> </a:t>
            </a:r>
            <a:r>
              <a:rPr lang="en-US" sz="1800" dirty="0" err="1"/>
              <a:t>Kombëtar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Pyjeve</a:t>
            </a:r>
            <a:r>
              <a:rPr lang="en-US" sz="1800" dirty="0"/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11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Funksioni 5: Arsimi parashkollor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690766"/>
            <a:ext cx="9143999" cy="376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700" dirty="0" err="1"/>
              <a:t>Progres</a:t>
            </a:r>
            <a:r>
              <a:rPr lang="en-US" sz="1700" dirty="0"/>
              <a:t> </a:t>
            </a:r>
            <a:r>
              <a:rPr lang="en-US" sz="1700" dirty="0" err="1"/>
              <a:t>është</a:t>
            </a:r>
            <a:r>
              <a:rPr lang="en-US" sz="1700" dirty="0"/>
              <a:t> </a:t>
            </a:r>
            <a:r>
              <a:rPr lang="en-US" sz="1700" dirty="0" err="1"/>
              <a:t>realizuar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har</a:t>
            </a:r>
            <a:r>
              <a:rPr lang="sq-AL" sz="1700" dirty="0"/>
              <a:t>timin/miratimin e </a:t>
            </a:r>
            <a:r>
              <a:rPr lang="sq-AL" sz="1700" dirty="0">
                <a:solidFill>
                  <a:schemeClr val="accent5">
                    <a:lumMod val="75000"/>
                  </a:schemeClr>
                </a:solidFill>
              </a:rPr>
              <a:t>Standarteve Profesionale të Formimit të Përgjithshëm të Mësuesit të Arsimit Parashkollor </a:t>
            </a:r>
            <a:r>
              <a:rPr lang="sq-AL" sz="1700" dirty="0"/>
              <a:t>dhe </a:t>
            </a:r>
            <a:r>
              <a:rPr lang="sq-AL" sz="1700" dirty="0">
                <a:solidFill>
                  <a:schemeClr val="accent5">
                    <a:lumMod val="75000"/>
                  </a:schemeClr>
                </a:solidFill>
              </a:rPr>
              <a:t>hartimin e programeve të kualifikimit për mësuesit e arsimit parashkollor</a:t>
            </a:r>
            <a:r>
              <a:rPr lang="sq-AL" sz="1700" dirty="0"/>
              <a:t>; </a:t>
            </a:r>
            <a:endParaRPr lang="en-US" sz="17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700" b="1" dirty="0" err="1"/>
              <a:t>Përmirësim</a:t>
            </a:r>
            <a:r>
              <a:rPr lang="en-US" sz="1700" b="1" dirty="0"/>
              <a:t> </a:t>
            </a:r>
            <a:r>
              <a:rPr lang="en-US" sz="1700" b="1" dirty="0" err="1"/>
              <a:t>i</a:t>
            </a:r>
            <a:r>
              <a:rPr lang="en-US" sz="1700" b="1" dirty="0"/>
              <a:t> </a:t>
            </a:r>
            <a:r>
              <a:rPr lang="en-US" sz="1700" b="1" dirty="0" err="1"/>
              <a:t>lehtë</a:t>
            </a:r>
            <a:r>
              <a:rPr lang="en-US" sz="1700" b="1" dirty="0"/>
              <a:t> </a:t>
            </a:r>
            <a:r>
              <a:rPr lang="en-US" sz="1700" b="1" dirty="0" err="1"/>
              <a:t>është</a:t>
            </a:r>
            <a:r>
              <a:rPr lang="en-US" sz="1700" b="1" dirty="0"/>
              <a:t> </a:t>
            </a:r>
            <a:r>
              <a:rPr lang="en-US" sz="1700" b="1" dirty="0" err="1"/>
              <a:t>bërë</a:t>
            </a:r>
            <a:r>
              <a:rPr lang="en-US" sz="1700" b="1" dirty="0"/>
              <a:t> </a:t>
            </a:r>
            <a:r>
              <a:rPr lang="en-US" sz="1700" b="1" dirty="0" err="1"/>
              <a:t>në</a:t>
            </a:r>
            <a:r>
              <a:rPr lang="en-US" sz="1700" b="1" dirty="0"/>
              <a:t> </a:t>
            </a:r>
            <a:r>
              <a:rPr lang="en-US" sz="1700" b="1" dirty="0" err="1"/>
              <a:t>drejtim</a:t>
            </a:r>
            <a:r>
              <a:rPr lang="en-US" sz="1700" b="1" dirty="0"/>
              <a:t> 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rregjistrimit</a:t>
            </a:r>
            <a:r>
              <a:rPr lang="en-US" sz="1700" b="1" dirty="0"/>
              <a:t> 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fëmijëve</a:t>
            </a:r>
            <a:r>
              <a:rPr lang="en-US" sz="1700" b="1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grup</a:t>
            </a:r>
            <a:r>
              <a:rPr lang="en-US" sz="1700" dirty="0"/>
              <a:t> </a:t>
            </a:r>
            <a:r>
              <a:rPr lang="en-US" sz="1700" dirty="0" err="1"/>
              <a:t>moshës</a:t>
            </a:r>
            <a:r>
              <a:rPr lang="en-US" sz="1700" dirty="0"/>
              <a:t> 3-6 </a:t>
            </a:r>
            <a:r>
              <a:rPr lang="en-US" sz="1700" dirty="0" err="1"/>
              <a:t>vjeç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sistemin</a:t>
            </a:r>
            <a:r>
              <a:rPr lang="en-US" sz="1700" dirty="0"/>
              <a:t> e </a:t>
            </a:r>
            <a:r>
              <a:rPr lang="en-US" sz="1700" dirty="0" err="1"/>
              <a:t>arsimit</a:t>
            </a:r>
            <a:r>
              <a:rPr lang="en-US" sz="1700" dirty="0"/>
              <a:t> </a:t>
            </a:r>
            <a:r>
              <a:rPr lang="en-US" sz="1700" dirty="0" err="1"/>
              <a:t>parashkollor</a:t>
            </a:r>
            <a:r>
              <a:rPr lang="en-US" sz="1700" dirty="0"/>
              <a:t>. </a:t>
            </a:r>
            <a:r>
              <a:rPr lang="en-US" sz="1700" dirty="0" err="1"/>
              <a:t>Shkalla</a:t>
            </a:r>
            <a:r>
              <a:rPr lang="en-US" sz="1700" dirty="0"/>
              <a:t> e </a:t>
            </a:r>
            <a:r>
              <a:rPr lang="en-US" sz="1700" dirty="0" err="1"/>
              <a:t>rregjistrimit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81% </a:t>
            </a:r>
            <a:r>
              <a:rPr lang="en-US" sz="1700" dirty="0" err="1">
                <a:solidFill>
                  <a:schemeClr val="tx1"/>
                </a:solidFill>
              </a:rPr>
              <a:t>në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vitin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shkollor</a:t>
            </a:r>
            <a:r>
              <a:rPr lang="en-US" sz="1700" dirty="0">
                <a:solidFill>
                  <a:schemeClr val="tx1"/>
                </a:solidFill>
              </a:rPr>
              <a:t> 2019-2020 </a:t>
            </a:r>
            <a:r>
              <a:rPr lang="en-US" sz="1700" dirty="0" err="1"/>
              <a:t>kundrejt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80%</a:t>
            </a: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(2018-2019). N=28</a:t>
            </a:r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AFF8EE-7B6F-7B45-97E0-196C3376BA51}"/>
              </a:ext>
            </a:extLst>
          </p:cNvPr>
          <p:cNvSpPr/>
          <p:nvPr/>
        </p:nvSpPr>
        <p:spPr>
          <a:xfrm>
            <a:off x="0" y="2375338"/>
            <a:ext cx="9143999" cy="27681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AE110D-5311-314D-A592-58DFBA5BE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406252"/>
              </p:ext>
            </p:extLst>
          </p:nvPr>
        </p:nvGraphicFramePr>
        <p:xfrm>
          <a:off x="73573" y="2375338"/>
          <a:ext cx="8965324" cy="266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7407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Funksioni 5: Arsimi parashkollor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Numri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fëmijëve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grup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ulur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b="1" dirty="0"/>
              <a:t>12</a:t>
            </a:r>
            <a:r>
              <a:rPr lang="en-US" sz="2000" dirty="0"/>
              <a:t> </a:t>
            </a:r>
            <a:r>
              <a:rPr lang="en-US" sz="2000" dirty="0" err="1"/>
              <a:t>kundrejt</a:t>
            </a:r>
            <a:r>
              <a:rPr lang="en-US" sz="2000" dirty="0"/>
              <a:t> 15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vitin</a:t>
            </a:r>
            <a:r>
              <a:rPr lang="en-US" sz="2000" dirty="0"/>
              <a:t> </a:t>
            </a:r>
            <a:r>
              <a:rPr lang="en-US" sz="2000" dirty="0" err="1"/>
              <a:t>shkollor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mëparshëm</a:t>
            </a:r>
            <a:r>
              <a:rPr lang="en-US" sz="2000" dirty="0"/>
              <a:t> (2018-2019) </a:t>
            </a:r>
          </a:p>
          <a:p>
            <a:pPr marL="146050" lvl="0" algn="just"/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95919-01D9-734D-9F19-F284B0D3DCF5}"/>
              </a:ext>
            </a:extLst>
          </p:cNvPr>
          <p:cNvSpPr/>
          <p:nvPr/>
        </p:nvSpPr>
        <p:spPr>
          <a:xfrm>
            <a:off x="0" y="1650124"/>
            <a:ext cx="9144000" cy="349337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34D0F3-23A4-4C40-8700-DC6E17101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938006"/>
              </p:ext>
            </p:extLst>
          </p:nvPr>
        </p:nvGraphicFramePr>
        <p:xfrm>
          <a:off x="169450" y="1797269"/>
          <a:ext cx="8652399" cy="325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90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01350" y="789300"/>
            <a:ext cx="8620500" cy="359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0" y="0"/>
            <a:ext cx="9027042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Burimi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të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dhënave</a:t>
            </a: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0" y="813547"/>
            <a:ext cx="9144000" cy="372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q-AL" sz="2000" b="1" dirty="0"/>
              <a:t>Raportet e Monitorimit dhe Ekzekutimit të Buxhetit 2020 - </a:t>
            </a:r>
            <a:r>
              <a:rPr lang="sq-AL" sz="2000" dirty="0"/>
              <a:t>instrument kryesor raportues (58 bashki RMZB):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sq-AL" sz="2000" u="sng" dirty="0"/>
              <a:t>Raportet e Performancës së Bashkive</a:t>
            </a:r>
            <a:r>
              <a:rPr lang="sq-AL" sz="2000" dirty="0"/>
              <a:t>: Janë versione miqësore të RMZB që </a:t>
            </a:r>
            <a:r>
              <a:rPr lang="sq-AL" sz="2000" dirty="0">
                <a:solidFill>
                  <a:srgbClr val="C00000"/>
                </a:solidFill>
              </a:rPr>
              <a:t>ndërthurin kërkesat ligjore për të dhëna financiare dhe jo-financiare </a:t>
            </a:r>
            <a:r>
              <a:rPr lang="sq-AL" sz="2000" dirty="0">
                <a:solidFill>
                  <a:schemeClr val="tx1"/>
                </a:solidFill>
              </a:rPr>
              <a:t>në një format më të shkurtër,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sq-AL" sz="2000" u="sng" dirty="0">
                <a:solidFill>
                  <a:schemeClr val="tx1"/>
                </a:solidFill>
              </a:rPr>
              <a:t>Të dhëna dytësore </a:t>
            </a:r>
            <a:r>
              <a:rPr lang="sq-AL" sz="2000" dirty="0">
                <a:solidFill>
                  <a:schemeClr val="tx1"/>
                </a:solidFill>
              </a:rPr>
              <a:t>(Raport Monitorimi SNDQV, raportet e monitorimit sektoriale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Raporti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Progresit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KE </a:t>
            </a:r>
            <a:r>
              <a:rPr lang="en-US" sz="2000" dirty="0" err="1">
                <a:solidFill>
                  <a:schemeClr val="tx1"/>
                </a:solidFill>
              </a:rPr>
              <a:t>për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Shqipërine</a:t>
            </a:r>
            <a:r>
              <a:rPr lang="en-US" sz="2000" dirty="0">
                <a:solidFill>
                  <a:schemeClr val="tx1"/>
                </a:solidFill>
              </a:rPr>
              <a:t> (2020), INSTAT, </a:t>
            </a:r>
            <a:r>
              <a:rPr lang="en-US" sz="2000" dirty="0" err="1">
                <a:solidFill>
                  <a:schemeClr val="tx1"/>
                </a:solidFill>
              </a:rPr>
              <a:t>etj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</a:rPr>
              <a:t>Rezultatet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sondazhit</a:t>
            </a:r>
            <a:endParaRPr lang="sq-AL" sz="20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64059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6">
                    <a:lumMod val="50000"/>
                  </a:schemeClr>
                </a:solidFill>
                <a:latin typeface="Georgia"/>
              </a:rPr>
              <a:t>Arsimi parashkollor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49400"/>
            <a:ext cx="9143999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Gjetje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dhe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rekomandime</a:t>
            </a:r>
            <a:endParaRPr lang="en-US" sz="19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just"/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Treguesit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performancës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për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arsimin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parashkollor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kanë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përmirësim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të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lehtë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krahasuar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me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vitin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shkollor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të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mëparshëm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dirty="0" err="1">
                <a:latin typeface="+mn-lt"/>
              </a:rPr>
              <a:t>Meqënëse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bashkitë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kanë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rol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mirëmbajtjen</a:t>
            </a:r>
            <a:r>
              <a:rPr lang="en-US" sz="1900" dirty="0">
                <a:latin typeface="+mn-lt"/>
              </a:rPr>
              <a:t> e </a:t>
            </a:r>
            <a:r>
              <a:rPr lang="en-US" sz="1900" dirty="0" err="1">
                <a:latin typeface="+mn-lt"/>
              </a:rPr>
              <a:t>godinave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infrastrukturës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shkollore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konsiderohen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tregues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tjerë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shtesë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vlerësuar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performancën</a:t>
            </a:r>
            <a:r>
              <a:rPr lang="en-US" sz="1900" dirty="0">
                <a:latin typeface="+mn-lt"/>
              </a:rPr>
              <a:t> e </a:t>
            </a:r>
            <a:r>
              <a:rPr lang="en-US" sz="1900" dirty="0" err="1">
                <a:latin typeface="+mn-lt"/>
              </a:rPr>
              <a:t>bashkive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funksionin</a:t>
            </a:r>
            <a:r>
              <a:rPr lang="en-US" sz="1900" dirty="0">
                <a:latin typeface="+mn-lt"/>
              </a:rPr>
              <a:t> e </a:t>
            </a:r>
            <a:r>
              <a:rPr lang="en-US" sz="1900" dirty="0" err="1">
                <a:latin typeface="+mn-lt"/>
              </a:rPr>
              <a:t>arsimit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parashkollor</a:t>
            </a:r>
            <a:r>
              <a:rPr lang="en-US" sz="1900" dirty="0">
                <a:latin typeface="+mn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700" dirty="0" err="1"/>
              <a:t>Treguesit</a:t>
            </a:r>
            <a:r>
              <a:rPr lang="en-US" sz="1700" dirty="0"/>
              <a:t> </a:t>
            </a: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 err="1"/>
              <a:t>programin</a:t>
            </a:r>
            <a:r>
              <a:rPr lang="en-US" sz="1700" dirty="0"/>
              <a:t> e </a:t>
            </a:r>
            <a:r>
              <a:rPr lang="en-US" sz="1700" dirty="0" err="1"/>
              <a:t>arsimit</a:t>
            </a:r>
            <a:r>
              <a:rPr lang="en-US" sz="1700" dirty="0"/>
              <a:t> </a:t>
            </a:r>
            <a:r>
              <a:rPr lang="en-US" sz="1700" dirty="0" err="1"/>
              <a:t>parashkollor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jenë</a:t>
            </a:r>
            <a:r>
              <a:rPr lang="en-US" sz="1700" dirty="0"/>
              <a:t> </a:t>
            </a:r>
            <a:r>
              <a:rPr lang="en-US" sz="1700" dirty="0" err="1"/>
              <a:t>diskretë</a:t>
            </a:r>
            <a:r>
              <a:rPr lang="en-US" sz="1700" dirty="0"/>
              <a:t> </a:t>
            </a: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 err="1"/>
              <a:t>zonat</a:t>
            </a:r>
            <a:r>
              <a:rPr lang="en-US" sz="1700" dirty="0"/>
              <a:t> urbane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rurale</a:t>
            </a:r>
            <a:r>
              <a:rPr lang="en-US" sz="1700" dirty="0"/>
              <a:t>. 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87095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87086" y="15152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Funksione të tjera të NJVV - Policia Bashkiake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299"/>
            <a:ext cx="9144000" cy="389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q-AL" sz="2000" dirty="0"/>
              <a:t>Progres është bërë në hartimin e një </a:t>
            </a:r>
            <a:r>
              <a:rPr lang="sq-AL" sz="2000" b="1" dirty="0"/>
              <a:t>projektligji “Për Policinë Bashkiake</a:t>
            </a:r>
            <a:r>
              <a:rPr lang="sq-AL" sz="2000" dirty="0"/>
              <a:t>”, i cili ka filluar në 2019  (projektligji parashikohet të miratohet në 2021).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q-AL" sz="2000" i="1" dirty="0"/>
              <a:t>Norma mesatare e konflikteve të zgjidhura kundrejt rasteve të ardhura në policinë bashkiake nga qytetarët ka qenë </a:t>
            </a:r>
            <a:r>
              <a:rPr lang="sq-AL" sz="2000" i="1" dirty="0">
                <a:solidFill>
                  <a:srgbClr val="C00000"/>
                </a:solidFill>
              </a:rPr>
              <a:t>173%</a:t>
            </a:r>
            <a:r>
              <a:rPr lang="sq-AL" sz="2000" i="1" dirty="0"/>
              <a:t>,</a:t>
            </a:r>
            <a:r>
              <a:rPr lang="sq-AL" sz="2000" dirty="0"/>
              <a:t> </a:t>
            </a:r>
            <a:r>
              <a:rPr lang="sq-AL" sz="2000" dirty="0">
                <a:solidFill>
                  <a:schemeClr val="tx1"/>
                </a:solidFill>
              </a:rPr>
              <a:t>krahasuar me </a:t>
            </a:r>
            <a:r>
              <a:rPr lang="sq-AL" sz="2000" dirty="0">
                <a:solidFill>
                  <a:schemeClr val="accent5">
                    <a:lumMod val="75000"/>
                  </a:schemeClr>
                </a:solidFill>
              </a:rPr>
              <a:t>103%</a:t>
            </a:r>
            <a:r>
              <a:rPr lang="sq-AL" sz="2000" dirty="0">
                <a:solidFill>
                  <a:schemeClr val="tx1"/>
                </a:solidFill>
              </a:rPr>
              <a:t> </a:t>
            </a:r>
            <a:r>
              <a:rPr lang="sq-AL" sz="2000" dirty="0"/>
              <a:t>për vitin 2019.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00E21-27C2-4145-88F2-E8EEB2D6F4F8}"/>
              </a:ext>
            </a:extLst>
          </p:cNvPr>
          <p:cNvSpPr/>
          <p:nvPr/>
        </p:nvSpPr>
        <p:spPr>
          <a:xfrm>
            <a:off x="0" y="2816772"/>
            <a:ext cx="9144000" cy="245942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D59918-0197-40A9-803C-DB392DD5A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247797"/>
              </p:ext>
            </p:extLst>
          </p:nvPr>
        </p:nvGraphicFramePr>
        <p:xfrm>
          <a:off x="87086" y="2974465"/>
          <a:ext cx="8772844" cy="20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251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87086" y="15152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Funksione të tjera të NJVV - Policia Bashkiake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9144000" cy="126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q-AL" sz="2000" dirty="0"/>
              <a:t>Rreth </a:t>
            </a:r>
            <a:r>
              <a:rPr lang="sq-AL" sz="2000" dirty="0">
                <a:solidFill>
                  <a:schemeClr val="accent5">
                    <a:lumMod val="75000"/>
                  </a:schemeClr>
                </a:solidFill>
              </a:rPr>
              <a:t>16% </a:t>
            </a:r>
            <a:r>
              <a:rPr lang="sq-AL" sz="2000" dirty="0">
                <a:solidFill>
                  <a:schemeClr val="tx1"/>
                </a:solidFill>
              </a:rPr>
              <a:t>ka qenë </a:t>
            </a:r>
            <a:r>
              <a:rPr lang="sq-AL" sz="2000" dirty="0">
                <a:solidFill>
                  <a:schemeClr val="accent5">
                    <a:lumMod val="75000"/>
                  </a:schemeClr>
                </a:solidFill>
              </a:rPr>
              <a:t>norma mesatare e punonjësve të policisë bashkiake me status oficeri </a:t>
            </a:r>
            <a:r>
              <a:rPr lang="sq-AL" sz="2000" dirty="0"/>
              <a:t>(ose – 5 p.p. krahasuar me 2019). </a:t>
            </a:r>
            <a:r>
              <a:rPr lang="sq-AL" sz="2000" dirty="0">
                <a:solidFill>
                  <a:schemeClr val="accent5">
                    <a:lumMod val="75000"/>
                  </a:schemeClr>
                </a:solidFill>
              </a:rPr>
              <a:t>46% e bashkive</a:t>
            </a:r>
            <a:r>
              <a:rPr lang="sq-AL" sz="2000" dirty="0"/>
              <a:t> të kampionit nuk plotësojnë stadartin (të paktën një punonjës me status oficeri)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B8D59D-F1E6-7343-A8F5-FE855C90E9C4}"/>
              </a:ext>
            </a:extLst>
          </p:cNvPr>
          <p:cNvSpPr/>
          <p:nvPr/>
        </p:nvSpPr>
        <p:spPr>
          <a:xfrm>
            <a:off x="87086" y="2091559"/>
            <a:ext cx="9056914" cy="30519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B2C0DC-F597-3B40-861C-FCC5D26A4B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9" y="2091560"/>
            <a:ext cx="8821849" cy="297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67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87086" y="15152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Funksione të tjera / Policia Bashkiake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91440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/>
              <a:t>Gjetje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rekomandime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sq-AL" sz="2000" dirty="0">
                <a:solidFill>
                  <a:schemeClr val="tx1"/>
                </a:solidFill>
              </a:rPr>
              <a:t>Policia bashkiake ka zgjidhur një numër rastesh më të larta të konflikteve 2020/2019 duke qënë proaktive.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/>
              <a:t>Gjobat</a:t>
            </a:r>
            <a:r>
              <a:rPr lang="en-US" sz="2000" dirty="0"/>
              <a:t> e </a:t>
            </a:r>
            <a:r>
              <a:rPr lang="en-US" sz="2000" dirty="0" err="1"/>
              <a:t>policisë</a:t>
            </a:r>
            <a:r>
              <a:rPr lang="en-US" sz="2000" dirty="0"/>
              <a:t> </a:t>
            </a:r>
            <a:r>
              <a:rPr lang="en-US" sz="2000" dirty="0" err="1"/>
              <a:t>bashkiake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kalojnë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sistemin</a:t>
            </a:r>
            <a:r>
              <a:rPr lang="en-US" sz="2000" dirty="0"/>
              <a:t> e </a:t>
            </a:r>
            <a:r>
              <a:rPr lang="en-US" sz="2000" dirty="0" err="1"/>
              <a:t>policisë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shtetit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ekzekutuar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policia</a:t>
            </a:r>
            <a:r>
              <a:rPr lang="en-US" sz="2000" dirty="0"/>
              <a:t>  e </a:t>
            </a:r>
            <a:r>
              <a:rPr lang="en-US" sz="2000" dirty="0" err="1"/>
              <a:t>shtetit</a:t>
            </a:r>
            <a:r>
              <a:rPr lang="en-US" sz="2000" dirty="0"/>
              <a:t> (</a:t>
            </a:r>
            <a:r>
              <a:rPr lang="en-US" sz="2000" dirty="0" err="1"/>
              <a:t>përfshirë</a:t>
            </a:r>
            <a:r>
              <a:rPr lang="en-US" sz="2000" dirty="0"/>
              <a:t> </a:t>
            </a:r>
            <a:r>
              <a:rPr lang="en-US" sz="2000" dirty="0" err="1"/>
              <a:t>gjobat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qarkullimin</a:t>
            </a:r>
            <a:r>
              <a:rPr lang="en-US" sz="2000" dirty="0"/>
              <a:t> </a:t>
            </a:r>
            <a:r>
              <a:rPr lang="en-US" sz="2000" dirty="0" err="1"/>
              <a:t>rrugor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gjoba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kundravajtje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ndotjes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mjedisit</a:t>
            </a:r>
            <a:r>
              <a:rPr lang="en-US" sz="2000" dirty="0"/>
              <a:t>, </a:t>
            </a:r>
            <a:r>
              <a:rPr lang="en-US" sz="2000" dirty="0" err="1"/>
              <a:t>etj</a:t>
            </a:r>
            <a:r>
              <a:rPr lang="en-US" sz="2000" dirty="0"/>
              <a:t>).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/>
              <a:t>NJVV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hartojnë</a:t>
            </a:r>
            <a:r>
              <a:rPr lang="en-US" sz="2000" dirty="0"/>
              <a:t> </a:t>
            </a:r>
            <a:r>
              <a:rPr lang="sq-AL" sz="2000" dirty="0"/>
              <a:t>Planin vendore të Komunikimit për Sigurinë në komunitet në përputhje me</a:t>
            </a:r>
            <a:r>
              <a:rPr lang="en-US" sz="2000" dirty="0"/>
              <a:t> </a:t>
            </a:r>
            <a:r>
              <a:rPr lang="en-US" sz="2000" dirty="0" err="1"/>
              <a:t>Strategjinë</a:t>
            </a:r>
            <a:r>
              <a:rPr lang="en-US" sz="2000" dirty="0"/>
              <a:t> e </a:t>
            </a:r>
            <a:r>
              <a:rPr lang="en-US" sz="2000" dirty="0" err="1"/>
              <a:t>Rendit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/>
              <a:t>Plotësimi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analizës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përformancës</a:t>
            </a:r>
            <a:r>
              <a:rPr lang="en-US" sz="2000" dirty="0"/>
              <a:t>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shërbimit</a:t>
            </a:r>
            <a:r>
              <a:rPr lang="en-US" sz="2000" dirty="0"/>
              <a:t> me </a:t>
            </a:r>
            <a:r>
              <a:rPr lang="en-US" sz="2000" dirty="0" err="1"/>
              <a:t>disa</a:t>
            </a:r>
            <a:r>
              <a:rPr lang="en-US" sz="2000" dirty="0"/>
              <a:t> </a:t>
            </a:r>
            <a:r>
              <a:rPr lang="en-US" sz="2000" dirty="0" err="1"/>
              <a:t>tregues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rinj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ardhmen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2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5400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Zhvillimi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Turizmit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endParaRPr sz="2400" b="1" dirty="0">
              <a:solidFill>
                <a:srgbClr val="C00000"/>
              </a:solidFill>
              <a:latin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8583346" cy="162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00" dirty="0" err="1"/>
              <a:t>Performanca</a:t>
            </a:r>
            <a:r>
              <a:rPr lang="en-US" sz="1700" dirty="0"/>
              <a:t> e </a:t>
            </a:r>
            <a:r>
              <a:rPr lang="en-US" sz="1700" dirty="0" err="1"/>
              <a:t>shërbimit</a:t>
            </a:r>
            <a:r>
              <a:rPr lang="en-US" sz="1700" dirty="0"/>
              <a:t> </a:t>
            </a:r>
            <a:r>
              <a:rPr lang="en-US" sz="1700" dirty="0" err="1"/>
              <a:t>është</a:t>
            </a:r>
            <a:r>
              <a:rPr lang="en-US" sz="1700" dirty="0"/>
              <a:t> </a:t>
            </a:r>
            <a:r>
              <a:rPr lang="en-US" sz="1700" dirty="0" err="1"/>
              <a:t>mbi</a:t>
            </a:r>
            <a:r>
              <a:rPr lang="en-US" sz="1700" dirty="0"/>
              <a:t> </a:t>
            </a:r>
            <a:r>
              <a:rPr lang="en-US" sz="1700" dirty="0" err="1"/>
              <a:t>bazën</a:t>
            </a:r>
            <a:r>
              <a:rPr lang="en-US" sz="1700" dirty="0"/>
              <a:t> e </a:t>
            </a:r>
            <a:r>
              <a:rPr lang="en-US" sz="1700" dirty="0" err="1"/>
              <a:t>dy</a:t>
            </a:r>
            <a:r>
              <a:rPr lang="en-US" sz="1700" dirty="0"/>
              <a:t> </a:t>
            </a:r>
            <a:r>
              <a:rPr lang="en-US" sz="1700" dirty="0" err="1"/>
              <a:t>treguesve</a:t>
            </a:r>
            <a:r>
              <a:rPr lang="en-US" sz="1700" dirty="0"/>
              <a:t> (</a:t>
            </a:r>
            <a:r>
              <a:rPr lang="en-US" sz="1700" dirty="0" err="1"/>
              <a:t>nr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vizitorëvë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ardhura</a:t>
            </a:r>
            <a:r>
              <a:rPr lang="en-US" sz="1700" dirty="0"/>
              <a:t> </a:t>
            </a:r>
            <a:r>
              <a:rPr lang="en-US" sz="1700" dirty="0" err="1"/>
              <a:t>nda</a:t>
            </a:r>
            <a:r>
              <a:rPr lang="en-US" sz="1700" dirty="0"/>
              <a:t> </a:t>
            </a:r>
            <a:r>
              <a:rPr lang="en-US" sz="1700" dirty="0" err="1"/>
              <a:t>taksa</a:t>
            </a:r>
            <a:r>
              <a:rPr lang="en-US" sz="1700" dirty="0"/>
              <a:t> e </a:t>
            </a:r>
            <a:r>
              <a:rPr lang="en-US" sz="1700" dirty="0" err="1"/>
              <a:t>qëndrimit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hotele</a:t>
            </a:r>
            <a:r>
              <a:rPr lang="en-US" sz="17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fushën</a:t>
            </a:r>
            <a:r>
              <a:rPr lang="en-US" sz="1700" dirty="0"/>
              <a:t> e </a:t>
            </a:r>
            <a:r>
              <a:rPr lang="en-US" sz="1700" dirty="0" err="1"/>
              <a:t>turizmit</a:t>
            </a:r>
            <a:r>
              <a:rPr lang="en-US" sz="1700" dirty="0"/>
              <a:t>, ka </a:t>
            </a:r>
            <a:r>
              <a:rPr lang="en-US" sz="1700" dirty="0" err="1"/>
              <a:t>patur</a:t>
            </a:r>
            <a:r>
              <a:rPr lang="en-US" sz="1700" dirty="0"/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ulje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numrit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vizitorëve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rezidentë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dhe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jo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rezidentë</a:t>
            </a: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ulje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numrit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qëndrimeve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hotele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struktura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tjera</a:t>
            </a:r>
            <a:r>
              <a:rPr lang="en-US" sz="1700" dirty="0"/>
              <a:t> </a:t>
            </a:r>
            <a:r>
              <a:rPr lang="en-US" sz="1700" dirty="0" err="1"/>
              <a:t>akomoduese</a:t>
            </a:r>
            <a:r>
              <a:rPr lang="en-US" sz="1700" dirty="0"/>
              <a:t> (</a:t>
            </a:r>
            <a:r>
              <a:rPr lang="en-US" sz="1700" dirty="0">
                <a:solidFill>
                  <a:schemeClr val="accent5"/>
                </a:solidFill>
              </a:rPr>
              <a:t>43,746 </a:t>
            </a:r>
            <a:r>
              <a:rPr lang="en-US" sz="1700" dirty="0" err="1">
                <a:solidFill>
                  <a:schemeClr val="accent5"/>
                </a:solidFill>
              </a:rPr>
              <a:t>turistë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më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pak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kundrejt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vitit</a:t>
            </a:r>
            <a:r>
              <a:rPr lang="en-US" sz="1700" dirty="0">
                <a:solidFill>
                  <a:schemeClr val="accent5"/>
                </a:solidFill>
              </a:rPr>
              <a:t> 2019</a:t>
            </a:r>
            <a:r>
              <a:rPr lang="en-US" sz="1700" dirty="0"/>
              <a:t>) </a:t>
            </a:r>
            <a:r>
              <a:rPr lang="en-US" sz="1700" dirty="0" err="1"/>
              <a:t>nga</a:t>
            </a:r>
            <a:r>
              <a:rPr lang="en-US" sz="1700" dirty="0"/>
              <a:t> </a:t>
            </a:r>
            <a:r>
              <a:rPr lang="en-US" sz="1700" dirty="0" err="1"/>
              <a:t>bashkitë</a:t>
            </a:r>
            <a:r>
              <a:rPr lang="en-US" sz="1700" dirty="0"/>
              <a:t> e </a:t>
            </a:r>
            <a:r>
              <a:rPr lang="en-US" sz="1700" dirty="0" err="1"/>
              <a:t>kampionit</a:t>
            </a:r>
            <a:r>
              <a:rPr lang="en-US" sz="1700" dirty="0"/>
              <a:t>. </a:t>
            </a:r>
          </a:p>
          <a:p>
            <a:pPr marL="457200" marR="0"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FC8762-D79E-CD40-A204-D3644D82F5C6}"/>
              </a:ext>
            </a:extLst>
          </p:cNvPr>
          <p:cNvSpPr/>
          <p:nvPr/>
        </p:nvSpPr>
        <p:spPr>
          <a:xfrm>
            <a:off x="0" y="2417379"/>
            <a:ext cx="9049407" cy="272612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2B04CB-9325-4393-9BCC-8064C0359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735757"/>
              </p:ext>
            </p:extLst>
          </p:nvPr>
        </p:nvGraphicFramePr>
        <p:xfrm>
          <a:off x="201350" y="2518965"/>
          <a:ext cx="8620499" cy="254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22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25400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Mbështetja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për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Zhvillim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Ekonomik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Georgia"/>
              </a:rPr>
              <a:t>Turizmin</a:t>
            </a:r>
            <a:r>
              <a:rPr lang="en-US" sz="2400" b="1" dirty="0">
                <a:solidFill>
                  <a:srgbClr val="C00000"/>
                </a:solidFill>
                <a:latin typeface="Georgia"/>
              </a:rPr>
              <a:t> </a:t>
            </a:r>
            <a:endParaRPr sz="2400" b="1" dirty="0">
              <a:solidFill>
                <a:srgbClr val="C00000"/>
              </a:solidFill>
              <a:latin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8583346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algn="just"/>
            <a:r>
              <a:rPr lang="en-US" sz="13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Burim</a:t>
            </a:r>
            <a:r>
              <a:rPr lang="en-US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INSTAT: </a:t>
            </a:r>
            <a:r>
              <a:rPr lang="en-US" b="1" dirty="0" err="1"/>
              <a:t>Ndryshimi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numrit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vizitorëve</a:t>
            </a:r>
            <a:r>
              <a:rPr lang="en-US" b="1" dirty="0"/>
              <a:t> 2018-2020</a:t>
            </a:r>
            <a:r>
              <a:rPr lang="en-US" sz="1200" dirty="0"/>
              <a:t> </a:t>
            </a:r>
            <a:endParaRPr lang="en-US"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rgbClr val="FF0000"/>
              </a:solidFill>
            </a:endParaRPr>
          </a:p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 </a:t>
            </a: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 err="1"/>
              <a:t>treguesin</a:t>
            </a:r>
            <a:r>
              <a:rPr lang="en-US" sz="1700" dirty="0"/>
              <a:t> “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ardhurat</a:t>
            </a:r>
            <a:r>
              <a:rPr lang="en-US" sz="1700" b="1" dirty="0"/>
              <a:t> </a:t>
            </a:r>
            <a:r>
              <a:rPr lang="en-US" sz="1700" b="1" dirty="0" err="1"/>
              <a:t>nga</a:t>
            </a:r>
            <a:r>
              <a:rPr lang="en-US" sz="1700" b="1" dirty="0"/>
              <a:t> </a:t>
            </a:r>
            <a:r>
              <a:rPr lang="en-US" sz="1700" b="1" dirty="0" err="1"/>
              <a:t>taksa</a:t>
            </a:r>
            <a:r>
              <a:rPr lang="en-US" sz="1700" b="1" dirty="0"/>
              <a:t> e </a:t>
            </a:r>
            <a:r>
              <a:rPr lang="en-US" sz="1700" b="1" dirty="0" err="1"/>
              <a:t>qëndrimit</a:t>
            </a:r>
            <a:r>
              <a:rPr lang="en-US" sz="1700" b="1" dirty="0"/>
              <a:t> </a:t>
            </a:r>
            <a:r>
              <a:rPr lang="en-US" sz="1700" b="1" dirty="0" err="1"/>
              <a:t>në</a:t>
            </a:r>
            <a:r>
              <a:rPr lang="en-US" sz="1700" b="1" dirty="0"/>
              <a:t> hotel </a:t>
            </a:r>
            <a:r>
              <a:rPr lang="en-US" sz="1700" b="1" dirty="0" err="1"/>
              <a:t>kundrejt</a:t>
            </a:r>
            <a:r>
              <a:rPr lang="en-US" sz="1700" b="1" dirty="0"/>
              <a:t> 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ardhurave</a:t>
            </a:r>
            <a:r>
              <a:rPr lang="en-US" sz="1700" b="1" dirty="0"/>
              <a:t> </a:t>
            </a:r>
            <a:r>
              <a:rPr lang="en-US" sz="1700" b="1" dirty="0" err="1"/>
              <a:t>vendore</a:t>
            </a:r>
            <a:r>
              <a:rPr lang="en-US" sz="1700" dirty="0"/>
              <a:t>”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nuk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ka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patur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dhëna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mjaftueshme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raportet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e performances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një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përfundim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accent5">
                    <a:lumMod val="75000"/>
                  </a:schemeClr>
                </a:solidFill>
              </a:rPr>
              <a:t>përgjithësuar</a:t>
            </a:r>
            <a:endParaRPr lang="en-US" sz="1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sz="17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54CF24-7FB0-064F-823D-16554A6F65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9" y="1187669"/>
            <a:ext cx="8381997" cy="22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-1" y="789300"/>
            <a:ext cx="8821851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Shërbimi i tregjeve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102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b="1" i="1" dirty="0" err="1"/>
              <a:t>Rreth</a:t>
            </a:r>
            <a:r>
              <a:rPr lang="en-US" sz="2000" b="1" i="1" dirty="0"/>
              <a:t> </a:t>
            </a:r>
            <a:r>
              <a:rPr lang="sq-AL" sz="2000" i="1" dirty="0"/>
              <a:t>84% e bashkive nuk kanë patur ndryshime në numrin e tregjeve publike</a:t>
            </a:r>
            <a:r>
              <a:rPr lang="sq-AL" sz="2000" b="1" dirty="0"/>
              <a:t> </a:t>
            </a:r>
            <a:r>
              <a:rPr lang="sq-AL" sz="2000" dirty="0"/>
              <a:t>krahasuar me vitin 2019.</a:t>
            </a:r>
            <a:r>
              <a:rPr lang="en-US" sz="2000" dirty="0"/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7C925-F52C-D848-918D-20A2BF8C5122}"/>
              </a:ext>
            </a:extLst>
          </p:cNvPr>
          <p:cNvSpPr/>
          <p:nvPr/>
        </p:nvSpPr>
        <p:spPr>
          <a:xfrm>
            <a:off x="0" y="1818290"/>
            <a:ext cx="9067801" cy="272431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CE2E08-5F1F-42F1-9C70-B79E40064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14538"/>
              </p:ext>
            </p:extLst>
          </p:nvPr>
        </p:nvGraphicFramePr>
        <p:xfrm>
          <a:off x="84083" y="1944415"/>
          <a:ext cx="8737767" cy="255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E81E68-6918-D24F-B60A-B7F67BE4F02E}"/>
              </a:ext>
            </a:extLst>
          </p:cNvPr>
          <p:cNvSpPr txBox="1"/>
          <p:nvPr/>
        </p:nvSpPr>
        <p:spPr>
          <a:xfrm>
            <a:off x="84083" y="4635062"/>
            <a:ext cx="89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Rekomandim</a:t>
            </a:r>
            <a:r>
              <a:rPr lang="en-US" b="1" dirty="0"/>
              <a:t>: </a:t>
            </a:r>
            <a:r>
              <a:rPr lang="en-US" dirty="0" err="1"/>
              <a:t>kryerja</a:t>
            </a:r>
            <a:r>
              <a:rPr lang="en-US" dirty="0"/>
              <a:t> e </a:t>
            </a:r>
            <a:r>
              <a:rPr lang="en-US" dirty="0" err="1"/>
              <a:t>investimeve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bashkitë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përmirësimin</a:t>
            </a:r>
            <a:r>
              <a:rPr lang="en-US" dirty="0"/>
              <a:t> e </a:t>
            </a:r>
            <a:r>
              <a:rPr lang="en-US" dirty="0" err="1"/>
              <a:t>kushteve</a:t>
            </a:r>
            <a:r>
              <a:rPr lang="en-US" dirty="0"/>
              <a:t> </a:t>
            </a:r>
            <a:r>
              <a:rPr lang="en-US" dirty="0" err="1"/>
              <a:t>higjeno-sanitare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përputhje</a:t>
            </a:r>
            <a:r>
              <a:rPr lang="en-US" dirty="0"/>
              <a:t> me </a:t>
            </a:r>
            <a:r>
              <a:rPr lang="en-US" dirty="0" err="1"/>
              <a:t>standartet</a:t>
            </a:r>
            <a:r>
              <a:rPr lang="en-US" dirty="0"/>
              <a:t> e </a:t>
            </a:r>
            <a:r>
              <a:rPr lang="en-US" dirty="0" err="1"/>
              <a:t>miratuara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7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4959229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" y="0"/>
            <a:ext cx="9067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1">
                    <a:lumMod val="50000"/>
                  </a:schemeClr>
                </a:solidFill>
                <a:latin typeface="Georgia"/>
              </a:rPr>
              <a:t>Shërbimet Bujqësore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89300"/>
            <a:ext cx="5084380" cy="382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q-AL" sz="1700" dirty="0">
                <a:solidFill>
                  <a:schemeClr val="accent5">
                    <a:lumMod val="75000"/>
                  </a:schemeClr>
                </a:solidFill>
              </a:rPr>
              <a:t>Përafrimi me legjislacionin e BE </a:t>
            </a:r>
            <a:r>
              <a:rPr lang="sq-AL" sz="1700" dirty="0"/>
              <a:t>dhe </a:t>
            </a:r>
            <a:r>
              <a:rPr lang="sq-AL" sz="1700" dirty="0">
                <a:solidFill>
                  <a:schemeClr val="accent5">
                    <a:lumMod val="75000"/>
                  </a:schemeClr>
                </a:solidFill>
              </a:rPr>
              <a:t>përfundimi i reformës të sistemit të këshillimit në bujqësi </a:t>
            </a:r>
            <a:r>
              <a:rPr lang="sq-AL" sz="1700" dirty="0"/>
              <a:t>janë disa nga synimet afatmesme të politikave në fushën e bujqësisë dhe sigurisë ushqimore dhe mbrojtjes së konsumatorit.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9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ditë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trajnimi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/>
              <a:t>organizuar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2020 </a:t>
            </a: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290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gra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fermere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/>
              <a:t>me </a:t>
            </a:r>
            <a:r>
              <a:rPr lang="en-US" sz="1700" dirty="0" err="1"/>
              <a:t>synim</a:t>
            </a:r>
            <a:r>
              <a:rPr lang="en-US" sz="1700" dirty="0"/>
              <a:t> </a:t>
            </a:r>
            <a:r>
              <a:rPr lang="en-US" sz="1700" dirty="0" err="1"/>
              <a:t>zbutjen</a:t>
            </a:r>
            <a:r>
              <a:rPr lang="en-US" sz="1700" dirty="0"/>
              <a:t> e </a:t>
            </a:r>
            <a:r>
              <a:rPr lang="en-US" sz="1700" dirty="0" err="1"/>
              <a:t>parabarazisë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integrimin</a:t>
            </a:r>
            <a:r>
              <a:rPr lang="en-US" sz="1700" dirty="0"/>
              <a:t> </a:t>
            </a:r>
            <a:r>
              <a:rPr lang="en-US" sz="1700" dirty="0" err="1"/>
              <a:t>gjinor</a:t>
            </a:r>
            <a:r>
              <a:rPr lang="en-US" sz="1700" dirty="0"/>
              <a:t>;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4860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fermerë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 err="1"/>
              <a:t>kanë</a:t>
            </a:r>
            <a:r>
              <a:rPr lang="en-US" sz="1700" dirty="0"/>
              <a:t> </a:t>
            </a:r>
            <a:r>
              <a:rPr lang="en-US" sz="1700" dirty="0" err="1"/>
              <a:t>përfituar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skemat</a:t>
            </a:r>
            <a:r>
              <a:rPr lang="en-US" sz="1700" dirty="0"/>
              <a:t> </a:t>
            </a:r>
            <a:r>
              <a:rPr lang="en-US" sz="1700" dirty="0" err="1"/>
              <a:t>kombëtare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IPARD, </a:t>
            </a:r>
            <a:r>
              <a:rPr lang="en-US" sz="1700" dirty="0" err="1"/>
              <a:t>nga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cilët</a:t>
            </a:r>
            <a:r>
              <a:rPr lang="en-US" sz="1700" dirty="0"/>
              <a:t> </a:t>
            </a:r>
            <a:r>
              <a:rPr lang="en-US" sz="1700" dirty="0" err="1"/>
              <a:t>rreth</a:t>
            </a:r>
            <a:r>
              <a:rPr lang="en-US" sz="1700" dirty="0"/>
              <a:t> 18% </a:t>
            </a:r>
            <a:r>
              <a:rPr lang="en-US" sz="1700" dirty="0" err="1"/>
              <a:t>gra</a:t>
            </a:r>
            <a:r>
              <a:rPr lang="en-US" sz="1700" dirty="0"/>
              <a:t> </a:t>
            </a:r>
            <a:r>
              <a:rPr lang="en-US" sz="1700" dirty="0" err="1"/>
              <a:t>fermerë</a:t>
            </a:r>
            <a:r>
              <a:rPr lang="en-US" sz="1700" dirty="0"/>
              <a:t>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q-AL" sz="1700" dirty="0">
                <a:solidFill>
                  <a:schemeClr val="accent5">
                    <a:lumMod val="75000"/>
                  </a:schemeClr>
                </a:solidFill>
              </a:rPr>
              <a:t>Në vitin 2020, janë lëshuar më pak çertifikata të pronësisë mbi tokën bujqësore (AMTP) </a:t>
            </a:r>
            <a:r>
              <a:rPr lang="sq-AL" sz="1700" dirty="0"/>
              <a:t>krahasuar me vitin 2019.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953CB-4218-EC40-B6B3-759F3F4D10AB}"/>
              </a:ext>
            </a:extLst>
          </p:cNvPr>
          <p:cNvSpPr/>
          <p:nvPr/>
        </p:nvSpPr>
        <p:spPr>
          <a:xfrm>
            <a:off x="5285729" y="1849820"/>
            <a:ext cx="3858271" cy="329367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929050-2E5F-2A41-B73A-DB613A70E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86372"/>
              </p:ext>
            </p:extLst>
          </p:nvPr>
        </p:nvGraphicFramePr>
        <p:xfrm>
          <a:off x="5358027" y="2035648"/>
          <a:ext cx="3709774" cy="300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E06011-A01A-5343-BA04-ECEC01085F70}"/>
              </a:ext>
            </a:extLst>
          </p:cNvPr>
          <p:cNvSpPr txBox="1"/>
          <p:nvPr/>
        </p:nvSpPr>
        <p:spPr>
          <a:xfrm>
            <a:off x="5160578" y="935421"/>
            <a:ext cx="398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>
                <a:solidFill>
                  <a:schemeClr val="accent5">
                    <a:lumMod val="75000"/>
                  </a:schemeClr>
                </a:solidFill>
              </a:rPr>
              <a:t>Në vitin 2020, janë lëshuar më pak çertifikata të pronësisë mbi tokën bujqësore (AMTP) </a:t>
            </a:r>
            <a:r>
              <a:rPr lang="sq-AL" dirty="0"/>
              <a:t>krahasuar me vitin 2019 </a:t>
            </a:r>
          </a:p>
          <a:p>
            <a:r>
              <a:rPr lang="sq-AL" b="1" dirty="0"/>
              <a:t>Grafik: Nr AMTP të rregjistruar në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6093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 i mbetjeve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0" y="743459"/>
            <a:ext cx="9143999" cy="4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algn="just"/>
            <a:r>
              <a:rPr lang="en-US" sz="1600" i="1" dirty="0" err="1"/>
              <a:t>Shkalla</a:t>
            </a:r>
            <a:r>
              <a:rPr lang="en-US" sz="1600" i="1" dirty="0"/>
              <a:t> </a:t>
            </a:r>
            <a:r>
              <a:rPr lang="en-US" sz="1600" i="1" dirty="0" err="1"/>
              <a:t>mesatare</a:t>
            </a:r>
            <a:r>
              <a:rPr lang="en-US" sz="1600" i="1" dirty="0"/>
              <a:t> e </a:t>
            </a:r>
            <a:r>
              <a:rPr lang="en-US" sz="1600" i="1" dirty="0" err="1"/>
              <a:t>mbulimit</a:t>
            </a:r>
            <a:r>
              <a:rPr lang="en-US" sz="1600" i="1" dirty="0"/>
              <a:t> </a:t>
            </a:r>
            <a:r>
              <a:rPr lang="en-US" sz="1600" i="1" dirty="0" err="1"/>
              <a:t>të</a:t>
            </a:r>
            <a:r>
              <a:rPr lang="en-US" sz="1600" i="1" dirty="0"/>
              <a:t> </a:t>
            </a:r>
            <a:r>
              <a:rPr lang="en-US" sz="1600" i="1" dirty="0" err="1"/>
              <a:t>popullatës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bashkitë</a:t>
            </a:r>
            <a:r>
              <a:rPr lang="en-US" sz="1600" dirty="0"/>
              <a:t> e </a:t>
            </a:r>
            <a:r>
              <a:rPr lang="en-US" sz="1600" dirty="0" err="1"/>
              <a:t>kampionit</a:t>
            </a:r>
            <a:r>
              <a:rPr lang="en-US" sz="1600" dirty="0"/>
              <a:t> ka </a:t>
            </a:r>
            <a:r>
              <a:rPr lang="en-US" sz="1600" dirty="0" err="1"/>
              <a:t>qenë</a:t>
            </a:r>
            <a:r>
              <a:rPr lang="en-US" sz="1600" dirty="0"/>
              <a:t> </a:t>
            </a:r>
            <a:r>
              <a:rPr lang="en-US" sz="1600" b="1" dirty="0"/>
              <a:t>67%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vitin</a:t>
            </a:r>
            <a:r>
              <a:rPr lang="en-US" sz="1600" dirty="0"/>
              <a:t> 2020 (</a:t>
            </a:r>
            <a:r>
              <a:rPr lang="en-US" sz="1600" dirty="0" err="1"/>
              <a:t>rritje</a:t>
            </a:r>
            <a:r>
              <a:rPr lang="en-US" sz="1600" dirty="0"/>
              <a:t> me 1 </a:t>
            </a:r>
            <a:r>
              <a:rPr lang="en-US" sz="1600" dirty="0" err="1"/>
              <a:t>p.p</a:t>
            </a:r>
            <a:r>
              <a:rPr lang="en-US" sz="1600" dirty="0"/>
              <a:t> </a:t>
            </a:r>
            <a:r>
              <a:rPr lang="en-US" sz="1600" dirty="0" err="1"/>
              <a:t>krahasuar</a:t>
            </a:r>
            <a:r>
              <a:rPr lang="en-US" sz="1600" dirty="0"/>
              <a:t> me </a:t>
            </a:r>
            <a:r>
              <a:rPr lang="en-US" sz="1600" dirty="0" err="1"/>
              <a:t>vitin</a:t>
            </a:r>
            <a:r>
              <a:rPr lang="en-US" sz="1600" dirty="0"/>
              <a:t> 2019), </a:t>
            </a:r>
            <a:r>
              <a:rPr lang="en-US" sz="1600" dirty="0" err="1"/>
              <a:t>kundrejt</a:t>
            </a:r>
            <a:r>
              <a:rPr lang="en-US" sz="1600" dirty="0"/>
              <a:t> </a:t>
            </a:r>
            <a:r>
              <a:rPr lang="en-US" sz="1600" dirty="0" err="1"/>
              <a:t>standartit</a:t>
            </a:r>
            <a:r>
              <a:rPr lang="en-US" sz="1600" dirty="0"/>
              <a:t> </a:t>
            </a:r>
            <a:r>
              <a:rPr lang="en-US" sz="1600" b="1" dirty="0"/>
              <a:t>90%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mbulimit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popullatës</a:t>
            </a:r>
            <a:r>
              <a:rPr lang="en-US" sz="1600" dirty="0"/>
              <a:t> (</a:t>
            </a:r>
            <a:r>
              <a:rPr lang="en-US" sz="1600" dirty="0" err="1"/>
              <a:t>synim</a:t>
            </a:r>
            <a:r>
              <a:rPr lang="en-US" sz="1600" dirty="0"/>
              <a:t>  </a:t>
            </a:r>
            <a:r>
              <a:rPr lang="en-US" sz="1600" dirty="0" err="1"/>
              <a:t>politikës</a:t>
            </a:r>
            <a:r>
              <a:rPr lang="en-US" sz="1600" dirty="0"/>
              <a:t>).</a:t>
            </a:r>
          </a:p>
          <a:p>
            <a:pPr marL="146050" lvl="0" algn="just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Synimi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politikës</a:t>
            </a:r>
            <a:endParaRPr b="1" i="0" u="none" strike="noStrike" cap="none" dirty="0">
              <a:solidFill>
                <a:schemeClr val="accent5">
                  <a:lumMod val="75000"/>
                </a:schemeClr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9ACBA7-9841-0A44-AA3A-A6517634CB15}"/>
              </a:ext>
            </a:extLst>
          </p:cNvPr>
          <p:cNvSpPr/>
          <p:nvPr/>
        </p:nvSpPr>
        <p:spPr>
          <a:xfrm>
            <a:off x="0" y="1879600"/>
            <a:ext cx="9144000" cy="3175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F4A5E2-B4C1-A146-B294-09F08B158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076596"/>
              </p:ext>
            </p:extLst>
          </p:nvPr>
        </p:nvGraphicFramePr>
        <p:xfrm>
          <a:off x="0" y="1965434"/>
          <a:ext cx="9038897" cy="30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476BEE-F316-F642-AB0D-4936F8D53644}"/>
              </a:ext>
            </a:extLst>
          </p:cNvPr>
          <p:cNvSpPr txBox="1"/>
          <p:nvPr/>
        </p:nvSpPr>
        <p:spPr>
          <a:xfrm>
            <a:off x="3163613" y="1571823"/>
            <a:ext cx="175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Norma </a:t>
            </a:r>
            <a:r>
              <a:rPr lang="en-US" b="1" dirty="0" err="1">
                <a:solidFill>
                  <a:srgbClr val="C00000"/>
                </a:solidFill>
              </a:rPr>
              <a:t>mesatare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1CE0A-8ECB-DF4E-8217-123446B0030C}"/>
              </a:ext>
            </a:extLst>
          </p:cNvPr>
          <p:cNvCxnSpPr>
            <a:cxnSpLocks/>
          </p:cNvCxnSpPr>
          <p:nvPr/>
        </p:nvCxnSpPr>
        <p:spPr>
          <a:xfrm flipH="1">
            <a:off x="1713186" y="1839700"/>
            <a:ext cx="1839311" cy="924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38580D-F74C-B34A-BA6B-F277EFC903D4}"/>
              </a:ext>
            </a:extLst>
          </p:cNvPr>
          <p:cNvCxnSpPr/>
          <p:nvPr/>
        </p:nvCxnSpPr>
        <p:spPr>
          <a:xfrm flipH="1">
            <a:off x="1713186" y="1725711"/>
            <a:ext cx="599090" cy="57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4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75900"/>
            <a:ext cx="91440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 i mbetjeve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36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Shkalla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mbulimit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popullatës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nga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gjitha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bashkitë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nivel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kombëtar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) ka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qenë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86.9%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2020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87.9%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vitin</a:t>
            </a:r>
            <a:r>
              <a:rPr lang="en-US" sz="2000" dirty="0"/>
              <a:t> 2019 (</a:t>
            </a:r>
            <a:r>
              <a:rPr lang="en-US" sz="2000" dirty="0" err="1"/>
              <a:t>burim</a:t>
            </a:r>
            <a:r>
              <a:rPr lang="en-US" sz="2000" dirty="0"/>
              <a:t> INSTAT 2021).</a:t>
            </a:r>
            <a:endParaRPr lang="en-U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553D-FB4F-2C41-94BA-A93798930150}"/>
              </a:ext>
            </a:extLst>
          </p:cNvPr>
          <p:cNvSpPr/>
          <p:nvPr/>
        </p:nvSpPr>
        <p:spPr>
          <a:xfrm>
            <a:off x="0" y="1849822"/>
            <a:ext cx="9144000" cy="27579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731CF-323C-2E4B-8CB8-4F3FB9375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3697"/>
            <a:ext cx="9023200" cy="2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01350" y="789300"/>
            <a:ext cx="8620500" cy="359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169450" y="152400"/>
            <a:ext cx="8857592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Burimi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të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dhënave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/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Procesi</a:t>
            </a: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0" y="813547"/>
            <a:ext cx="9144000" cy="381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q-AL" dirty="0"/>
              <a:t>Kampioni 61 bashki (29 programe, 75 tregues performance)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CAB914-C4FD-0F4F-AF2E-468EFC23A37F}"/>
              </a:ext>
            </a:extLst>
          </p:cNvPr>
          <p:cNvGraphicFramePr/>
          <p:nvPr>
            <p:extLst/>
          </p:nvPr>
        </p:nvGraphicFramePr>
        <p:xfrm>
          <a:off x="169450" y="789300"/>
          <a:ext cx="8791670" cy="359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790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75900"/>
            <a:ext cx="91440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 i mbetjeve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vitin</a:t>
            </a:r>
            <a:r>
              <a:rPr lang="en-US" sz="2000" dirty="0"/>
              <a:t> 2020, </a:t>
            </a:r>
            <a:r>
              <a:rPr lang="en-US" sz="2000" dirty="0" err="1"/>
              <a:t>nuk</a:t>
            </a:r>
            <a:r>
              <a:rPr lang="en-US" sz="2000" dirty="0"/>
              <a:t> ka </a:t>
            </a:r>
            <a:r>
              <a:rPr lang="en-US" sz="2000" dirty="0" err="1"/>
              <a:t>patur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ndryshim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performancës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së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shërbimit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përsa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përket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frekuencës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ditore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në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javë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grumbullimit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mbetjeve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/>
              <a:t>Sasia</a:t>
            </a:r>
            <a:r>
              <a:rPr lang="en-US" sz="2000" dirty="0"/>
              <a:t> e </a:t>
            </a:r>
            <a:r>
              <a:rPr lang="en-US" sz="2000" dirty="0" err="1"/>
              <a:t>mbetjeve</a:t>
            </a:r>
            <a:r>
              <a:rPr lang="en-US" sz="2000" dirty="0"/>
              <a:t> urbane (</a:t>
            </a:r>
            <a:r>
              <a:rPr lang="en-US" sz="2000" dirty="0" err="1"/>
              <a:t>solide</a:t>
            </a:r>
            <a:r>
              <a:rPr lang="en-US" sz="2000" dirty="0"/>
              <a:t>)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ulur</a:t>
            </a:r>
            <a:r>
              <a:rPr lang="en-US" sz="2000" dirty="0"/>
              <a:t> me 4% </a:t>
            </a:r>
            <a:r>
              <a:rPr lang="en-US" sz="2000" dirty="0" err="1"/>
              <a:t>në</a:t>
            </a:r>
            <a:r>
              <a:rPr lang="en-US" sz="2000" dirty="0"/>
              <a:t> 2020 / 2019 (</a:t>
            </a:r>
            <a:r>
              <a:rPr lang="en-US" sz="2000" dirty="0" err="1"/>
              <a:t>burim</a:t>
            </a:r>
            <a:r>
              <a:rPr lang="en-US" sz="2000" dirty="0"/>
              <a:t> INSTAT) </a:t>
            </a:r>
            <a:r>
              <a:rPr lang="en-US" sz="2000" dirty="0" err="1"/>
              <a:t>ose</a:t>
            </a:r>
            <a:r>
              <a:rPr lang="en-US" sz="2000" dirty="0"/>
              <a:t> </a:t>
            </a:r>
            <a:r>
              <a:rPr lang="en-US" sz="2000" b="1" dirty="0"/>
              <a:t>1,047,852 ton </a:t>
            </a:r>
            <a:r>
              <a:rPr lang="en-US" sz="2000" b="1" dirty="0" err="1"/>
              <a:t>në</a:t>
            </a:r>
            <a:r>
              <a:rPr lang="en-US" sz="2000" b="1" dirty="0"/>
              <a:t> 2020.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chemeClr val="tx1"/>
                </a:solidFill>
              </a:rPr>
              <a:t>Shkalla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mesatare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mbulimit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të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territorit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në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vitin</a:t>
            </a:r>
            <a:r>
              <a:rPr lang="en-US" sz="2000" b="1" dirty="0">
                <a:solidFill>
                  <a:schemeClr val="tx1"/>
                </a:solidFill>
              </a:rPr>
              <a:t> 2020 </a:t>
            </a:r>
            <a:r>
              <a:rPr lang="en-US" sz="2000" dirty="0"/>
              <a:t>ka </a:t>
            </a:r>
            <a:r>
              <a:rPr lang="en-US" sz="2000" dirty="0" err="1"/>
              <a:t>qenë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32%</a:t>
            </a:r>
            <a:r>
              <a:rPr lang="en-US" sz="2000" dirty="0"/>
              <a:t> (</a:t>
            </a:r>
            <a:r>
              <a:rPr lang="en-US" sz="2000" dirty="0" err="1"/>
              <a:t>burim</a:t>
            </a:r>
            <a:r>
              <a:rPr lang="en-US" sz="2000" dirty="0"/>
              <a:t> </a:t>
            </a:r>
            <a:r>
              <a:rPr lang="en-US" sz="2000" dirty="0" err="1"/>
              <a:t>raportet</a:t>
            </a:r>
            <a:r>
              <a:rPr lang="en-US" sz="2000" dirty="0"/>
              <a:t> e </a:t>
            </a:r>
            <a:r>
              <a:rPr lang="en-US" sz="2000" dirty="0" err="1"/>
              <a:t>performancës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bashkive</a:t>
            </a:r>
            <a:r>
              <a:rPr lang="en-US" sz="2000" dirty="0"/>
              <a:t>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553D-FB4F-2C41-94BA-A93798930150}"/>
              </a:ext>
            </a:extLst>
          </p:cNvPr>
          <p:cNvSpPr/>
          <p:nvPr/>
        </p:nvSpPr>
        <p:spPr>
          <a:xfrm>
            <a:off x="0" y="3005959"/>
            <a:ext cx="9144000" cy="21375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1E2093-6063-4FEC-8C61-22FDC50138BD}"/>
              </a:ext>
            </a:extLst>
          </p:cNvPr>
          <p:cNvGraphicFramePr>
            <a:graphicFrameLocks/>
          </p:cNvGraphicFramePr>
          <p:nvPr/>
        </p:nvGraphicFramePr>
        <p:xfrm>
          <a:off x="94594" y="3090041"/>
          <a:ext cx="8928606" cy="195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A9BAD-4AFB-8545-9332-1B587F5FCBF6}"/>
              </a:ext>
            </a:extLst>
          </p:cNvPr>
          <p:cNvCxnSpPr/>
          <p:nvPr/>
        </p:nvCxnSpPr>
        <p:spPr>
          <a:xfrm>
            <a:off x="567559" y="4298731"/>
            <a:ext cx="825429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78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0" y="75900"/>
            <a:ext cx="91440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Menaxhimi i mbetjeve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Gjetje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dhe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rekomandime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/>
              <a:t>Shërbimi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menaxhimit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mbetjeve</a:t>
            </a:r>
            <a:r>
              <a:rPr lang="en-US" sz="1800" dirty="0"/>
              <a:t> </a:t>
            </a:r>
            <a:r>
              <a:rPr lang="en-US" sz="1800" dirty="0" err="1"/>
              <a:t>nuk</a:t>
            </a:r>
            <a:r>
              <a:rPr lang="en-US" sz="1800" dirty="0"/>
              <a:t> ka </a:t>
            </a:r>
            <a:r>
              <a:rPr lang="en-US" sz="1800" dirty="0" err="1"/>
              <a:t>arritur</a:t>
            </a:r>
            <a:r>
              <a:rPr lang="en-US" sz="1800" dirty="0"/>
              <a:t> </a:t>
            </a:r>
            <a:r>
              <a:rPr lang="en-US" sz="1800" dirty="0" err="1"/>
              <a:t>ende</a:t>
            </a:r>
            <a:r>
              <a:rPr lang="en-US" sz="1800" dirty="0"/>
              <a:t> </a:t>
            </a:r>
            <a:r>
              <a:rPr lang="en-US" sz="1800" dirty="0" err="1"/>
              <a:t>synimin</a:t>
            </a:r>
            <a:r>
              <a:rPr lang="en-US" sz="1800" dirty="0"/>
              <a:t> e </a:t>
            </a:r>
            <a:r>
              <a:rPr lang="en-US" sz="1800" dirty="0" err="1"/>
              <a:t>politikës</a:t>
            </a:r>
            <a:r>
              <a:rPr lang="en-US" sz="1800" dirty="0"/>
              <a:t> (90% </a:t>
            </a:r>
            <a:r>
              <a:rPr lang="en-US" sz="1800" dirty="0" err="1"/>
              <a:t>mbulim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popullatës</a:t>
            </a:r>
            <a:r>
              <a:rPr lang="en-US" sz="1800" dirty="0"/>
              <a:t>), </a:t>
            </a:r>
            <a:r>
              <a:rPr lang="en-US" sz="1800" dirty="0" err="1"/>
              <a:t>ndonëse</a:t>
            </a:r>
            <a:r>
              <a:rPr lang="en-US" sz="1800" dirty="0"/>
              <a:t> ka </a:t>
            </a:r>
            <a:r>
              <a:rPr lang="en-US" sz="1800" dirty="0" err="1"/>
              <a:t>patur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trend </a:t>
            </a:r>
            <a:r>
              <a:rPr lang="en-US" sz="1800" dirty="0" err="1"/>
              <a:t>rritës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mbulimit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shërbimi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popullatës</a:t>
            </a:r>
            <a:r>
              <a:rPr lang="en-US" sz="1800" dirty="0"/>
              <a:t> (</a:t>
            </a:r>
            <a:r>
              <a:rPr lang="en-US" sz="1800" dirty="0" err="1"/>
              <a:t>në</a:t>
            </a:r>
            <a:r>
              <a:rPr lang="en-US" sz="1800" dirty="0"/>
              <a:t> 2020 ka </a:t>
            </a:r>
            <a:r>
              <a:rPr lang="en-US" sz="1800" dirty="0" err="1"/>
              <a:t>patur</a:t>
            </a:r>
            <a:r>
              <a:rPr lang="en-US" sz="1800" dirty="0"/>
              <a:t> </a:t>
            </a:r>
            <a:r>
              <a:rPr lang="en-US" sz="1800" dirty="0" err="1"/>
              <a:t>ulje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lehtë</a:t>
            </a:r>
            <a:r>
              <a:rPr lang="en-US" sz="1800" dirty="0"/>
              <a:t> me -1 </a:t>
            </a:r>
            <a:r>
              <a:rPr lang="en-US" sz="1800" dirty="0" err="1"/>
              <a:t>p.p</a:t>
            </a:r>
            <a:r>
              <a:rPr lang="en-US" sz="1800" dirty="0"/>
              <a:t> /2019). 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Niveli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riciklimit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mbetjeve</a:t>
            </a:r>
            <a:r>
              <a:rPr lang="en-US" sz="1800" dirty="0">
                <a:solidFill>
                  <a:schemeClr val="tx1"/>
                </a:solidFill>
              </a:rPr>
              <a:t> urbane </a:t>
            </a:r>
            <a:r>
              <a:rPr lang="en-US" sz="1800" dirty="0" err="1">
                <a:solidFill>
                  <a:schemeClr val="tx1"/>
                </a:solidFill>
              </a:rPr>
              <a:t>është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shumë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vogël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pothuajse</a:t>
            </a:r>
            <a:r>
              <a:rPr lang="en-US" sz="1800" dirty="0">
                <a:solidFill>
                  <a:schemeClr val="tx1"/>
                </a:solidFill>
              </a:rPr>
              <a:t> jo </a:t>
            </a:r>
            <a:r>
              <a:rPr lang="en-US" sz="1800" dirty="0" err="1">
                <a:solidFill>
                  <a:schemeClr val="tx1"/>
                </a:solidFill>
              </a:rPr>
              <a:t>ekzistent</a:t>
            </a:r>
            <a:r>
              <a:rPr lang="en-US" sz="1800" dirty="0">
                <a:solidFill>
                  <a:schemeClr val="tx1"/>
                </a:solidFill>
              </a:rPr>
              <a:t>); </a:t>
            </a:r>
            <a:r>
              <a:rPr lang="en-US" sz="1800" dirty="0" err="1">
                <a:solidFill>
                  <a:schemeClr val="tx1"/>
                </a:solidFill>
              </a:rPr>
              <a:t>po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kështu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edhe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ndërgjegjësimi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popullatës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ndarjen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mbetjeve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burim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Nuk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janë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mundësuar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dhëna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mjaftueshme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bërë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analizën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mbulimit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kostos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shërbimit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ardhurat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tarifa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pastrimit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/>
              <a:t>Rishikimi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planeve</a:t>
            </a:r>
            <a:r>
              <a:rPr lang="en-US" sz="1800" dirty="0"/>
              <a:t> </a:t>
            </a:r>
            <a:r>
              <a:rPr lang="en-US" sz="1800" dirty="0" err="1"/>
              <a:t>vendore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menaxhimin</a:t>
            </a:r>
            <a:r>
              <a:rPr lang="en-US" sz="1800" dirty="0"/>
              <a:t> e </a:t>
            </a:r>
            <a:r>
              <a:rPr lang="en-US" sz="1800" dirty="0" err="1"/>
              <a:t>mbetjeve</a:t>
            </a:r>
            <a:r>
              <a:rPr lang="en-US" sz="1800" dirty="0"/>
              <a:t>, </a:t>
            </a:r>
            <a:r>
              <a:rPr lang="en-US" sz="1800" dirty="0" err="1"/>
              <a:t>bazuar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objektivat</a:t>
            </a:r>
            <a:r>
              <a:rPr lang="en-US" sz="1800" dirty="0"/>
              <a:t> e PKMIM </a:t>
            </a:r>
            <a:r>
              <a:rPr lang="en-US" sz="1800" dirty="0" err="1"/>
              <a:t>deri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vitin</a:t>
            </a:r>
            <a:r>
              <a:rPr lang="en-US" sz="1800" dirty="0"/>
              <a:t> 2025,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domosdoshmëri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kryhet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NJVV.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219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rgbClr val="0070C0"/>
                </a:solidFill>
                <a:latin typeface="Georgia"/>
              </a:rPr>
              <a:t>Furnizimi me ujë</a:t>
            </a:r>
            <a:endParaRPr sz="2400" b="1" i="0" u="none" strike="noStrike" cap="none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49400"/>
            <a:ext cx="9144000" cy="3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700" dirty="0" err="1"/>
              <a:t>Performanca</a:t>
            </a:r>
            <a:r>
              <a:rPr lang="en-US" sz="1700" dirty="0"/>
              <a:t> e </a:t>
            </a:r>
            <a:r>
              <a:rPr lang="en-US" sz="1700" dirty="0" err="1"/>
              <a:t>shërbimit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furnizimit</a:t>
            </a:r>
            <a:r>
              <a:rPr lang="en-US" sz="1700" dirty="0"/>
              <a:t> me </a:t>
            </a:r>
            <a:r>
              <a:rPr lang="en-US" sz="1700" dirty="0" err="1"/>
              <a:t>ujë</a:t>
            </a:r>
            <a:r>
              <a:rPr lang="en-US" sz="1700" dirty="0"/>
              <a:t> </a:t>
            </a:r>
            <a:r>
              <a:rPr lang="en-US" sz="1700" dirty="0" err="1"/>
              <a:t>nga</a:t>
            </a:r>
            <a:r>
              <a:rPr lang="en-US" sz="1700" dirty="0"/>
              <a:t> NJVV </a:t>
            </a:r>
            <a:r>
              <a:rPr lang="en-US" sz="1700" dirty="0" err="1"/>
              <a:t>është</a:t>
            </a:r>
            <a:r>
              <a:rPr lang="en-US" sz="1700" dirty="0"/>
              <a:t> </a:t>
            </a:r>
            <a:r>
              <a:rPr lang="en-US" sz="1700" dirty="0" err="1"/>
              <a:t>analizuar</a:t>
            </a:r>
            <a:r>
              <a:rPr lang="en-US" sz="1700" dirty="0"/>
              <a:t> </a:t>
            </a:r>
            <a:r>
              <a:rPr lang="en-US" sz="1700" dirty="0" err="1"/>
              <a:t>nëpërmjet</a:t>
            </a:r>
            <a:r>
              <a:rPr lang="en-US" sz="1700" dirty="0"/>
              <a:t> </a:t>
            </a:r>
            <a:r>
              <a:rPr lang="en-US" sz="1700" dirty="0" err="1"/>
              <a:t>dy</a:t>
            </a:r>
            <a:r>
              <a:rPr lang="en-US" sz="1700" dirty="0"/>
              <a:t> </a:t>
            </a:r>
            <a:r>
              <a:rPr lang="en-US" sz="1700" dirty="0" err="1"/>
              <a:t>treguesve</a:t>
            </a:r>
            <a:r>
              <a:rPr lang="en-US" sz="1700" dirty="0"/>
              <a:t>:</a:t>
            </a:r>
          </a:p>
          <a:p>
            <a:pPr marL="400050" indent="-400050">
              <a:spcAft>
                <a:spcPts val="600"/>
              </a:spcAft>
              <a:buAutoNum type="romanLcParenBoth"/>
            </a:pPr>
            <a:r>
              <a:rPr lang="en-US" sz="1700" dirty="0" err="1"/>
              <a:t>Furnizimi</a:t>
            </a:r>
            <a:r>
              <a:rPr lang="en-US" sz="1700" dirty="0"/>
              <a:t> me </a:t>
            </a:r>
            <a:r>
              <a:rPr lang="en-US" sz="1700" dirty="0" err="1"/>
              <a:t>ujë</a:t>
            </a:r>
            <a:r>
              <a:rPr lang="en-US" sz="1700" dirty="0"/>
              <a:t> (</a:t>
            </a:r>
            <a:r>
              <a:rPr lang="en-US" sz="1700" dirty="0" err="1"/>
              <a:t>ndryshimi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orë</a:t>
            </a:r>
            <a:r>
              <a:rPr lang="en-US" sz="1700" dirty="0"/>
              <a:t> </a:t>
            </a:r>
            <a:r>
              <a:rPr lang="en-US" sz="1700" dirty="0" err="1"/>
              <a:t>nga</a:t>
            </a:r>
            <a:r>
              <a:rPr lang="en-US" sz="1700" dirty="0"/>
              <a:t> </a:t>
            </a:r>
            <a:r>
              <a:rPr lang="en-US" sz="1700" dirty="0" err="1"/>
              <a:t>viti</a:t>
            </a:r>
            <a:r>
              <a:rPr lang="en-US" sz="1700" dirty="0"/>
              <a:t> </a:t>
            </a:r>
            <a:r>
              <a:rPr lang="en-US" sz="1700" dirty="0" err="1"/>
              <a:t>kaluar</a:t>
            </a:r>
            <a:r>
              <a:rPr lang="en-US" sz="1700" dirty="0"/>
              <a:t>, </a:t>
            </a:r>
            <a:r>
              <a:rPr lang="en-US" sz="1700" dirty="0" err="1"/>
              <a:t>pra</a:t>
            </a:r>
            <a:r>
              <a:rPr lang="en-US" sz="1700" dirty="0"/>
              <a:t> 2020 / 2019 </a:t>
            </a:r>
          </a:p>
          <a:p>
            <a:pPr marL="400050" indent="-400050">
              <a:spcAft>
                <a:spcPts val="600"/>
              </a:spcAft>
              <a:buAutoNum type="romanLcParenBoth"/>
            </a:pPr>
            <a:r>
              <a:rPr lang="en-US" sz="1700" dirty="0" err="1"/>
              <a:t>Mbulimi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popullsisë</a:t>
            </a:r>
            <a:r>
              <a:rPr lang="en-US" sz="1700" dirty="0"/>
              <a:t> me </a:t>
            </a:r>
            <a:r>
              <a:rPr lang="en-US" sz="1700" dirty="0" err="1"/>
              <a:t>shërbimin</a:t>
            </a:r>
            <a:r>
              <a:rPr lang="en-US" sz="1700" dirty="0"/>
              <a:t> e </a:t>
            </a:r>
            <a:r>
              <a:rPr lang="en-US" sz="1700" dirty="0" err="1"/>
              <a:t>ujit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pijshëm</a:t>
            </a:r>
            <a:r>
              <a:rPr lang="en-US" sz="1700" dirty="0"/>
              <a:t> (</a:t>
            </a:r>
            <a:r>
              <a:rPr lang="en-US" sz="1700" dirty="0" err="1"/>
              <a:t>në</a:t>
            </a:r>
            <a:r>
              <a:rPr lang="en-US" sz="1700" dirty="0"/>
              <a:t> %)</a:t>
            </a:r>
          </a:p>
          <a:p>
            <a:r>
              <a:rPr lang="en-US" i="1" dirty="0" err="1"/>
              <a:t>Mesatarisht</a:t>
            </a:r>
            <a:r>
              <a:rPr lang="en-US" i="1" dirty="0"/>
              <a:t>, </a:t>
            </a:r>
            <a:r>
              <a:rPr lang="en-US" i="1" dirty="0" err="1"/>
              <a:t>bashkitë</a:t>
            </a:r>
            <a:r>
              <a:rPr lang="en-US" i="1" dirty="0"/>
              <a:t> </a:t>
            </a:r>
            <a:r>
              <a:rPr lang="en-US" i="1" dirty="0" err="1"/>
              <a:t>kanë</a:t>
            </a:r>
            <a:r>
              <a:rPr lang="en-US" i="1" dirty="0"/>
              <a:t> </a:t>
            </a:r>
            <a:r>
              <a:rPr lang="en-US" i="1" dirty="0" err="1"/>
              <a:t>ofruar</a:t>
            </a:r>
            <a:r>
              <a:rPr lang="en-US" i="1" dirty="0"/>
              <a:t> </a:t>
            </a:r>
            <a:r>
              <a:rPr lang="en-US" i="1" dirty="0" err="1"/>
              <a:t>një</a:t>
            </a:r>
            <a:r>
              <a:rPr lang="en-US" i="1" dirty="0"/>
              <a:t> </a:t>
            </a:r>
            <a:r>
              <a:rPr lang="en-US" i="1" dirty="0" err="1"/>
              <a:t>shërbim</a:t>
            </a:r>
            <a:r>
              <a:rPr lang="en-US" i="1" dirty="0"/>
              <a:t> me </a:t>
            </a:r>
            <a:r>
              <a:rPr lang="en-US" i="1" dirty="0" err="1"/>
              <a:t>ujë</a:t>
            </a:r>
            <a:r>
              <a:rPr lang="en-US" i="1" dirty="0"/>
              <a:t> </a:t>
            </a:r>
            <a:r>
              <a:rPr lang="en-US" i="1" dirty="0" err="1"/>
              <a:t>për</a:t>
            </a:r>
            <a:r>
              <a:rPr lang="en-US" i="1" dirty="0"/>
              <a:t> </a:t>
            </a:r>
            <a:r>
              <a:rPr lang="en-US" i="1" dirty="0" err="1"/>
              <a:t>qytetarët</a:t>
            </a:r>
            <a:r>
              <a:rPr lang="en-US" i="1" dirty="0"/>
              <a:t> </a:t>
            </a:r>
            <a:r>
              <a:rPr lang="en-US" i="1" dirty="0" err="1"/>
              <a:t>për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16.7 </a:t>
            </a:r>
            <a:r>
              <a:rPr lang="en-US" b="1" i="1" dirty="0" err="1">
                <a:solidFill>
                  <a:srgbClr val="0070C0"/>
                </a:solidFill>
              </a:rPr>
              <a:t>orë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në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ditë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+0,37 </a:t>
            </a:r>
            <a:r>
              <a:rPr lang="en-US" dirty="0" err="1">
                <a:solidFill>
                  <a:srgbClr val="0070C0"/>
                </a:solidFill>
              </a:rPr>
              <a:t>orë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në</a:t>
            </a:r>
            <a:r>
              <a:rPr lang="en-US" dirty="0">
                <a:solidFill>
                  <a:srgbClr val="0070C0"/>
                </a:solidFill>
              </a:rPr>
              <a:t> 2020 </a:t>
            </a:r>
            <a:r>
              <a:rPr lang="en-US" dirty="0" err="1">
                <a:solidFill>
                  <a:srgbClr val="0070C0"/>
                </a:solidFill>
              </a:rPr>
              <a:t>kundrejt</a:t>
            </a:r>
            <a:r>
              <a:rPr lang="en-US" dirty="0">
                <a:solidFill>
                  <a:srgbClr val="0070C0"/>
                </a:solidFill>
              </a:rPr>
              <a:t> 2019 </a:t>
            </a:r>
            <a:r>
              <a:rPr lang="en-US" dirty="0"/>
              <a:t>(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kombëtar</a:t>
            </a:r>
            <a:r>
              <a:rPr lang="en-US" dirty="0"/>
              <a:t>, </a:t>
            </a:r>
            <a:r>
              <a:rPr lang="en-US" dirty="0" err="1"/>
              <a:t>shërbimi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standartin</a:t>
            </a:r>
            <a:r>
              <a:rPr lang="en-US" dirty="0"/>
              <a:t> </a:t>
            </a:r>
            <a:r>
              <a:rPr lang="en-US" dirty="0" err="1"/>
              <a:t>kombëtar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15.1 </a:t>
            </a:r>
            <a:r>
              <a:rPr lang="en-US" dirty="0" err="1">
                <a:solidFill>
                  <a:srgbClr val="C00000"/>
                </a:solidFill>
              </a:rPr>
              <a:t>orë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ditë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nën</a:t>
            </a:r>
            <a:r>
              <a:rPr lang="en-US" dirty="0"/>
              <a:t> </a:t>
            </a:r>
            <a:r>
              <a:rPr lang="en-US" dirty="0" err="1"/>
              <a:t>standartin</a:t>
            </a:r>
            <a:r>
              <a:rPr lang="en-US" dirty="0"/>
              <a:t> e </a:t>
            </a:r>
            <a:r>
              <a:rPr lang="en-US" dirty="0" err="1"/>
              <a:t>politikës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zonat</a:t>
            </a:r>
            <a:r>
              <a:rPr lang="en-US" dirty="0"/>
              <a:t> urbane (</a:t>
            </a:r>
            <a:r>
              <a:rPr lang="en-US" dirty="0">
                <a:solidFill>
                  <a:srgbClr val="C00000"/>
                </a:solidFill>
              </a:rPr>
              <a:t>18 </a:t>
            </a:r>
            <a:r>
              <a:rPr lang="en-US" dirty="0" err="1">
                <a:solidFill>
                  <a:srgbClr val="C00000"/>
                </a:solidFill>
              </a:rPr>
              <a:t>orë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ditë</a:t>
            </a:r>
            <a:r>
              <a:rPr lang="en-US" dirty="0"/>
              <a:t>).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Furnizimi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me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ujë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sipas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ERRU – 13.79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orë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ditë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31A22F-A7D6-2D42-9F1C-CE607572988F}"/>
              </a:ext>
            </a:extLst>
          </p:cNvPr>
          <p:cNvSpPr/>
          <p:nvPr/>
        </p:nvSpPr>
        <p:spPr>
          <a:xfrm>
            <a:off x="0" y="2806262"/>
            <a:ext cx="9144000" cy="233723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D93382-85A9-4CEF-B094-D7F752F82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494858"/>
              </p:ext>
            </p:extLst>
          </p:nvPr>
        </p:nvGraphicFramePr>
        <p:xfrm>
          <a:off x="0" y="2732690"/>
          <a:ext cx="8942293" cy="241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0A10B3-D1A6-3745-8ECB-B8F4A93DB300}"/>
              </a:ext>
            </a:extLst>
          </p:cNvPr>
          <p:cNvCxnSpPr/>
          <p:nvPr/>
        </p:nvCxnSpPr>
        <p:spPr>
          <a:xfrm>
            <a:off x="357352" y="3457903"/>
            <a:ext cx="8464498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526356-E8D5-2A46-A2A0-694A7993515B}"/>
              </a:ext>
            </a:extLst>
          </p:cNvPr>
          <p:cNvCxnSpPr/>
          <p:nvPr/>
        </p:nvCxnSpPr>
        <p:spPr>
          <a:xfrm>
            <a:off x="346841" y="3384331"/>
            <a:ext cx="847500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1FE8AC-9610-FA41-979D-2037391B761D}"/>
              </a:ext>
            </a:extLst>
          </p:cNvPr>
          <p:cNvCxnSpPr/>
          <p:nvPr/>
        </p:nvCxnSpPr>
        <p:spPr>
          <a:xfrm>
            <a:off x="346841" y="3647090"/>
            <a:ext cx="8475009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41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87086"/>
            <a:ext cx="8772844" cy="6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q-AL" sz="2400" b="1" dirty="0">
                <a:solidFill>
                  <a:srgbClr val="0070C0"/>
                </a:solidFill>
                <a:latin typeface="Georgia"/>
              </a:rPr>
              <a:t>Furnizimi me ujë</a:t>
            </a:r>
            <a:endParaRPr sz="2400" b="1" i="0" u="none" strike="noStrike" cap="none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-1" y="749400"/>
            <a:ext cx="9343697" cy="3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Mbulimi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popullatës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me </a:t>
            </a: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shërbimin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furnizimit</a:t>
            </a:r>
            <a:r>
              <a:rPr lang="en-US" sz="1900" b="1" i="1" dirty="0">
                <a:solidFill>
                  <a:schemeClr val="tx1"/>
                </a:solidFill>
                <a:latin typeface="+mn-lt"/>
              </a:rPr>
              <a:t> me </a:t>
            </a:r>
            <a:r>
              <a:rPr lang="en-US" sz="1900" b="1" i="1" dirty="0" err="1">
                <a:solidFill>
                  <a:schemeClr val="tx1"/>
                </a:solidFill>
                <a:latin typeface="+mn-lt"/>
              </a:rPr>
              <a:t>ujë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900" dirty="0">
                <a:latin typeface="+mn-lt"/>
              </a:rPr>
              <a:t>ka </a:t>
            </a:r>
            <a:r>
              <a:rPr lang="en-US" sz="1900" dirty="0" err="1">
                <a:latin typeface="+mn-lt"/>
              </a:rPr>
              <a:t>qenë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mesatarisht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nivelin</a:t>
            </a:r>
            <a:r>
              <a:rPr lang="en-US" sz="1900" dirty="0">
                <a:latin typeface="+mn-lt"/>
              </a:rPr>
              <a:t> </a:t>
            </a:r>
            <a:r>
              <a:rPr lang="en-US" sz="1900" b="1" dirty="0">
                <a:latin typeface="+mn-lt"/>
              </a:rPr>
              <a:t>59%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vitin</a:t>
            </a:r>
            <a:r>
              <a:rPr lang="en-US" sz="1900" dirty="0">
                <a:latin typeface="+mn-lt"/>
              </a:rPr>
              <a:t> 2020 </a:t>
            </a:r>
            <a:r>
              <a:rPr lang="en-US" sz="1900" dirty="0" err="1">
                <a:latin typeface="+mn-lt"/>
              </a:rPr>
              <a:t>sipas</a:t>
            </a:r>
            <a:r>
              <a:rPr lang="en-US" sz="1900" dirty="0">
                <a:latin typeface="+mn-lt"/>
              </a:rPr>
              <a:t> RP, </a:t>
            </a:r>
            <a:r>
              <a:rPr lang="en-US" sz="1900" dirty="0" err="1">
                <a:latin typeface="+mn-lt"/>
              </a:rPr>
              <a:t>por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referuar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burimit</a:t>
            </a:r>
            <a:r>
              <a:rPr lang="en-US" sz="1900" dirty="0">
                <a:latin typeface="+mn-lt"/>
              </a:rPr>
              <a:t> ERRU –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75.8%</a:t>
            </a:r>
            <a:r>
              <a:rPr lang="en-US" sz="1900" dirty="0">
                <a:latin typeface="+mn-lt"/>
              </a:rPr>
              <a:t> (</a:t>
            </a:r>
            <a:r>
              <a:rPr lang="en-US" sz="1900" dirty="0" err="1">
                <a:latin typeface="+mn-lt"/>
              </a:rPr>
              <a:t>ose</a:t>
            </a:r>
            <a:r>
              <a:rPr lang="en-US" sz="1900" dirty="0">
                <a:latin typeface="+mn-lt"/>
              </a:rPr>
              <a:t> -1 p.p.  </a:t>
            </a:r>
            <a:r>
              <a:rPr lang="en-US" sz="1900" dirty="0" err="1">
                <a:latin typeface="+mn-lt"/>
              </a:rPr>
              <a:t>krahasuar</a:t>
            </a:r>
            <a:r>
              <a:rPr lang="en-US" sz="1900" dirty="0">
                <a:latin typeface="+mn-lt"/>
              </a:rPr>
              <a:t> me </a:t>
            </a:r>
            <a:r>
              <a:rPr lang="en-US" sz="1900" dirty="0" err="1">
                <a:latin typeface="+mn-lt"/>
              </a:rPr>
              <a:t>vitin</a:t>
            </a:r>
            <a:r>
              <a:rPr lang="en-US" sz="1900" dirty="0">
                <a:latin typeface="+mn-lt"/>
              </a:rPr>
              <a:t> 2019). </a:t>
            </a:r>
          </a:p>
          <a:p>
            <a:pPr>
              <a:spcAft>
                <a:spcPts val="600"/>
              </a:spcAft>
            </a:pPr>
            <a:endParaRPr lang="en-US" sz="19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900" b="1" dirty="0" err="1">
                <a:solidFill>
                  <a:srgbClr val="0070C0"/>
                </a:solidFill>
                <a:latin typeface="+mn-lt"/>
              </a:rPr>
              <a:t>Gjetje</a:t>
            </a:r>
            <a:r>
              <a:rPr lang="en-US" sz="19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+mn-lt"/>
              </a:rPr>
              <a:t>dhe</a:t>
            </a:r>
            <a:r>
              <a:rPr lang="en-US" sz="19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+mn-lt"/>
              </a:rPr>
              <a:t>rekomandime</a:t>
            </a:r>
            <a:endParaRPr lang="en-US" sz="19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dirty="0" err="1">
                <a:latin typeface="+mn-lt"/>
              </a:rPr>
              <a:t>Gjendja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sektor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krahasuar</a:t>
            </a:r>
            <a:r>
              <a:rPr lang="en-US" sz="1900" dirty="0">
                <a:latin typeface="+mn-lt"/>
              </a:rPr>
              <a:t> me 2019 </a:t>
            </a:r>
            <a:r>
              <a:rPr lang="en-US" sz="1900" dirty="0" err="1">
                <a:latin typeface="+mn-lt"/>
              </a:rPr>
              <a:t>paraqet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përkeqësim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disa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tregues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performancës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ujit</a:t>
            </a:r>
            <a:r>
              <a:rPr lang="en-US" sz="1900" dirty="0">
                <a:latin typeface="+mn-lt"/>
              </a:rPr>
              <a:t> pa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ardhura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mbulimit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kostove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direkte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dhe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normës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arkëtimit</a:t>
            </a:r>
            <a:r>
              <a:rPr lang="en-US" sz="1900" dirty="0">
                <a:latin typeface="+mn-lt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dirty="0" err="1">
                <a:latin typeface="+mn-lt"/>
              </a:rPr>
              <a:t>Sfida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mbeten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përmirësimi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i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përformancës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treguesve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shërbimit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kohëzgjatjen</a:t>
            </a:r>
            <a:r>
              <a:rPr lang="en-US" sz="1900" dirty="0">
                <a:latin typeface="+mn-lt"/>
              </a:rPr>
              <a:t> e FU, </a:t>
            </a:r>
            <a:r>
              <a:rPr lang="en-US" sz="1900" dirty="0" err="1">
                <a:latin typeface="+mn-lt"/>
              </a:rPr>
              <a:t>rritjen</a:t>
            </a:r>
            <a:r>
              <a:rPr lang="en-US" sz="1900" dirty="0">
                <a:latin typeface="+mn-lt"/>
              </a:rPr>
              <a:t> e  </a:t>
            </a:r>
            <a:r>
              <a:rPr lang="en-US" sz="1900" dirty="0" err="1">
                <a:latin typeface="+mn-lt"/>
              </a:rPr>
              <a:t>shkallës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mbulimit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popullatës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sipas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synimit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politikës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dhe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përmirësimi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i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treguesve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tjerë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të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menaxhimit</a:t>
            </a:r>
            <a:r>
              <a:rPr lang="en-US" sz="1900" dirty="0">
                <a:latin typeface="+mn-lt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96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53" y="39900"/>
            <a:ext cx="894229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Shërbimet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në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fushën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sociale</a:t>
            </a:r>
            <a:endParaRPr lang="en-US" sz="2400" b="1" dirty="0">
              <a:solidFill>
                <a:schemeClr val="accent5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q-AL" sz="1800" dirty="0"/>
              <a:t>Në 2020, nga </a:t>
            </a:r>
            <a:r>
              <a:rPr lang="sq-AL" sz="1800" b="1" dirty="0"/>
              <a:t>fondi 6%</a:t>
            </a:r>
            <a:r>
              <a:rPr lang="sq-AL" sz="1800" dirty="0"/>
              <a:t>, </a:t>
            </a:r>
            <a:r>
              <a:rPr lang="sq-AL" sz="1800" b="1" dirty="0"/>
              <a:t>më shumë familje në nevojë kanë përfituar mbështetje sociale nga bashkitë </a:t>
            </a:r>
            <a:r>
              <a:rPr lang="sq-AL" sz="1800" dirty="0"/>
              <a:t>në krahasim me 2019. </a:t>
            </a:r>
          </a:p>
          <a:p>
            <a:pPr>
              <a:spcAft>
                <a:spcPts val="600"/>
              </a:spcAft>
            </a:pP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Për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bashkitë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kampionit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rreth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43 persona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më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shumë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janë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mbështetur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me NE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në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krahasim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me </a:t>
            </a:r>
            <a:r>
              <a:rPr lang="en-US" sz="1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vitin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2019.                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Ndryshimi</a:t>
            </a: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në</a:t>
            </a: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numër</a:t>
            </a: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2020/2019 persona 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pa.pu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të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mbështetur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1E0CA1-6D26-E843-A3FE-6D0EF78F375A}"/>
              </a:ext>
            </a:extLst>
          </p:cNvPr>
          <p:cNvSpPr/>
          <p:nvPr/>
        </p:nvSpPr>
        <p:spPr>
          <a:xfrm>
            <a:off x="40453" y="2333297"/>
            <a:ext cx="9029975" cy="281020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C0995C-DC30-4093-BC6B-D0B3438D9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840072"/>
              </p:ext>
            </p:extLst>
          </p:nvPr>
        </p:nvGraphicFramePr>
        <p:xfrm>
          <a:off x="127778" y="2511972"/>
          <a:ext cx="8694071" cy="249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605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53" y="39900"/>
            <a:ext cx="894229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Shërbimet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në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fushën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sociale</a:t>
            </a:r>
            <a:endParaRPr lang="en-US" sz="2400" b="1" dirty="0">
              <a:solidFill>
                <a:schemeClr val="accent5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Grafik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Fond social </a:t>
            </a:r>
            <a:r>
              <a:rPr lang="en-US" sz="1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për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përsonat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papunë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2020 (</a:t>
            </a:r>
            <a:r>
              <a:rPr lang="en-US" sz="16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lek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B7FA9-7FE3-0C4B-8497-60CE16181C45}"/>
              </a:ext>
            </a:extLst>
          </p:cNvPr>
          <p:cNvSpPr/>
          <p:nvPr/>
        </p:nvSpPr>
        <p:spPr>
          <a:xfrm>
            <a:off x="40453" y="1870841"/>
            <a:ext cx="9103547" cy="327265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5742B8-B13F-E14E-9240-FE66723A9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78482"/>
              </p:ext>
            </p:extLst>
          </p:nvPr>
        </p:nvGraphicFramePr>
        <p:xfrm>
          <a:off x="201350" y="2196662"/>
          <a:ext cx="8660953" cy="288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67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53" y="39900"/>
            <a:ext cx="894229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Shërbimet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në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fushën</a:t>
            </a:r>
            <a:r>
              <a:rPr lang="en-US" sz="24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Georgia"/>
              </a:rPr>
              <a:t>sociale</a:t>
            </a:r>
            <a:endParaRPr lang="en-US" sz="2400" b="1" dirty="0">
              <a:solidFill>
                <a:schemeClr val="accent5"/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>
                <a:solidFill>
                  <a:schemeClr val="accent5"/>
                </a:solidFill>
                <a:latin typeface="+mn-lt"/>
              </a:rPr>
              <a:t>Gjetje</a:t>
            </a:r>
            <a:r>
              <a:rPr lang="en-US" sz="20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+mn-lt"/>
              </a:rPr>
              <a:t>dhe</a:t>
            </a:r>
            <a:r>
              <a:rPr lang="en-US" sz="20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+mn-lt"/>
              </a:rPr>
              <a:t>rekomandime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Progres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është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arritur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hartimin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standarteve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shërbimit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emergjencës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sigurt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ri-integrimin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viktimave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trafikimit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shërbimit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lëvizës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fëmijët</a:t>
            </a:r>
            <a:r>
              <a:rPr lang="en-US" sz="1800" dirty="0">
                <a:solidFill>
                  <a:schemeClr val="tx1"/>
                </a:solidFill>
              </a:rPr>
              <a:t> me AK.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Ligji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prokurimin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publike</a:t>
            </a:r>
            <a:r>
              <a:rPr lang="en-US" sz="1800" dirty="0">
                <a:solidFill>
                  <a:schemeClr val="tx1"/>
                </a:solidFill>
              </a:rPr>
              <a:t> (162/2020) </a:t>
            </a:r>
            <a:r>
              <a:rPr lang="en-US" sz="1800" dirty="0" err="1">
                <a:solidFill>
                  <a:schemeClr val="tx1"/>
                </a:solidFill>
              </a:rPr>
              <a:t>kërkon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rritjen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aftësive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nëpunësve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vendore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tenderimin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shërbimeve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sociale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Sfidë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mbetet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krijimi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fondit</a:t>
            </a:r>
            <a:r>
              <a:rPr lang="en-US" sz="1800" dirty="0">
                <a:solidFill>
                  <a:schemeClr val="tx1"/>
                </a:solidFill>
              </a:rPr>
              <a:t> social </a:t>
            </a:r>
            <a:r>
              <a:rPr lang="en-US" sz="1800" dirty="0" err="1">
                <a:solidFill>
                  <a:schemeClr val="tx1"/>
                </a:solidFill>
              </a:rPr>
              <a:t>nga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bashkitë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ngritjen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b="1" dirty="0" err="1">
                <a:solidFill>
                  <a:schemeClr val="tx1"/>
                </a:solidFill>
              </a:rPr>
              <a:t>qendrave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të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përkrahjes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sociale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plotësimi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standarteve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kërkesave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ligjore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për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shërbimin</a:t>
            </a:r>
            <a:r>
              <a:rPr lang="en-US" sz="1800" b="1" dirty="0">
                <a:solidFill>
                  <a:schemeClr val="tx1"/>
                </a:solidFill>
              </a:rPr>
              <a:t>). </a:t>
            </a:r>
          </a:p>
          <a:p>
            <a:pPr marL="342900" lvl="2" indent="-342900">
              <a:buFont typeface="Wingdings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1 administrator social / NJA 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err="1">
                <a:solidFill>
                  <a:srgbClr val="0070C0"/>
                </a:solidFill>
              </a:rPr>
              <a:t>Rritja</a:t>
            </a:r>
            <a:r>
              <a:rPr lang="en-US" sz="1600" dirty="0">
                <a:solidFill>
                  <a:srgbClr val="0070C0"/>
                </a:solidFill>
              </a:rPr>
              <a:t> e </a:t>
            </a:r>
            <a:r>
              <a:rPr lang="en-US" sz="1600" dirty="0" err="1">
                <a:solidFill>
                  <a:srgbClr val="0070C0"/>
                </a:solidFill>
              </a:rPr>
              <a:t>numrit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të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punojnësve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sociale</a:t>
            </a:r>
            <a:r>
              <a:rPr lang="en-US" sz="1600" dirty="0">
                <a:solidFill>
                  <a:srgbClr val="0070C0"/>
                </a:solidFill>
              </a:rPr>
              <a:t> (</a:t>
            </a:r>
            <a:r>
              <a:rPr lang="en-US" sz="1600" dirty="0" err="1">
                <a:solidFill>
                  <a:srgbClr val="0070C0"/>
                </a:solidFill>
              </a:rPr>
              <a:t>ligj</a:t>
            </a:r>
            <a:r>
              <a:rPr lang="en-US" sz="1600" dirty="0">
                <a:solidFill>
                  <a:srgbClr val="0070C0"/>
                </a:solidFill>
              </a:rPr>
              <a:t> 121/2016) – 1 / 10,000 </a:t>
            </a:r>
            <a:r>
              <a:rPr lang="en-US" sz="1600" dirty="0" err="1">
                <a:solidFill>
                  <a:srgbClr val="0070C0"/>
                </a:solidFill>
              </a:rPr>
              <a:t>banorë</a:t>
            </a:r>
            <a:endParaRPr lang="en-US" sz="1600" dirty="0">
              <a:solidFill>
                <a:srgbClr val="0070C0"/>
              </a:solidFill>
            </a:endParaRP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600" dirty="0" err="1">
                <a:solidFill>
                  <a:srgbClr val="0070C0"/>
                </a:solidFill>
              </a:rPr>
              <a:t>Ngritja</a:t>
            </a:r>
            <a:r>
              <a:rPr lang="en-US" sz="1600" dirty="0">
                <a:solidFill>
                  <a:srgbClr val="0070C0"/>
                </a:solidFill>
              </a:rPr>
              <a:t> e </a:t>
            </a:r>
            <a:r>
              <a:rPr lang="en-GB" sz="1600" dirty="0" err="1">
                <a:solidFill>
                  <a:srgbClr val="0070C0"/>
                </a:solidFill>
              </a:rPr>
              <a:t>Njësisë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së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Vlerësimit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Nevojave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pranë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çdo</a:t>
            </a:r>
            <a:r>
              <a:rPr lang="en-GB" sz="1600" dirty="0">
                <a:solidFill>
                  <a:srgbClr val="0070C0"/>
                </a:solidFill>
              </a:rPr>
              <a:t> NJA 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GB" sz="1600" dirty="0" err="1">
                <a:solidFill>
                  <a:srgbClr val="0070C0"/>
                </a:solidFill>
              </a:rPr>
              <a:t>Rritja</a:t>
            </a:r>
            <a:r>
              <a:rPr lang="en-GB" sz="1600" dirty="0">
                <a:solidFill>
                  <a:srgbClr val="0070C0"/>
                </a:solidFill>
              </a:rPr>
              <a:t> e </a:t>
            </a:r>
            <a:r>
              <a:rPr lang="en-GB" sz="1600" dirty="0" err="1">
                <a:solidFill>
                  <a:srgbClr val="0070C0"/>
                </a:solidFill>
              </a:rPr>
              <a:t>numrit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punonjësve</a:t>
            </a:r>
            <a:r>
              <a:rPr lang="en-GB" sz="1600" dirty="0">
                <a:solidFill>
                  <a:srgbClr val="0070C0"/>
                </a:solidFill>
              </a:rPr>
              <a:t> PMF </a:t>
            </a:r>
            <a:r>
              <a:rPr lang="en-GB" sz="1600" dirty="0" err="1">
                <a:solidFill>
                  <a:srgbClr val="0070C0"/>
                </a:solidFill>
              </a:rPr>
              <a:t>në</a:t>
            </a:r>
            <a:r>
              <a:rPr lang="en-GB" sz="1600" dirty="0">
                <a:solidFill>
                  <a:srgbClr val="0070C0"/>
                </a:solidFill>
              </a:rPr>
              <a:t> NJVV – 1 PMF / 3000 </a:t>
            </a:r>
            <a:r>
              <a:rPr lang="en-GB" sz="1600" dirty="0" err="1">
                <a:solidFill>
                  <a:srgbClr val="0070C0"/>
                </a:solidFill>
              </a:rPr>
              <a:t>fëmijë</a:t>
            </a:r>
            <a:endParaRPr lang="en-US" sz="1600" dirty="0">
              <a:solidFill>
                <a:srgbClr val="0070C0"/>
              </a:solidFill>
            </a:endParaRP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       (</a:t>
            </a:r>
            <a:r>
              <a:rPr lang="en-GB" sz="1600" dirty="0" err="1">
                <a:solidFill>
                  <a:srgbClr val="0070C0"/>
                </a:solidFill>
              </a:rPr>
              <a:t>Ligj</a:t>
            </a:r>
            <a:r>
              <a:rPr lang="en-GB" sz="1600" dirty="0">
                <a:solidFill>
                  <a:srgbClr val="0070C0"/>
                </a:solidFill>
              </a:rPr>
              <a:t> 18/2017 “</a:t>
            </a:r>
            <a:r>
              <a:rPr lang="en-GB" sz="1600" dirty="0" err="1">
                <a:solidFill>
                  <a:srgbClr val="0070C0"/>
                </a:solidFill>
              </a:rPr>
              <a:t>Për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të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drejtat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dhe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mbrojtjen</a:t>
            </a:r>
            <a:r>
              <a:rPr lang="en-GB" sz="1600" dirty="0">
                <a:solidFill>
                  <a:srgbClr val="0070C0"/>
                </a:solidFill>
              </a:rPr>
              <a:t> e </a:t>
            </a:r>
            <a:r>
              <a:rPr lang="en-GB" sz="1600" dirty="0" err="1">
                <a:solidFill>
                  <a:srgbClr val="0070C0"/>
                </a:solidFill>
              </a:rPr>
              <a:t>fëmijëve</a:t>
            </a:r>
            <a:r>
              <a:rPr lang="en-GB" sz="1600" dirty="0">
                <a:solidFill>
                  <a:srgbClr val="0070C0"/>
                </a:solidFill>
              </a:rPr>
              <a:t>).</a:t>
            </a:r>
            <a:endParaRPr lang="en-US" sz="16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err="1"/>
              <a:t>Nuk</a:t>
            </a:r>
            <a:r>
              <a:rPr lang="en-US" sz="1600" dirty="0"/>
              <a:t> </a:t>
            </a:r>
            <a:r>
              <a:rPr lang="en-US" sz="1600" dirty="0" err="1"/>
              <a:t>kishim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dhëna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mjaftueshme</a:t>
            </a:r>
            <a:r>
              <a:rPr lang="en-US" sz="1600" dirty="0"/>
              <a:t> </a:t>
            </a:r>
            <a:r>
              <a:rPr lang="en-US" sz="1600" dirty="0" err="1"/>
              <a:t>për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analizuar</a:t>
            </a:r>
            <a:r>
              <a:rPr lang="en-US" sz="1600" dirty="0"/>
              <a:t> </a:t>
            </a:r>
            <a:r>
              <a:rPr lang="en-US" sz="1600" dirty="0" err="1"/>
              <a:t>plotësimin</a:t>
            </a:r>
            <a:r>
              <a:rPr lang="en-US" sz="1600" dirty="0"/>
              <a:t> e </a:t>
            </a:r>
            <a:r>
              <a:rPr lang="en-US" sz="1600" dirty="0" err="1"/>
              <a:t>standarteve</a:t>
            </a:r>
            <a:r>
              <a:rPr lang="en-US" sz="1600" dirty="0"/>
              <a:t> </a:t>
            </a:r>
            <a:r>
              <a:rPr lang="en-US" sz="1600" dirty="0" err="1"/>
              <a:t>kombëtare</a:t>
            </a:r>
            <a:r>
              <a:rPr lang="en-US" sz="1600" dirty="0"/>
              <a:t> </a:t>
            </a:r>
            <a:r>
              <a:rPr lang="en-US" sz="1600" dirty="0" err="1"/>
              <a:t>nga</a:t>
            </a:r>
            <a:r>
              <a:rPr lang="en-US" sz="1600" dirty="0"/>
              <a:t> </a:t>
            </a:r>
            <a:r>
              <a:rPr lang="en-US" sz="1600" dirty="0" err="1"/>
              <a:t>bashkitë</a:t>
            </a:r>
            <a:r>
              <a:rPr lang="en-US" sz="1600" dirty="0"/>
              <a:t>,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më</a:t>
            </a:r>
            <a:r>
              <a:rPr lang="en-US" sz="1600" dirty="0"/>
              <a:t> </a:t>
            </a:r>
            <a:r>
              <a:rPr lang="en-US" sz="1600" dirty="0" err="1"/>
              <a:t>lart</a:t>
            </a:r>
            <a:r>
              <a:rPr lang="en-US" sz="1600" dirty="0"/>
              <a:t>.</a:t>
            </a:r>
          </a:p>
          <a:p>
            <a:pPr>
              <a:spcAft>
                <a:spcPts val="600"/>
              </a:spcAft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710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53" y="39900"/>
            <a:ext cx="894229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Sondazhi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me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qytetarët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q-AL" sz="1800" dirty="0"/>
              <a:t>Raporti ofron </a:t>
            </a:r>
            <a:r>
              <a:rPr lang="sq-AL" sz="1800" dirty="0">
                <a:solidFill>
                  <a:schemeClr val="accent5"/>
                </a:solidFill>
              </a:rPr>
              <a:t>të dhëna të sintetizuara mbi bazën e rezultateve të një sondazhi</a:t>
            </a:r>
            <a:r>
              <a:rPr lang="sq-AL" sz="1800" dirty="0"/>
              <a:t>, i organizuar nga KB, </a:t>
            </a:r>
            <a:r>
              <a:rPr lang="sq-AL" sz="1800" b="1" dirty="0"/>
              <a:t>në kuadër të përgatitjes së progamit buxhetor afatmesëm 2022 - 2024.</a:t>
            </a:r>
            <a:r>
              <a:rPr lang="sq-AL" sz="1800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q-AL" sz="1800" b="1" dirty="0"/>
              <a:t>9442 qytetarë </a:t>
            </a:r>
            <a:r>
              <a:rPr lang="sq-AL" sz="1800" dirty="0"/>
              <a:t>(realizuar me pyetsor online).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q-AL" sz="1800" dirty="0"/>
              <a:t>Pyetësori ka qenë </a:t>
            </a:r>
            <a:r>
              <a:rPr lang="sq-AL" sz="1800" b="1" dirty="0"/>
              <a:t>lehtësisht i aksesueshëm </a:t>
            </a:r>
            <a:r>
              <a:rPr lang="sq-AL" sz="1800" dirty="0"/>
              <a:t>nëpërmjet një </a:t>
            </a:r>
            <a:r>
              <a:rPr lang="sq-AL" sz="1800" b="1" dirty="0"/>
              <a:t>linku.</a:t>
            </a:r>
          </a:p>
          <a:p>
            <a:endParaRPr lang="sq-AL" sz="18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q-AL" sz="1800" dirty="0"/>
              <a:t>Pyetësori përmbante </a:t>
            </a:r>
            <a:r>
              <a:rPr lang="sq-AL" sz="1800" b="1" dirty="0"/>
              <a:t>12 pyetje </a:t>
            </a:r>
            <a:r>
              <a:rPr lang="sq-AL" sz="1800" dirty="0"/>
              <a:t>për»</a:t>
            </a:r>
          </a:p>
          <a:p>
            <a:r>
              <a:rPr lang="sq-AL" sz="1800" dirty="0">
                <a:solidFill>
                  <a:srgbClr val="C00000"/>
                </a:solidFill>
              </a:rPr>
              <a:t>-Dakortësinë / mosdakortësinë lidhur me shpenzimet e kryera </a:t>
            </a:r>
            <a:r>
              <a:rPr lang="sq-AL" sz="1800" dirty="0"/>
              <a:t>për secilin program buxhetor; </a:t>
            </a:r>
          </a:p>
          <a:p>
            <a:r>
              <a:rPr lang="sq-AL" sz="1800" dirty="0">
                <a:solidFill>
                  <a:srgbClr val="C00000"/>
                </a:solidFill>
              </a:rPr>
              <a:t>-Performancën e perceptuar nga qytetarët për programet</a:t>
            </a:r>
            <a:r>
              <a:rPr lang="sq-AL" sz="1800" dirty="0"/>
              <a:t>; </a:t>
            </a:r>
          </a:p>
          <a:p>
            <a:r>
              <a:rPr lang="sq-AL" sz="1800" dirty="0"/>
              <a:t>-Gadishmërinë e tyre </a:t>
            </a:r>
            <a:r>
              <a:rPr lang="sq-AL" sz="1800" dirty="0">
                <a:solidFill>
                  <a:srgbClr val="C00000"/>
                </a:solidFill>
              </a:rPr>
              <a:t>për të paguar më shumë taksa</a:t>
            </a:r>
            <a:r>
              <a:rPr lang="sq-AL" sz="1800" dirty="0"/>
              <a:t>; </a:t>
            </a:r>
          </a:p>
          <a:p>
            <a:r>
              <a:rPr lang="sq-AL" sz="1800" dirty="0"/>
              <a:t>-</a:t>
            </a:r>
            <a:r>
              <a:rPr lang="sq-AL" sz="1800" dirty="0">
                <a:solidFill>
                  <a:srgbClr val="C00000"/>
                </a:solidFill>
              </a:rPr>
              <a:t>Prioritetet e publikut </a:t>
            </a:r>
            <a:r>
              <a:rPr lang="sq-AL" sz="1800" dirty="0"/>
              <a:t> mbi programet me financim më të vogël se 2% të buxhetit të bashkisë.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7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453" y="39900"/>
            <a:ext cx="894229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Sondazhi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/>
              </a:rPr>
              <a:t> me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Georgia"/>
              </a:rPr>
              <a:t>qytetarët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3999" cy="4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/>
              <a:t>Çfarë</a:t>
            </a:r>
            <a:r>
              <a:rPr lang="en-US" sz="1600" b="1" dirty="0"/>
              <a:t> </a:t>
            </a:r>
            <a:r>
              <a:rPr lang="en-US" sz="1600" b="1" dirty="0" err="1"/>
              <a:t>mendoni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shpenzimet</a:t>
            </a:r>
            <a:r>
              <a:rPr lang="en-US" sz="1600" b="1" dirty="0"/>
              <a:t> e </a:t>
            </a:r>
            <a:r>
              <a:rPr lang="en-US" sz="1600" b="1" dirty="0" err="1"/>
              <a:t>shërbimit</a:t>
            </a:r>
            <a:r>
              <a:rPr lang="en-US" sz="1600" b="1" dirty="0"/>
              <a:t> </a:t>
            </a:r>
            <a:r>
              <a:rPr lang="en-US" sz="1600" b="1" dirty="0" err="1"/>
              <a:t>vaditje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kullimi</a:t>
            </a:r>
            <a:r>
              <a:rPr lang="en-US" sz="1600" b="1" dirty="0"/>
              <a:t>?</a:t>
            </a:r>
            <a:r>
              <a:rPr lang="en-US" sz="1600" dirty="0"/>
              <a:t> </a:t>
            </a:r>
            <a:r>
              <a:rPr lang="en-US" sz="1600" i="1" dirty="0" err="1"/>
              <a:t>Rreth</a:t>
            </a:r>
            <a:r>
              <a:rPr lang="en-US" sz="1600" i="1" dirty="0"/>
              <a:t> </a:t>
            </a:r>
            <a:r>
              <a:rPr lang="en-US" sz="1600" b="1" i="1" dirty="0"/>
              <a:t>47%</a:t>
            </a:r>
            <a:r>
              <a:rPr lang="en-US" sz="1600" i="1" dirty="0"/>
              <a:t> e </a:t>
            </a:r>
            <a:r>
              <a:rPr lang="en-US" sz="1600" i="1" dirty="0" err="1"/>
              <a:t>të</a:t>
            </a:r>
            <a:r>
              <a:rPr lang="en-US" sz="1600" i="1" dirty="0"/>
              <a:t> </a:t>
            </a:r>
            <a:r>
              <a:rPr lang="en-US" sz="1600" i="1" dirty="0" err="1"/>
              <a:t>anketuarve</a:t>
            </a:r>
            <a:r>
              <a:rPr lang="en-US" sz="1600" i="1" dirty="0"/>
              <a:t> (</a:t>
            </a:r>
            <a:r>
              <a:rPr lang="en-US" sz="1600" i="1" dirty="0" err="1"/>
              <a:t>ose</a:t>
            </a:r>
            <a:r>
              <a:rPr lang="en-US" sz="1600" i="1" dirty="0"/>
              <a:t> 1,477 persona) </a:t>
            </a:r>
            <a:r>
              <a:rPr lang="en-US" sz="1600" i="1" dirty="0" err="1"/>
              <a:t>shprehet</a:t>
            </a:r>
            <a:r>
              <a:rPr lang="en-US" sz="1600" i="1" dirty="0"/>
              <a:t> se </a:t>
            </a:r>
            <a:r>
              <a:rPr lang="en-US" sz="1600" i="1" dirty="0" err="1"/>
              <a:t>duhen</a:t>
            </a:r>
            <a:r>
              <a:rPr lang="en-US" sz="1600" i="1" dirty="0"/>
              <a:t> </a:t>
            </a:r>
            <a:r>
              <a:rPr lang="en-US" sz="1600" i="1" dirty="0" err="1"/>
              <a:t>shtuar</a:t>
            </a:r>
            <a:r>
              <a:rPr lang="en-US" sz="1600" i="1" dirty="0"/>
              <a:t> </a:t>
            </a:r>
            <a:r>
              <a:rPr lang="en-US" sz="1600" i="1" dirty="0" err="1"/>
              <a:t>shpenzimet</a:t>
            </a:r>
            <a:r>
              <a:rPr lang="en-US" sz="1600" i="1" dirty="0"/>
              <a:t> </a:t>
            </a:r>
            <a:r>
              <a:rPr lang="en-US" sz="1600" i="1" dirty="0" err="1"/>
              <a:t>nga</a:t>
            </a:r>
            <a:r>
              <a:rPr lang="en-US" sz="1600" i="1" dirty="0"/>
              <a:t> </a:t>
            </a:r>
            <a:r>
              <a:rPr lang="en-US" sz="1600" i="1" dirty="0" err="1"/>
              <a:t>ana</a:t>
            </a:r>
            <a:r>
              <a:rPr lang="en-US" sz="1600" i="1" dirty="0"/>
              <a:t> e </a:t>
            </a:r>
            <a:r>
              <a:rPr lang="en-US" sz="1600" i="1" dirty="0" err="1"/>
              <a:t>bashkive</a:t>
            </a:r>
            <a:r>
              <a:rPr lang="en-US" sz="1600" i="1" dirty="0"/>
              <a:t> </a:t>
            </a:r>
            <a:r>
              <a:rPr lang="en-US" sz="1600" i="1" dirty="0" err="1"/>
              <a:t>për</a:t>
            </a:r>
            <a:r>
              <a:rPr lang="en-US" sz="1600" i="1" dirty="0"/>
              <a:t> </a:t>
            </a:r>
            <a:r>
              <a:rPr lang="en-US" sz="1600" i="1" dirty="0" err="1"/>
              <a:t>këtë</a:t>
            </a:r>
            <a:r>
              <a:rPr lang="en-US" sz="1600" i="1" dirty="0"/>
              <a:t> </a:t>
            </a:r>
            <a:r>
              <a:rPr lang="en-US" sz="1600" i="1" dirty="0" err="1"/>
              <a:t>shërbimin</a:t>
            </a:r>
            <a:r>
              <a:rPr lang="en-US" sz="1600" i="1" dirty="0"/>
              <a:t> e </a:t>
            </a:r>
            <a:r>
              <a:rPr lang="en-US" sz="1600" i="1" dirty="0" err="1"/>
              <a:t>administrimit</a:t>
            </a:r>
            <a:r>
              <a:rPr lang="en-US" sz="1600" i="1" dirty="0"/>
              <a:t> </a:t>
            </a:r>
            <a:r>
              <a:rPr lang="en-US" sz="1600" i="1" dirty="0" err="1"/>
              <a:t>të</a:t>
            </a:r>
            <a:r>
              <a:rPr lang="en-US" sz="1600" i="1" dirty="0"/>
              <a:t> </a:t>
            </a:r>
            <a:r>
              <a:rPr lang="en-US" sz="1600" i="1" dirty="0" err="1"/>
              <a:t>ujitjes</a:t>
            </a:r>
            <a:r>
              <a:rPr lang="en-US" sz="1600" i="1" dirty="0"/>
              <a:t> </a:t>
            </a:r>
            <a:r>
              <a:rPr lang="en-US" sz="1600" i="1" dirty="0" err="1"/>
              <a:t>dhe</a:t>
            </a:r>
            <a:r>
              <a:rPr lang="en-US" sz="1600" i="1" dirty="0"/>
              <a:t> </a:t>
            </a:r>
            <a:r>
              <a:rPr lang="en-US" sz="1600" i="1" dirty="0" err="1"/>
              <a:t>kullimit</a:t>
            </a:r>
            <a:r>
              <a:rPr lang="en-US" sz="1600" i="1" dirty="0"/>
              <a:t>, </a:t>
            </a:r>
            <a:r>
              <a:rPr lang="en-US" sz="1600" i="1" dirty="0" err="1"/>
              <a:t>ndërsa</a:t>
            </a:r>
            <a:r>
              <a:rPr lang="en-US" sz="1600" i="1" dirty="0"/>
              <a:t> 41% e </a:t>
            </a:r>
            <a:r>
              <a:rPr lang="en-US" sz="1600" i="1" dirty="0" err="1"/>
              <a:t>tyre</a:t>
            </a:r>
            <a:r>
              <a:rPr lang="en-US" sz="1600" i="1" dirty="0"/>
              <a:t>  (1,285 persona) </a:t>
            </a:r>
            <a:r>
              <a:rPr lang="en-US" sz="1600" i="1" dirty="0" err="1"/>
              <a:t>shprehet</a:t>
            </a:r>
            <a:r>
              <a:rPr lang="en-US" sz="1600" i="1" dirty="0"/>
              <a:t> </a:t>
            </a:r>
            <a:r>
              <a:rPr lang="en-US" sz="1600" i="1" dirty="0" err="1"/>
              <a:t>dakort</a:t>
            </a:r>
            <a:r>
              <a:rPr lang="en-US" sz="1600" i="1" dirty="0"/>
              <a:t> me </a:t>
            </a:r>
            <a:r>
              <a:rPr lang="en-US" sz="1600" i="1" dirty="0" err="1"/>
              <a:t>nivelin</a:t>
            </a:r>
            <a:r>
              <a:rPr lang="en-US" sz="1600" i="1" dirty="0"/>
              <a:t> </a:t>
            </a:r>
            <a:r>
              <a:rPr lang="en-US" sz="1600" i="1" dirty="0" err="1"/>
              <a:t>aktual</a:t>
            </a:r>
            <a:r>
              <a:rPr lang="en-US" sz="1600" i="1" dirty="0"/>
              <a:t> </a:t>
            </a:r>
            <a:r>
              <a:rPr lang="en-US" sz="1600" i="1" dirty="0" err="1"/>
              <a:t>te</a:t>
            </a:r>
            <a:r>
              <a:rPr lang="en-US" sz="1600" i="1" dirty="0"/>
              <a:t> </a:t>
            </a:r>
            <a:r>
              <a:rPr lang="en-US" sz="1600" i="1" dirty="0" err="1"/>
              <a:t>shpenzimeve</a:t>
            </a:r>
            <a:r>
              <a:rPr lang="en-US" sz="1600" i="1" dirty="0"/>
              <a:t>.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B7FA9-7FE3-0C4B-8497-60CE16181C45}"/>
              </a:ext>
            </a:extLst>
          </p:cNvPr>
          <p:cNvSpPr/>
          <p:nvPr/>
        </p:nvSpPr>
        <p:spPr>
          <a:xfrm>
            <a:off x="40453" y="2002420"/>
            <a:ext cx="9103547" cy="314108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5239DEF-5743-45A8-8300-FB60D94E7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090521"/>
              </p:ext>
            </p:extLst>
          </p:nvPr>
        </p:nvGraphicFramePr>
        <p:xfrm>
          <a:off x="201351" y="2002420"/>
          <a:ext cx="8660952" cy="303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602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0"/>
            <a:ext cx="877284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sq-AL" sz="2000" b="1" dirty="0">
              <a:solidFill>
                <a:srgbClr val="FF0000"/>
              </a:solidFill>
              <a:latin typeface="Georgia"/>
            </a:endParaRPr>
          </a:p>
          <a:p>
            <a:pPr algn="ctr"/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Gjetje</a:t>
            </a:r>
            <a:r>
              <a:rPr lang="en-US" sz="20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të</a:t>
            </a:r>
            <a:r>
              <a:rPr lang="en-US" sz="20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Përgjithshme</a:t>
            </a:r>
            <a:endParaRPr lang="en-US" sz="2000" b="1" dirty="0">
              <a:solidFill>
                <a:schemeClr val="accent5"/>
              </a:solidFill>
              <a:latin typeface="Georgia"/>
            </a:endParaRPr>
          </a:p>
          <a:p>
            <a:pPr lvl="0" algn="ctr"/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3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administratën</a:t>
            </a:r>
            <a:r>
              <a:rPr lang="en-US" sz="1800" dirty="0"/>
              <a:t> </a:t>
            </a:r>
            <a:r>
              <a:rPr lang="en-US" sz="1800" dirty="0" err="1"/>
              <a:t>vendore</a:t>
            </a:r>
            <a:r>
              <a:rPr lang="en-US" sz="1800" dirty="0"/>
              <a:t>: </a:t>
            </a:r>
            <a:r>
              <a:rPr lang="en-US" sz="1800" dirty="0" err="1"/>
              <a:t>Zbatimi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/>
              <a:t>Ligjit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Nëpunësit</a:t>
            </a:r>
            <a:r>
              <a:rPr lang="en-US" sz="1800" b="1" dirty="0"/>
              <a:t> Civil </a:t>
            </a:r>
            <a:r>
              <a:rPr lang="en-US" sz="1800" dirty="0" err="1"/>
              <a:t>mbetet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paplotë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nivel</a:t>
            </a:r>
            <a:r>
              <a:rPr lang="en-US" sz="1800" dirty="0"/>
              <a:t> vendor.</a:t>
            </a:r>
            <a:endParaRPr lang="en-US" sz="1800" b="1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/>
              <a:t>Ka </a:t>
            </a:r>
            <a:r>
              <a:rPr lang="en-US" sz="1800" b="1" dirty="0" err="1"/>
              <a:t>përmirësim</a:t>
            </a:r>
            <a:r>
              <a:rPr lang="en-US" sz="1800" b="1" dirty="0"/>
              <a:t> </a:t>
            </a:r>
            <a:r>
              <a:rPr lang="en-US" sz="1800" b="1" dirty="0" err="1"/>
              <a:t>procesi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konsultimit</a:t>
            </a:r>
            <a:r>
              <a:rPr lang="en-US" sz="1800" b="1" dirty="0"/>
              <a:t> </a:t>
            </a:r>
            <a:r>
              <a:rPr lang="en-US" sz="1800" b="1" dirty="0" err="1"/>
              <a:t>publik</a:t>
            </a:r>
            <a:r>
              <a:rPr lang="en-US" sz="1800" b="1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buxhetin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akte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tjera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vendimmmarrjes</a:t>
            </a:r>
            <a:r>
              <a:rPr lang="en-US" sz="1800" dirty="0"/>
              <a:t> </a:t>
            </a:r>
            <a:r>
              <a:rPr lang="en-US" sz="1800" dirty="0" err="1"/>
              <a:t>vendore</a:t>
            </a:r>
            <a:r>
              <a:rPr lang="en-US" sz="1800" dirty="0"/>
              <a:t>, </a:t>
            </a:r>
            <a:r>
              <a:rPr lang="en-US" sz="1800" dirty="0" err="1"/>
              <a:t>ndjekja</a:t>
            </a:r>
            <a:r>
              <a:rPr lang="en-US" sz="1800" dirty="0"/>
              <a:t> online e </a:t>
            </a:r>
            <a:r>
              <a:rPr lang="en-US" sz="1800" dirty="0" err="1"/>
              <a:t>takimeve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KB,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transparenca</a:t>
            </a:r>
            <a:r>
              <a:rPr lang="en-US" sz="1800" dirty="0"/>
              <a:t> e </a:t>
            </a:r>
            <a:r>
              <a:rPr lang="en-US" sz="1800" dirty="0" err="1"/>
              <a:t>publikimit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vendime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KB,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shumë</a:t>
            </a:r>
            <a:r>
              <a:rPr lang="en-US" sz="1800" dirty="0"/>
              <a:t> </a:t>
            </a:r>
            <a:r>
              <a:rPr lang="en-US" sz="1800" dirty="0" err="1"/>
              <a:t>mund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bëhet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NJVV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rritjen</a:t>
            </a:r>
            <a:r>
              <a:rPr lang="en-US" sz="1800" dirty="0"/>
              <a:t> </a:t>
            </a:r>
            <a:r>
              <a:rPr lang="en-US" sz="1800" dirty="0" err="1"/>
              <a:t>cilësore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procesit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konsultimit</a:t>
            </a:r>
            <a:r>
              <a:rPr lang="en-US" sz="1800" dirty="0"/>
              <a:t>.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dirty="0" err="1"/>
              <a:t>Reforma</a:t>
            </a:r>
            <a:r>
              <a:rPr lang="en-US" sz="1800" dirty="0"/>
              <a:t> Administrative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Territoriale</a:t>
            </a:r>
            <a:r>
              <a:rPr lang="en-US" sz="1800" dirty="0"/>
              <a:t> ka </a:t>
            </a:r>
            <a:r>
              <a:rPr lang="en-US" sz="1800" dirty="0" err="1"/>
              <a:t>sjellë</a:t>
            </a:r>
            <a:r>
              <a:rPr lang="en-US" sz="1800" dirty="0"/>
              <a:t> </a:t>
            </a:r>
            <a:r>
              <a:rPr lang="en-US" sz="1800" dirty="0" err="1"/>
              <a:t>impakt</a:t>
            </a:r>
            <a:r>
              <a:rPr lang="en-US" sz="1800" dirty="0"/>
              <a:t> </a:t>
            </a:r>
            <a:r>
              <a:rPr lang="en-US" sz="1800" dirty="0" err="1"/>
              <a:t>pozitiv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përmirësimin</a:t>
            </a:r>
            <a:r>
              <a:rPr lang="en-US" sz="1800" dirty="0"/>
              <a:t> e </a:t>
            </a:r>
            <a:r>
              <a:rPr lang="en-US" sz="1800" dirty="0" err="1"/>
              <a:t>treguesve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performancës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shumë</a:t>
            </a:r>
            <a:r>
              <a:rPr lang="en-US" sz="1800" dirty="0"/>
              <a:t> </a:t>
            </a:r>
            <a:r>
              <a:rPr lang="en-US" sz="1800" dirty="0" err="1"/>
              <a:t>shërbime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ofruara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NJVV (</a:t>
            </a:r>
            <a:r>
              <a:rPr lang="en-US" sz="1800" dirty="0" err="1"/>
              <a:t>pjesë</a:t>
            </a:r>
            <a:r>
              <a:rPr lang="en-US" sz="1800" dirty="0"/>
              <a:t> e </a:t>
            </a:r>
            <a:r>
              <a:rPr lang="en-US" sz="1800" dirty="0" err="1"/>
              <a:t>analizës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këtë</a:t>
            </a:r>
            <a:r>
              <a:rPr lang="en-US" sz="1800" dirty="0"/>
              <a:t> </a:t>
            </a:r>
            <a:r>
              <a:rPr lang="en-US" sz="1800" dirty="0" err="1"/>
              <a:t>raport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vitin</a:t>
            </a:r>
            <a:r>
              <a:rPr lang="en-US" sz="1800" dirty="0"/>
              <a:t> 2020). 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16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15240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Programi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sq-AL" sz="2400" b="1" dirty="0">
                <a:solidFill>
                  <a:srgbClr val="FF0000"/>
                </a:solidFill>
                <a:latin typeface="Georgia"/>
              </a:rPr>
              <a:t>Menaxhim dhe Administrim</a:t>
            </a:r>
          </a:p>
        </p:txBody>
      </p:sp>
      <p:sp>
        <p:nvSpPr>
          <p:cNvPr id="74" name="Google Shape;74;p3"/>
          <p:cNvSpPr txBox="1"/>
          <p:nvPr/>
        </p:nvSpPr>
        <p:spPr>
          <a:xfrm>
            <a:off x="6755" y="643801"/>
            <a:ext cx="9137245" cy="238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/>
              <a:t>Progres</a:t>
            </a:r>
            <a:r>
              <a:rPr lang="en-US" sz="1800" dirty="0"/>
              <a:t> </a:t>
            </a:r>
            <a:r>
              <a:rPr lang="en-US" sz="1800" dirty="0" err="1"/>
              <a:t>është</a:t>
            </a:r>
            <a:r>
              <a:rPr lang="en-US" sz="1800" dirty="0"/>
              <a:t> </a:t>
            </a:r>
            <a:r>
              <a:rPr lang="en-US" sz="1800" dirty="0" err="1"/>
              <a:t>bërë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2020 </a:t>
            </a:r>
            <a:r>
              <a:rPr lang="en-US" sz="1800" dirty="0" err="1"/>
              <a:t>funksionimin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e </a:t>
            </a:r>
            <a:r>
              <a:rPr lang="en-US" sz="1800" dirty="0" err="1">
                <a:solidFill>
                  <a:schemeClr val="tx1"/>
                </a:solidFill>
              </a:rPr>
              <a:t>platformës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“</a:t>
            </a:r>
            <a:r>
              <a:rPr lang="en-US" sz="1800" dirty="0" err="1">
                <a:solidFill>
                  <a:srgbClr val="0070C0"/>
                </a:solidFill>
              </a:rPr>
              <a:t>administrata.al</a:t>
            </a:r>
            <a:r>
              <a:rPr lang="en-US" sz="1800" dirty="0">
                <a:solidFill>
                  <a:srgbClr val="0070C0"/>
                </a:solidFill>
              </a:rPr>
              <a:t>”, </a:t>
            </a:r>
            <a:r>
              <a:rPr lang="en-US" sz="1800" dirty="0" err="1">
                <a:solidFill>
                  <a:srgbClr val="0070C0"/>
                </a:solidFill>
              </a:rPr>
              <a:t>unifikimin</a:t>
            </a:r>
            <a:r>
              <a:rPr lang="en-US" sz="1800" dirty="0">
                <a:solidFill>
                  <a:srgbClr val="0070C0"/>
                </a:solidFill>
              </a:rPr>
              <a:t> e </a:t>
            </a:r>
            <a:r>
              <a:rPr lang="en-US" sz="1800" dirty="0" err="1">
                <a:solidFill>
                  <a:srgbClr val="0070C0"/>
                </a:solidFill>
              </a:rPr>
              <a:t>praktikave</a:t>
            </a:r>
            <a:r>
              <a:rPr lang="en-US" sz="1800" dirty="0">
                <a:solidFill>
                  <a:srgbClr val="0070C0"/>
                </a:solidFill>
              </a:rPr>
              <a:t> administrative; </a:t>
            </a:r>
            <a:r>
              <a:rPr lang="en-US" sz="1800" b="1" dirty="0"/>
              <a:t>HRMIS</a:t>
            </a:r>
            <a:r>
              <a:rPr lang="en-US" sz="1800" dirty="0"/>
              <a:t> - </a:t>
            </a:r>
            <a:r>
              <a:rPr lang="en-US" sz="1800" dirty="0" err="1"/>
              <a:t>shkallë</a:t>
            </a:r>
            <a:r>
              <a:rPr lang="en-US" sz="1800" dirty="0"/>
              <a:t> </a:t>
            </a:r>
            <a:r>
              <a:rPr lang="en-US" sz="1800" dirty="0" err="1"/>
              <a:t>përdorimi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b="1" dirty="0"/>
              <a:t>56%</a:t>
            </a:r>
            <a:r>
              <a:rPr lang="en-US" sz="18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err="1">
                <a:solidFill>
                  <a:srgbClr val="0070C0"/>
                </a:solidFill>
              </a:rPr>
              <a:t>Manuali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delegimit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të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kompetencave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hartuar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2020)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përdorim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bashkite</a:t>
            </a:r>
            <a:r>
              <a:rPr lang="en-US" sz="1800" dirty="0"/>
              <a:t> (</a:t>
            </a:r>
            <a:r>
              <a:rPr lang="en-US" sz="1800" dirty="0" err="1"/>
              <a:t>janë</a:t>
            </a:r>
            <a:r>
              <a:rPr lang="en-US" sz="1800" dirty="0"/>
              <a:t> </a:t>
            </a:r>
            <a:r>
              <a:rPr lang="en-US" sz="1800" dirty="0" err="1"/>
              <a:t>parashikuar</a:t>
            </a:r>
            <a:r>
              <a:rPr lang="en-US" sz="1800" dirty="0"/>
              <a:t> </a:t>
            </a:r>
            <a:r>
              <a:rPr lang="en-US" sz="1800" dirty="0" err="1"/>
              <a:t>trajnime</a:t>
            </a:r>
            <a:r>
              <a:rPr lang="en-US" sz="1800" dirty="0"/>
              <a:t>),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 </a:t>
            </a:r>
            <a:r>
              <a:rPr lang="en-US" sz="1800" dirty="0" err="1">
                <a:solidFill>
                  <a:srgbClr val="0070C0"/>
                </a:solidFill>
              </a:rPr>
              <a:t>Manuali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Praktik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për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zbatimin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Legjislacionit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të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Shërbimit</a:t>
            </a:r>
            <a:r>
              <a:rPr lang="en-US" sz="1800" dirty="0">
                <a:solidFill>
                  <a:srgbClr val="0070C0"/>
                </a:solidFill>
              </a:rPr>
              <a:t> Civil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menaxhimin</a:t>
            </a:r>
            <a:r>
              <a:rPr lang="en-US" sz="1800" dirty="0"/>
              <a:t> e </a:t>
            </a:r>
            <a:r>
              <a:rPr lang="en-US" sz="1800" dirty="0" err="1"/>
              <a:t>burimeve</a:t>
            </a:r>
            <a:r>
              <a:rPr lang="en-US" sz="1800" dirty="0"/>
              <a:t> </a:t>
            </a:r>
            <a:r>
              <a:rPr lang="en-US" sz="1800" dirty="0" err="1"/>
              <a:t>njerëzore</a:t>
            </a:r>
            <a:r>
              <a:rPr lang="en-US" sz="18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800" b="1" dirty="0" err="1"/>
              <a:t>Performanca</a:t>
            </a:r>
            <a:r>
              <a:rPr lang="en-US" sz="1800" b="1" dirty="0"/>
              <a:t> e </a:t>
            </a:r>
            <a:r>
              <a:rPr lang="en-US" sz="1800" b="1" dirty="0" err="1"/>
              <a:t>programit</a:t>
            </a:r>
            <a:r>
              <a:rPr lang="en-US" sz="1800" b="1" dirty="0"/>
              <a:t> </a:t>
            </a:r>
            <a:r>
              <a:rPr lang="en-US" sz="1800" b="1" dirty="0" err="1"/>
              <a:t>bazuar</a:t>
            </a:r>
            <a:r>
              <a:rPr lang="en-US" sz="1800" b="1" dirty="0"/>
              <a:t> </a:t>
            </a:r>
            <a:r>
              <a:rPr lang="en-US" sz="1800" b="1" dirty="0" err="1"/>
              <a:t>në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70C0"/>
                </a:solidFill>
              </a:rPr>
              <a:t>4 </a:t>
            </a:r>
            <a:r>
              <a:rPr lang="en-US" sz="1800" b="1" dirty="0" err="1">
                <a:solidFill>
                  <a:srgbClr val="0070C0"/>
                </a:solidFill>
              </a:rPr>
              <a:t>tregues</a:t>
            </a:r>
            <a:r>
              <a:rPr lang="en-US" sz="1800" b="1" dirty="0">
                <a:solidFill>
                  <a:srgbClr val="0070C0"/>
                </a:solidFill>
              </a:rPr>
              <a:t> performance</a:t>
            </a:r>
          </a:p>
          <a:p>
            <a:pPr>
              <a:spcAft>
                <a:spcPts val="600"/>
              </a:spcAft>
            </a:pPr>
            <a:r>
              <a:rPr lang="en-US" sz="1800" b="1" dirty="0" err="1">
                <a:solidFill>
                  <a:srgbClr val="C00000"/>
                </a:solidFill>
              </a:rPr>
              <a:t>Mesatarisht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një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punonjës</a:t>
            </a:r>
            <a:r>
              <a:rPr lang="en-US" sz="1800" b="1" dirty="0">
                <a:solidFill>
                  <a:schemeClr val="tx1"/>
                </a:solidFill>
              </a:rPr>
              <a:t> ka </a:t>
            </a:r>
            <a:r>
              <a:rPr lang="en-US" sz="1800" b="1" dirty="0" err="1">
                <a:solidFill>
                  <a:schemeClr val="tx1"/>
                </a:solidFill>
              </a:rPr>
              <a:t>ndjekur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2.5 </a:t>
            </a:r>
            <a:r>
              <a:rPr lang="en-US" sz="1800" b="1" dirty="0" err="1">
                <a:solidFill>
                  <a:srgbClr val="C00000"/>
                </a:solidFill>
              </a:rPr>
              <a:t>ditë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trajnimi</a:t>
            </a:r>
            <a:r>
              <a:rPr lang="en-US" sz="1800" b="1" dirty="0">
                <a:solidFill>
                  <a:srgbClr val="C00000"/>
                </a:solidFill>
              </a:rPr>
              <a:t>/</a:t>
            </a:r>
            <a:r>
              <a:rPr lang="en-US" sz="1800" b="1" dirty="0" err="1">
                <a:solidFill>
                  <a:srgbClr val="C00000"/>
                </a:solidFill>
              </a:rPr>
              <a:t>vit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gjatë</a:t>
            </a:r>
            <a:r>
              <a:rPr lang="en-US" sz="1800" dirty="0">
                <a:solidFill>
                  <a:schemeClr val="tx1"/>
                </a:solidFill>
              </a:rPr>
              <a:t>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A7B2E6-AACF-3149-9838-8843C6E1F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745351"/>
              </p:ext>
            </p:extLst>
          </p:nvPr>
        </p:nvGraphicFramePr>
        <p:xfrm>
          <a:off x="6755" y="2953407"/>
          <a:ext cx="9137245" cy="219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862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0"/>
            <a:ext cx="877284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sq-AL" sz="2000" b="1" dirty="0">
              <a:solidFill>
                <a:srgbClr val="FF0000"/>
              </a:solidFill>
              <a:latin typeface="Georgia"/>
            </a:endParaRPr>
          </a:p>
          <a:p>
            <a:pPr algn="ctr"/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Gjetje</a:t>
            </a:r>
            <a:r>
              <a:rPr lang="en-US" sz="20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të</a:t>
            </a:r>
            <a:r>
              <a:rPr lang="en-US" sz="2000" b="1" dirty="0">
                <a:solidFill>
                  <a:schemeClr val="accent5"/>
                </a:solidFill>
                <a:latin typeface="Georgia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Georgia"/>
              </a:rPr>
              <a:t>Përgjithshme</a:t>
            </a:r>
            <a:endParaRPr lang="en-US" sz="2000" b="1" dirty="0">
              <a:solidFill>
                <a:schemeClr val="accent5"/>
              </a:solidFill>
              <a:latin typeface="Georgia"/>
            </a:endParaRPr>
          </a:p>
          <a:p>
            <a:pPr lvl="0" algn="ctr"/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700" dirty="0" err="1"/>
              <a:t>Ndonës</a:t>
            </a:r>
            <a:r>
              <a:rPr lang="en-US" sz="1700" dirty="0"/>
              <a:t> </a:t>
            </a:r>
            <a:r>
              <a:rPr lang="en-US" sz="1700" dirty="0" err="1"/>
              <a:t>një</a:t>
            </a:r>
            <a:r>
              <a:rPr lang="en-US" sz="1700" dirty="0"/>
              <a:t> </a:t>
            </a:r>
            <a:r>
              <a:rPr lang="en-US" sz="1700" dirty="0" err="1"/>
              <a:t>pjesë</a:t>
            </a:r>
            <a:r>
              <a:rPr lang="en-US" sz="1700" dirty="0"/>
              <a:t> e </a:t>
            </a:r>
            <a:r>
              <a:rPr lang="en-US" sz="1700" dirty="0" err="1"/>
              <a:t>konsiderueshme</a:t>
            </a:r>
            <a:r>
              <a:rPr lang="en-US" sz="1700" dirty="0"/>
              <a:t> e </a:t>
            </a:r>
            <a:r>
              <a:rPr lang="en-US" sz="1700" dirty="0" err="1"/>
              <a:t>treguesve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performancës</a:t>
            </a:r>
            <a:r>
              <a:rPr lang="en-US" sz="1700" dirty="0"/>
              <a:t> </a:t>
            </a:r>
            <a:r>
              <a:rPr lang="en-US" sz="1700" dirty="0" err="1"/>
              <a:t>së</a:t>
            </a:r>
            <a:r>
              <a:rPr lang="en-US" sz="1700" dirty="0"/>
              <a:t> </a:t>
            </a:r>
            <a:r>
              <a:rPr lang="en-US" sz="1700" dirty="0" err="1"/>
              <a:t>shërbimeve</a:t>
            </a:r>
            <a:r>
              <a:rPr lang="en-US" sz="1700" dirty="0"/>
              <a:t> </a:t>
            </a:r>
            <a:r>
              <a:rPr lang="en-US" sz="1700" dirty="0" err="1"/>
              <a:t>publike</a:t>
            </a:r>
            <a:r>
              <a:rPr lang="en-US" sz="1700" dirty="0"/>
              <a:t>,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ofruara</a:t>
            </a:r>
            <a:r>
              <a:rPr lang="en-US" sz="1700" dirty="0"/>
              <a:t> </a:t>
            </a:r>
            <a:r>
              <a:rPr lang="en-US" sz="1700" dirty="0" err="1"/>
              <a:t>nga</a:t>
            </a:r>
            <a:r>
              <a:rPr lang="en-US" sz="1700" dirty="0"/>
              <a:t> NJVV, </a:t>
            </a:r>
            <a:r>
              <a:rPr lang="en-US" sz="1700" dirty="0" err="1"/>
              <a:t>kanë</a:t>
            </a:r>
            <a:r>
              <a:rPr lang="en-US" sz="1700" dirty="0"/>
              <a:t> </a:t>
            </a:r>
            <a:r>
              <a:rPr lang="en-US" sz="1700" dirty="0" err="1"/>
              <a:t>një</a:t>
            </a:r>
            <a:r>
              <a:rPr lang="en-US" sz="1700" dirty="0"/>
              <a:t> </a:t>
            </a:r>
            <a:r>
              <a:rPr lang="en-US" sz="1700" dirty="0" err="1"/>
              <a:t>tendecë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rritje</a:t>
            </a:r>
            <a:r>
              <a:rPr lang="en-US" sz="1700" dirty="0"/>
              <a:t> </a:t>
            </a:r>
            <a:r>
              <a:rPr lang="en-US" sz="1700" dirty="0" err="1"/>
              <a:t>krahasuar</a:t>
            </a:r>
            <a:r>
              <a:rPr lang="en-US" sz="1700" dirty="0"/>
              <a:t> me </a:t>
            </a:r>
            <a:r>
              <a:rPr lang="en-US" sz="1700" dirty="0" err="1"/>
              <a:t>vitin</a:t>
            </a:r>
            <a:r>
              <a:rPr lang="en-US" sz="1700" dirty="0"/>
              <a:t> 2019, </a:t>
            </a:r>
            <a:r>
              <a:rPr lang="en-US" sz="1700" dirty="0" err="1"/>
              <a:t>disa</a:t>
            </a:r>
            <a:r>
              <a:rPr lang="en-US" sz="1700" dirty="0"/>
              <a:t> </a:t>
            </a:r>
            <a:r>
              <a:rPr lang="en-US" sz="1700" dirty="0" err="1"/>
              <a:t>shërbime</a:t>
            </a:r>
            <a:r>
              <a:rPr lang="en-US" sz="1700" dirty="0"/>
              <a:t> </a:t>
            </a:r>
            <a:r>
              <a:rPr lang="en-US" sz="1700" dirty="0" err="1"/>
              <a:t>nuk</a:t>
            </a:r>
            <a:r>
              <a:rPr lang="en-US" sz="1700" dirty="0"/>
              <a:t> </a:t>
            </a:r>
            <a:r>
              <a:rPr lang="en-US" sz="1700" dirty="0" err="1"/>
              <a:t>plotësojnë</a:t>
            </a:r>
            <a:r>
              <a:rPr lang="en-US" sz="1700" dirty="0"/>
              <a:t> </a:t>
            </a:r>
            <a:r>
              <a:rPr lang="en-US" sz="1700" dirty="0" err="1"/>
              <a:t>standartin</a:t>
            </a:r>
            <a:r>
              <a:rPr lang="en-US" sz="1700" dirty="0"/>
              <a:t> e </a:t>
            </a:r>
            <a:r>
              <a:rPr lang="en-US" sz="1700" dirty="0" err="1"/>
              <a:t>përcaktuar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ligje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politika</a:t>
            </a:r>
            <a:r>
              <a:rPr lang="en-US" sz="1700" dirty="0"/>
              <a:t> </a:t>
            </a:r>
            <a:r>
              <a:rPr lang="en-US" sz="1700" dirty="0" err="1"/>
              <a:t>sektoriale</a:t>
            </a:r>
            <a:r>
              <a:rPr lang="en-US" sz="1700" dirty="0"/>
              <a:t>,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>
                <a:solidFill>
                  <a:schemeClr val="accent5"/>
                </a:solidFill>
              </a:rPr>
              <a:t>menaxhimi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i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mbetjeve</a:t>
            </a:r>
            <a:r>
              <a:rPr lang="en-US" sz="1700" dirty="0">
                <a:solidFill>
                  <a:schemeClr val="accent5"/>
                </a:solidFill>
              </a:rPr>
              <a:t>, </a:t>
            </a:r>
            <a:r>
              <a:rPr lang="en-US" sz="1700" dirty="0" err="1">
                <a:solidFill>
                  <a:schemeClr val="accent5"/>
                </a:solidFill>
              </a:rPr>
              <a:t>furnizimi</a:t>
            </a:r>
            <a:r>
              <a:rPr lang="en-US" sz="1700" dirty="0">
                <a:solidFill>
                  <a:schemeClr val="accent5"/>
                </a:solidFill>
              </a:rPr>
              <a:t> me </a:t>
            </a:r>
            <a:r>
              <a:rPr lang="en-US" sz="1700" dirty="0" err="1">
                <a:solidFill>
                  <a:schemeClr val="accent5"/>
                </a:solidFill>
              </a:rPr>
              <a:t>ujë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dhe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kanalizimet</a:t>
            </a:r>
            <a:r>
              <a:rPr lang="en-US" sz="1700" dirty="0">
                <a:solidFill>
                  <a:schemeClr val="accent5"/>
                </a:solidFill>
              </a:rPr>
              <a:t>, </a:t>
            </a:r>
            <a:r>
              <a:rPr lang="en-US" sz="1700" dirty="0" err="1">
                <a:solidFill>
                  <a:schemeClr val="accent5"/>
                </a:solidFill>
              </a:rPr>
              <a:t>rrugët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rurale</a:t>
            </a:r>
            <a:r>
              <a:rPr lang="en-US" sz="1700" dirty="0">
                <a:solidFill>
                  <a:schemeClr val="accent5"/>
                </a:solidFill>
              </a:rPr>
              <a:t>, </a:t>
            </a:r>
            <a:r>
              <a:rPr lang="en-US" sz="1700" dirty="0" err="1">
                <a:solidFill>
                  <a:schemeClr val="accent5"/>
                </a:solidFill>
              </a:rPr>
              <a:t>shërbimet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në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fushën</a:t>
            </a:r>
            <a:r>
              <a:rPr lang="en-US" sz="1700" dirty="0">
                <a:solidFill>
                  <a:schemeClr val="accent5"/>
                </a:solidFill>
              </a:rPr>
              <a:t> </a:t>
            </a:r>
            <a:r>
              <a:rPr lang="en-US" sz="1700" dirty="0" err="1">
                <a:solidFill>
                  <a:schemeClr val="accent5"/>
                </a:solidFill>
              </a:rPr>
              <a:t>sociale</a:t>
            </a:r>
            <a:r>
              <a:rPr lang="en-US" sz="1700" dirty="0">
                <a:solidFill>
                  <a:schemeClr val="accent5"/>
                </a:solidFill>
              </a:rPr>
              <a:t>. </a:t>
            </a:r>
            <a:r>
              <a:rPr lang="en-US" sz="1700" dirty="0" err="1">
                <a:solidFill>
                  <a:schemeClr val="tx1"/>
                </a:solidFill>
              </a:rPr>
              <a:t>Duhet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konsiderohet</a:t>
            </a:r>
            <a:r>
              <a:rPr lang="en-US" sz="1700" dirty="0">
                <a:solidFill>
                  <a:schemeClr val="tx1"/>
                </a:solidFill>
              </a:rPr>
              <a:t> se </a:t>
            </a:r>
            <a:r>
              <a:rPr lang="en-US" sz="1700" dirty="0" err="1">
                <a:solidFill>
                  <a:schemeClr val="tx1"/>
                </a:solidFill>
              </a:rPr>
              <a:t>viti</a:t>
            </a:r>
            <a:r>
              <a:rPr lang="en-US" sz="1700" dirty="0">
                <a:solidFill>
                  <a:schemeClr val="tx1"/>
                </a:solidFill>
              </a:rPr>
              <a:t> 2020 ka </a:t>
            </a:r>
            <a:r>
              <a:rPr lang="en-US" sz="1700" dirty="0" err="1">
                <a:solidFill>
                  <a:schemeClr val="tx1"/>
                </a:solidFill>
              </a:rPr>
              <a:t>qenë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një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vit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vështirë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dhe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shumë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bashki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ulën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shpenzimet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në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disa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programe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gje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qe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impaktoi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performancën</a:t>
            </a:r>
            <a:r>
              <a:rPr lang="en-US" sz="1700" dirty="0">
                <a:solidFill>
                  <a:schemeClr val="tx1"/>
                </a:solidFill>
              </a:rPr>
              <a:t> e </a:t>
            </a:r>
            <a:r>
              <a:rPr lang="en-US" sz="1700" dirty="0" err="1">
                <a:solidFill>
                  <a:schemeClr val="tx1"/>
                </a:solidFill>
              </a:rPr>
              <a:t>tyre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accent5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700" b="1" dirty="0" err="1"/>
              <a:t>Ngritja</a:t>
            </a:r>
            <a:r>
              <a:rPr lang="en-US" sz="1700" b="1" dirty="0"/>
              <a:t> e </a:t>
            </a:r>
            <a:r>
              <a:rPr lang="en-US" sz="1700" b="1" dirty="0" err="1"/>
              <a:t>strukturave</a:t>
            </a:r>
            <a:r>
              <a:rPr lang="en-US" sz="1700" b="1" dirty="0"/>
              <a:t> 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përformancës</a:t>
            </a:r>
            <a:r>
              <a:rPr lang="en-US" sz="1700" b="1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bashkitë</a:t>
            </a:r>
            <a:r>
              <a:rPr lang="en-US" sz="1700" dirty="0"/>
              <a:t> </a:t>
            </a:r>
            <a:r>
              <a:rPr lang="en-US" sz="1700" dirty="0" err="1"/>
              <a:t>është</a:t>
            </a:r>
            <a:r>
              <a:rPr lang="en-US" sz="1700" dirty="0"/>
              <a:t> e </a:t>
            </a:r>
            <a:r>
              <a:rPr lang="en-US" sz="1700" dirty="0" err="1"/>
              <a:t>rëndësishme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domosdoshmëri</a:t>
            </a:r>
            <a:r>
              <a:rPr lang="en-US" sz="1700" dirty="0"/>
              <a:t> </a:t>
            </a: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 err="1"/>
              <a:t>qëllim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një</a:t>
            </a:r>
            <a:r>
              <a:rPr lang="en-US" sz="1700" dirty="0"/>
              <a:t> </a:t>
            </a:r>
            <a:r>
              <a:rPr lang="en-US" sz="1700" dirty="0" err="1"/>
              <a:t>analize</a:t>
            </a:r>
            <a:r>
              <a:rPr lang="en-US" sz="1700" dirty="0"/>
              <a:t> </a:t>
            </a:r>
            <a:r>
              <a:rPr lang="en-US" sz="1700" dirty="0" err="1"/>
              <a:t>më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saktë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gjithëpërfshirëse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NJVV, </a:t>
            </a:r>
            <a:r>
              <a:rPr lang="en-US" sz="1700" dirty="0" err="1"/>
              <a:t>rritjes</a:t>
            </a:r>
            <a:r>
              <a:rPr lang="en-US" sz="1700" dirty="0"/>
              <a:t> </a:t>
            </a:r>
            <a:r>
              <a:rPr lang="en-US" sz="1700" dirty="0" err="1"/>
              <a:t>së</a:t>
            </a:r>
            <a:r>
              <a:rPr lang="en-US" sz="1700" dirty="0"/>
              <a:t> </a:t>
            </a:r>
            <a:r>
              <a:rPr lang="en-US" sz="1700" dirty="0" err="1"/>
              <a:t>informimit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organeve</a:t>
            </a:r>
            <a:r>
              <a:rPr lang="en-US" sz="1700" dirty="0"/>
              <a:t> </a:t>
            </a:r>
            <a:r>
              <a:rPr lang="en-US" sz="1700" dirty="0" err="1"/>
              <a:t>vendimmarrëse</a:t>
            </a:r>
            <a:r>
              <a:rPr lang="en-US" sz="1700" dirty="0"/>
              <a:t>,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dhe</a:t>
            </a:r>
            <a:r>
              <a:rPr lang="en-US" sz="1700" dirty="0"/>
              <a:t> </a:t>
            </a:r>
            <a:r>
              <a:rPr lang="en-US" sz="1700" dirty="0" err="1"/>
              <a:t>raportimit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institucionet</a:t>
            </a:r>
            <a:r>
              <a:rPr lang="en-US" sz="1700" dirty="0"/>
              <a:t> </a:t>
            </a:r>
            <a:r>
              <a:rPr lang="en-US" sz="1700" dirty="0" err="1"/>
              <a:t>qëndrore</a:t>
            </a:r>
            <a:r>
              <a:rPr lang="en-US" sz="1700" dirty="0"/>
              <a:t> </a:t>
            </a:r>
            <a:r>
              <a:rPr lang="en-US" sz="1700" dirty="0" err="1"/>
              <a:t>që</a:t>
            </a:r>
            <a:r>
              <a:rPr lang="en-US" sz="1700" dirty="0"/>
              <a:t> do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ndihmonte</a:t>
            </a:r>
            <a:r>
              <a:rPr lang="en-US" sz="1700" dirty="0"/>
              <a:t> </a:t>
            </a:r>
            <a:r>
              <a:rPr lang="en-US" sz="1700" dirty="0" err="1"/>
              <a:t>në</a:t>
            </a:r>
            <a:r>
              <a:rPr lang="en-US" sz="1700" dirty="0"/>
              <a:t> </a:t>
            </a:r>
            <a:r>
              <a:rPr lang="en-US" sz="1700" dirty="0" err="1"/>
              <a:t>hartimin</a:t>
            </a:r>
            <a:r>
              <a:rPr lang="en-US" sz="1700" dirty="0"/>
              <a:t> e </a:t>
            </a:r>
            <a:r>
              <a:rPr lang="en-US" sz="1700" dirty="0" err="1"/>
              <a:t>politikave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zhvillimit</a:t>
            </a:r>
            <a:r>
              <a:rPr lang="en-US" sz="1700" dirty="0"/>
              <a:t> </a:t>
            </a:r>
            <a:r>
              <a:rPr lang="en-US" sz="1700" dirty="0" err="1"/>
              <a:t>realiste</a:t>
            </a:r>
            <a:r>
              <a:rPr lang="en-US" sz="1700" dirty="0"/>
              <a:t>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700" dirty="0" err="1"/>
              <a:t>është</a:t>
            </a:r>
            <a:r>
              <a:rPr lang="en-US" sz="1700" dirty="0"/>
              <a:t> e </a:t>
            </a:r>
            <a:r>
              <a:rPr lang="en-US" sz="1700" dirty="0" err="1"/>
              <a:t>nevojshme</a:t>
            </a:r>
            <a:r>
              <a:rPr lang="en-US" sz="1700" dirty="0"/>
              <a:t> </a:t>
            </a:r>
            <a:r>
              <a:rPr lang="en-US" sz="1700" b="1" dirty="0" err="1"/>
              <a:t>rishikimi</a:t>
            </a:r>
            <a:r>
              <a:rPr lang="en-US" sz="1700" b="1" dirty="0"/>
              <a:t> </a:t>
            </a:r>
            <a:r>
              <a:rPr lang="en-US" sz="1700" b="1" dirty="0" err="1"/>
              <a:t>dhe</a:t>
            </a:r>
            <a:r>
              <a:rPr lang="en-US" sz="1700" b="1" dirty="0"/>
              <a:t> </a:t>
            </a:r>
            <a:r>
              <a:rPr lang="en-US" sz="1700" b="1" dirty="0" err="1"/>
              <a:t>shtimi</a:t>
            </a:r>
            <a:r>
              <a:rPr lang="en-US" sz="1700" b="1" dirty="0"/>
              <a:t> </a:t>
            </a:r>
            <a:r>
              <a:rPr lang="en-US" sz="1700" b="1" dirty="0" err="1"/>
              <a:t>i</a:t>
            </a:r>
            <a:r>
              <a:rPr lang="en-US" sz="1700" b="1" dirty="0"/>
              <a:t> </a:t>
            </a:r>
            <a:r>
              <a:rPr lang="en-US" sz="1700" b="1" dirty="0" err="1"/>
              <a:t>disa</a:t>
            </a:r>
            <a:r>
              <a:rPr lang="en-US" sz="1700" b="1" dirty="0"/>
              <a:t> </a:t>
            </a:r>
            <a:r>
              <a:rPr lang="en-US" sz="1700" b="1" dirty="0" err="1"/>
              <a:t>treguesve</a:t>
            </a:r>
            <a:r>
              <a:rPr lang="en-US" sz="1700" b="1" dirty="0"/>
              <a:t> </a:t>
            </a:r>
            <a:r>
              <a:rPr lang="en-US" sz="1700" b="1" dirty="0" err="1"/>
              <a:t>të</a:t>
            </a:r>
            <a:r>
              <a:rPr lang="en-US" sz="1700" b="1" dirty="0"/>
              <a:t> </a:t>
            </a:r>
            <a:r>
              <a:rPr lang="en-US" sz="1700" b="1" dirty="0" err="1"/>
              <a:t>performancës</a:t>
            </a:r>
            <a:r>
              <a:rPr lang="en-US" sz="1700" b="1" dirty="0"/>
              <a:t> </a:t>
            </a:r>
            <a:r>
              <a:rPr lang="en-US" sz="1700" dirty="0" err="1"/>
              <a:t>për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kapur</a:t>
            </a:r>
            <a:r>
              <a:rPr lang="en-US" sz="1700" dirty="0"/>
              <a:t> </a:t>
            </a:r>
            <a:r>
              <a:rPr lang="en-US" sz="1700" dirty="0" err="1"/>
              <a:t>dimensionet</a:t>
            </a:r>
            <a:r>
              <a:rPr lang="en-US" sz="1700" dirty="0"/>
              <a:t> </a:t>
            </a:r>
            <a:r>
              <a:rPr lang="en-US" sz="1700" dirty="0" err="1"/>
              <a:t>më</a:t>
            </a:r>
            <a:r>
              <a:rPr lang="en-US" sz="1700" dirty="0"/>
              <a:t> </a:t>
            </a:r>
            <a:r>
              <a:rPr lang="en-US" sz="1700" dirty="0" err="1"/>
              <a:t>thelbësore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</a:t>
            </a:r>
            <a:r>
              <a:rPr lang="en-US" sz="1700" dirty="0" err="1"/>
              <a:t>shërbimeve</a:t>
            </a:r>
            <a:r>
              <a:rPr lang="en-US" sz="1700" dirty="0"/>
              <a:t> </a:t>
            </a:r>
            <a:r>
              <a:rPr lang="en-US" sz="1700" dirty="0" err="1"/>
              <a:t>publike</a:t>
            </a:r>
            <a:r>
              <a:rPr lang="en-US" sz="1700" dirty="0"/>
              <a:t> </a:t>
            </a:r>
            <a:r>
              <a:rPr lang="en-US" sz="1700" dirty="0" err="1"/>
              <a:t>përkundrejt</a:t>
            </a:r>
            <a:r>
              <a:rPr lang="en-US" sz="1700" dirty="0"/>
              <a:t> </a:t>
            </a:r>
            <a:r>
              <a:rPr lang="en-US" sz="1700" dirty="0" err="1"/>
              <a:t>funksioneve</a:t>
            </a:r>
            <a:r>
              <a:rPr lang="en-US" sz="1700" dirty="0"/>
              <a:t> </a:t>
            </a:r>
            <a:r>
              <a:rPr lang="en-US" sz="1700" dirty="0" err="1"/>
              <a:t>të</a:t>
            </a:r>
            <a:r>
              <a:rPr lang="en-US" sz="1700" dirty="0"/>
              <a:t> NJVV. 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915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/>
        </p:nvSpPr>
        <p:spPr>
          <a:xfrm>
            <a:off x="0" y="2314575"/>
            <a:ext cx="9144000" cy="282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337950" y="2466980"/>
            <a:ext cx="86205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Faleminderit!</a:t>
            </a:r>
            <a:endParaRPr sz="40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 txBox="1"/>
          <p:nvPr/>
        </p:nvSpPr>
        <p:spPr>
          <a:xfrm>
            <a:off x="374050" y="3239625"/>
            <a:ext cx="79590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15240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Programi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sq-AL" sz="2400" b="1" dirty="0">
                <a:solidFill>
                  <a:srgbClr val="FF0000"/>
                </a:solidFill>
                <a:latin typeface="Georgia"/>
              </a:rPr>
              <a:t>Menaxhim dhe Administrim</a:t>
            </a: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4293" y="749400"/>
            <a:ext cx="9109707" cy="3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dirty="0" err="1">
                <a:solidFill>
                  <a:srgbClr val="C00000"/>
                </a:solidFill>
              </a:rPr>
              <a:t>Më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shumë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punonjës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vendorë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trajnuar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në</a:t>
            </a:r>
            <a:r>
              <a:rPr lang="en-US" sz="1800" b="1" dirty="0">
                <a:solidFill>
                  <a:srgbClr val="C00000"/>
                </a:solidFill>
              </a:rPr>
              <a:t> 2020 </a:t>
            </a:r>
            <a:r>
              <a:rPr lang="en-US" sz="1800" b="1" dirty="0" err="1">
                <a:solidFill>
                  <a:srgbClr val="C00000"/>
                </a:solidFill>
              </a:rPr>
              <a:t>në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krahasim</a:t>
            </a:r>
            <a:r>
              <a:rPr lang="en-US" sz="1800" b="1" dirty="0">
                <a:solidFill>
                  <a:srgbClr val="C00000"/>
                </a:solidFill>
              </a:rPr>
              <a:t> me 2019</a:t>
            </a:r>
          </a:p>
          <a:p>
            <a:pPr marL="431800" lvl="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sq-AL" sz="1800" b="1" dirty="0">
                <a:solidFill>
                  <a:srgbClr val="0070C0"/>
                </a:solidFill>
              </a:rPr>
              <a:t>Norma mesatare e punonjësve vendorë të trajnuar ka qenë 21%</a:t>
            </a:r>
            <a:r>
              <a:rPr lang="sq-AL" sz="1800" b="1" dirty="0"/>
              <a:t> të numrit të përgjithshëm të punonjësvë të bashkive,</a:t>
            </a:r>
            <a:r>
              <a:rPr lang="sq-AL" sz="1800" dirty="0"/>
              <a:t> krahasuar me </a:t>
            </a:r>
            <a:r>
              <a:rPr lang="sq-AL" sz="1800" dirty="0">
                <a:solidFill>
                  <a:srgbClr val="0070C0"/>
                </a:solidFill>
              </a:rPr>
              <a:t>16%</a:t>
            </a:r>
            <a:r>
              <a:rPr lang="sq-AL" sz="1800" dirty="0"/>
              <a:t> (2019).</a:t>
            </a:r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2A1A0B-61B5-428B-B54D-680FD9CEE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007519"/>
              </p:ext>
            </p:extLst>
          </p:nvPr>
        </p:nvGraphicFramePr>
        <p:xfrm>
          <a:off x="0" y="1828800"/>
          <a:ext cx="9144000" cy="327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ED99B9-E3F6-1E4C-85CE-B1A67940820E}"/>
              </a:ext>
            </a:extLst>
          </p:cNvPr>
          <p:cNvCxnSpPr>
            <a:cxnSpLocks/>
          </p:cNvCxnSpPr>
          <p:nvPr/>
        </p:nvCxnSpPr>
        <p:spPr>
          <a:xfrm>
            <a:off x="420414" y="3541987"/>
            <a:ext cx="85218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2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152400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Programi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sq-AL" sz="2400" b="1" dirty="0">
                <a:solidFill>
                  <a:srgbClr val="FF0000"/>
                </a:solidFill>
                <a:latin typeface="Georgia"/>
              </a:rPr>
              <a:t>Menaxhim dhe Administrim</a:t>
            </a:r>
            <a:endParaRPr sz="2400" b="1" i="0" u="none" strike="noStrike" cap="none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4293" y="749400"/>
            <a:ext cx="9109707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285750" algn="just">
              <a:buFont typeface="Wingdings" pitchFamily="2" charset="2"/>
              <a:buChar char="Ø"/>
            </a:pPr>
            <a:r>
              <a:rPr lang="sq-AL" sz="1800" b="1" dirty="0">
                <a:solidFill>
                  <a:srgbClr val="0070C0"/>
                </a:solidFill>
              </a:rPr>
              <a:t>Më pak largime të punonjësve vendorë nga bashkia </a:t>
            </a:r>
            <a:r>
              <a:rPr lang="sq-AL" sz="1800" dirty="0"/>
              <a:t>gjatë 2020, me </a:t>
            </a:r>
            <a:r>
              <a:rPr lang="sq-AL" sz="1800" b="1" dirty="0"/>
              <a:t>normë mesatare </a:t>
            </a:r>
            <a:r>
              <a:rPr lang="sq-AL" sz="1800" dirty="0"/>
              <a:t> </a:t>
            </a:r>
            <a:r>
              <a:rPr lang="sq-AL" sz="1800" b="1" dirty="0"/>
              <a:t>10%</a:t>
            </a:r>
            <a:r>
              <a:rPr lang="sq-AL" sz="1800" dirty="0"/>
              <a:t> (ose </a:t>
            </a:r>
            <a:r>
              <a:rPr lang="sq-AL" sz="1800" b="1" dirty="0"/>
              <a:t>– 1 p.p. </a:t>
            </a:r>
            <a:r>
              <a:rPr lang="sq-AL" sz="1800" dirty="0"/>
              <a:t>krahasuar me vitin 2019).</a:t>
            </a:r>
          </a:p>
          <a:p>
            <a:pPr marL="431800" lvl="0" indent="-285750" algn="just">
              <a:buFont typeface="Wingdings" pitchFamily="2" charset="2"/>
              <a:buChar char="Ø"/>
            </a:pPr>
            <a:r>
              <a:rPr lang="sq-AL" sz="1800" b="1" dirty="0">
                <a:solidFill>
                  <a:srgbClr val="0070C0"/>
                </a:solidFill>
              </a:rPr>
              <a:t>Më pak masa disiplinore 2020/2019 </a:t>
            </a:r>
            <a:r>
              <a:rPr lang="sq-AL" sz="1800" b="1" dirty="0"/>
              <a:t>- norma mesatare e masave disiplinore</a:t>
            </a:r>
            <a:r>
              <a:rPr lang="sq-AL" sz="1800" dirty="0"/>
              <a:t> ka qenë rreth </a:t>
            </a:r>
            <a:r>
              <a:rPr lang="sq-AL" sz="1800" b="1" dirty="0"/>
              <a:t>12%</a:t>
            </a:r>
            <a:r>
              <a:rPr lang="sq-AL" sz="1800" dirty="0"/>
              <a:t> krahasuar me 42% në vitin 2019 (ose -30 p.p)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4D7202-6CD5-BC42-856E-411D477304A2}"/>
              </a:ext>
            </a:extLst>
          </p:cNvPr>
          <p:cNvSpPr/>
          <p:nvPr/>
        </p:nvSpPr>
        <p:spPr>
          <a:xfrm>
            <a:off x="34293" y="2196662"/>
            <a:ext cx="9109707" cy="294683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79D6FC-67EA-4DC9-A154-B501D9F66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387775"/>
              </p:ext>
            </p:extLst>
          </p:nvPr>
        </p:nvGraphicFramePr>
        <p:xfrm>
          <a:off x="34293" y="2291255"/>
          <a:ext cx="8908001" cy="280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35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69450" y="0"/>
            <a:ext cx="8772844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Programi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Menaxhim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dhe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Administrim</a:t>
            </a:r>
            <a:endParaRPr lang="en-US" sz="2400" b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1" y="749400"/>
            <a:ext cx="9144000" cy="3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algn="just"/>
            <a:r>
              <a:rPr lang="sq-AL" sz="2400" dirty="0">
                <a:solidFill>
                  <a:schemeClr val="accent5">
                    <a:lumMod val="75000"/>
                  </a:schemeClr>
                </a:solidFill>
              </a:rPr>
              <a:t>Gjetje dhe rekomandime</a:t>
            </a:r>
          </a:p>
          <a:p>
            <a:pPr marL="146050" lvl="0" algn="just"/>
            <a:endParaRPr lang="sq-A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/>
              <a:t>Nuk</a:t>
            </a:r>
            <a:r>
              <a:rPr lang="en-US" sz="1800" dirty="0"/>
              <a:t> ka </a:t>
            </a:r>
            <a:r>
              <a:rPr lang="en-US" sz="1800" dirty="0" err="1"/>
              <a:t>patur</a:t>
            </a:r>
            <a:r>
              <a:rPr lang="en-US" sz="1800" dirty="0"/>
              <a:t> </a:t>
            </a:r>
            <a:r>
              <a:rPr lang="en-US" sz="1800" dirty="0" err="1"/>
              <a:t>progres</a:t>
            </a:r>
            <a:r>
              <a:rPr lang="en-US" sz="1800" dirty="0"/>
              <a:t> </a:t>
            </a:r>
            <a:r>
              <a:rPr lang="en-US" sz="1800" dirty="0" err="1"/>
              <a:t>zbatimi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masës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PV 2020-2022 SNDQV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mbi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përmirësimin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sistemeve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monitorimit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zbatimit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politikave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nivel</a:t>
            </a:r>
            <a:r>
              <a:rPr lang="en-US" sz="1800" dirty="0"/>
              <a:t> vendor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krijimin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strukturave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menaxhimit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performancës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bashki</a:t>
            </a:r>
            <a:r>
              <a:rPr lang="en-US" sz="1800" dirty="0"/>
              <a:t>.</a:t>
            </a:r>
            <a:endParaRPr lang="sq-AL" sz="1800" dirty="0"/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dirty="0" err="1"/>
              <a:t>Shtrirja</a:t>
            </a:r>
            <a:r>
              <a:rPr lang="en-US" sz="1800" b="1" dirty="0"/>
              <a:t> e </a:t>
            </a:r>
            <a:r>
              <a:rPr lang="en-US" sz="1800" b="1" dirty="0" err="1"/>
              <a:t>sistemit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menaxhimit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informacionit</a:t>
            </a:r>
            <a:r>
              <a:rPr lang="en-US" sz="1800" b="1" dirty="0"/>
              <a:t> </a:t>
            </a:r>
            <a:r>
              <a:rPr lang="en-US" sz="1800" b="1" dirty="0" err="1"/>
              <a:t>për</a:t>
            </a:r>
            <a:r>
              <a:rPr lang="en-US" sz="1800" b="1" dirty="0"/>
              <a:t> </a:t>
            </a:r>
            <a:r>
              <a:rPr lang="en-US" sz="1800" b="1" dirty="0" err="1"/>
              <a:t>Burimet</a:t>
            </a:r>
            <a:r>
              <a:rPr lang="en-US" sz="1800" b="1" dirty="0"/>
              <a:t> </a:t>
            </a:r>
            <a:r>
              <a:rPr lang="en-US" sz="1800" b="1" dirty="0" err="1"/>
              <a:t>Njerëzore</a:t>
            </a:r>
            <a:r>
              <a:rPr lang="en-US" sz="1800" b="1" dirty="0"/>
              <a:t> </a:t>
            </a:r>
            <a:r>
              <a:rPr lang="en-US" sz="1800" dirty="0"/>
              <a:t>(HRMIS) </a:t>
            </a:r>
            <a:r>
              <a:rPr lang="en-US" sz="1800" dirty="0" err="1"/>
              <a:t>në</a:t>
            </a:r>
            <a:r>
              <a:rPr lang="en-US" sz="1800" dirty="0"/>
              <a:t> NJVV (</a:t>
            </a:r>
            <a:r>
              <a:rPr lang="en-US" sz="1800" dirty="0" err="1"/>
              <a:t>funksionimi</a:t>
            </a:r>
            <a:r>
              <a:rPr lang="en-US" sz="1800" dirty="0"/>
              <a:t> 100%)</a:t>
            </a:r>
            <a:endParaRPr lang="sq-AL" sz="1800" dirty="0"/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dirty="0" err="1"/>
              <a:t>Shtrirja</a:t>
            </a:r>
            <a:r>
              <a:rPr lang="en-US" sz="1800" b="1" dirty="0"/>
              <a:t> e </a:t>
            </a:r>
            <a:r>
              <a:rPr lang="en-US" sz="1800" b="1" dirty="0" err="1"/>
              <a:t>shërbimeve</a:t>
            </a:r>
            <a:r>
              <a:rPr lang="en-US" sz="1800" b="1" dirty="0"/>
              <a:t> </a:t>
            </a:r>
            <a:r>
              <a:rPr lang="en-US" sz="1800" b="1" dirty="0" err="1"/>
              <a:t>të</a:t>
            </a:r>
            <a:r>
              <a:rPr lang="en-US" sz="1800" b="1" dirty="0"/>
              <a:t> </a:t>
            </a:r>
            <a:r>
              <a:rPr lang="en-US" sz="1800" b="1" dirty="0" err="1"/>
              <a:t>ZNjN</a:t>
            </a:r>
            <a:r>
              <a:rPr lang="en-US" sz="1800" b="1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gjitha</a:t>
            </a:r>
            <a:r>
              <a:rPr lang="en-US" sz="1800" dirty="0"/>
              <a:t> </a:t>
            </a:r>
            <a:r>
              <a:rPr lang="en-US" sz="1800" b="1" dirty="0" err="1"/>
              <a:t>njësitë</a:t>
            </a:r>
            <a:r>
              <a:rPr lang="en-US" sz="1800" b="1" dirty="0"/>
              <a:t> administrative</a:t>
            </a: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Rritja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numrit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të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shërbimeve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të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ofruara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nga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ZNjN</a:t>
            </a:r>
            <a:endParaRPr lang="en-US" sz="18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950" lvl="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Ofrimi</a:t>
            </a:r>
            <a:r>
              <a:rPr lang="en-US" sz="1800" dirty="0">
                <a:solidFill>
                  <a:schemeClr val="tx1"/>
                </a:solidFill>
              </a:rPr>
              <a:t> i </a:t>
            </a:r>
            <a:r>
              <a:rPr lang="en-US" sz="1800" dirty="0" err="1">
                <a:solidFill>
                  <a:schemeClr val="tx1"/>
                </a:solidFill>
              </a:rPr>
              <a:t>trajnimeve</a:t>
            </a:r>
            <a:r>
              <a:rPr lang="en-US" sz="1800" dirty="0">
                <a:solidFill>
                  <a:schemeClr val="tx1"/>
                </a:solidFill>
              </a:rPr>
              <a:t> jo </a:t>
            </a:r>
            <a:r>
              <a:rPr lang="en-US" sz="1800" dirty="0" err="1">
                <a:solidFill>
                  <a:schemeClr val="tx1"/>
                </a:solidFill>
              </a:rPr>
              <a:t>vetëm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nëpunësit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vendorë</a:t>
            </a:r>
            <a:r>
              <a:rPr lang="en-US" sz="1800" dirty="0">
                <a:solidFill>
                  <a:schemeClr val="tx1"/>
                </a:solidFill>
              </a:rPr>
              <a:t> me status </a:t>
            </a:r>
            <a:r>
              <a:rPr lang="en-US" sz="1800" dirty="0" err="1">
                <a:solidFill>
                  <a:schemeClr val="tx1"/>
                </a:solidFill>
              </a:rPr>
              <a:t>por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edhe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për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punonjësit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shërbimeve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të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bashkive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sq-AL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lvl="0" algn="just"/>
            <a:endParaRPr sz="13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70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0" y="789300"/>
            <a:ext cx="9144000" cy="371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01350" y="789300"/>
            <a:ext cx="862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9006" y="114299"/>
            <a:ext cx="877284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Georgia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Funksionet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e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transferuara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(2015/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dt.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efektive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Georgia"/>
              </a:rPr>
              <a:t>Janar</a:t>
            </a:r>
            <a:r>
              <a:rPr lang="en-US" sz="2400" b="1" dirty="0">
                <a:solidFill>
                  <a:srgbClr val="FF0000"/>
                </a:solidFill>
                <a:latin typeface="Georgia"/>
              </a:rPr>
              <a:t> 2016)</a:t>
            </a:r>
            <a:endParaRPr lang="en-US" sz="2400" b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9006" y="789300"/>
            <a:ext cx="9144000" cy="401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1300"/>
            </a:pP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Funksioni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Mbrojtja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nga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Zjarri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dhe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Shpëtimi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dirty="0" err="1"/>
              <a:t>më</a:t>
            </a:r>
            <a:r>
              <a:rPr lang="en-US" sz="2000" b="1" dirty="0"/>
              <a:t> </a:t>
            </a:r>
            <a:r>
              <a:rPr lang="en-US" sz="2000" b="1" dirty="0" err="1"/>
              <a:t>shumë</a:t>
            </a:r>
            <a:r>
              <a:rPr lang="en-US" sz="2000" b="1" dirty="0"/>
              <a:t> </a:t>
            </a:r>
            <a:r>
              <a:rPr lang="en-US" sz="2000" b="1" dirty="0" err="1"/>
              <a:t>stacione</a:t>
            </a:r>
            <a:r>
              <a:rPr lang="en-US" sz="2000" b="1" dirty="0"/>
              <a:t> MZSH, </a:t>
            </a:r>
            <a:r>
              <a:rPr lang="en-US" sz="2000" b="1" dirty="0" err="1"/>
              <a:t>burime</a:t>
            </a:r>
            <a:r>
              <a:rPr lang="en-US" sz="2000" b="1" dirty="0"/>
              <a:t> </a:t>
            </a:r>
            <a:r>
              <a:rPr lang="en-US" sz="2000" b="1" dirty="0" err="1"/>
              <a:t>njerëzore</a:t>
            </a:r>
            <a:r>
              <a:rPr lang="en-US" sz="2000" b="1" dirty="0"/>
              <a:t> </a:t>
            </a:r>
            <a:r>
              <a:rPr lang="en-US" sz="2000" b="1" dirty="0" err="1"/>
              <a:t>dhe</a:t>
            </a:r>
            <a:r>
              <a:rPr lang="en-US" sz="2000" b="1" dirty="0"/>
              <a:t> </a:t>
            </a:r>
            <a:r>
              <a:rPr lang="en-US" sz="2000" b="1" dirty="0" err="1"/>
              <a:t>paisje</a:t>
            </a:r>
            <a:r>
              <a:rPr lang="en-US" sz="2000" b="1" dirty="0"/>
              <a:t> </a:t>
            </a:r>
            <a:r>
              <a:rPr lang="en-US" sz="2000" b="1" dirty="0" err="1"/>
              <a:t>për</a:t>
            </a:r>
            <a:r>
              <a:rPr lang="en-US" sz="2000" b="1" dirty="0"/>
              <a:t> </a:t>
            </a:r>
            <a:r>
              <a:rPr lang="en-US" sz="2000" b="1" dirty="0" err="1"/>
              <a:t>ofrimin</a:t>
            </a:r>
            <a:r>
              <a:rPr lang="en-US" sz="2000" b="1" dirty="0"/>
              <a:t> e </a:t>
            </a:r>
            <a:r>
              <a:rPr lang="en-US" sz="2000" b="1" dirty="0" err="1"/>
              <a:t>shërbimit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NJVV </a:t>
            </a:r>
            <a:r>
              <a:rPr lang="en-US" sz="2000" b="1" dirty="0" err="1"/>
              <a:t>në</a:t>
            </a:r>
            <a:r>
              <a:rPr lang="en-US" sz="2000" b="1" dirty="0"/>
              <a:t> 2020 </a:t>
            </a:r>
            <a:r>
              <a:rPr lang="en-US" sz="2000" b="1" dirty="0" err="1"/>
              <a:t>krahasuar</a:t>
            </a:r>
            <a:r>
              <a:rPr lang="en-US" sz="2000" b="1" dirty="0"/>
              <a:t> me </a:t>
            </a:r>
            <a:r>
              <a:rPr lang="en-US" sz="2000" b="1" dirty="0" err="1"/>
              <a:t>vitin</a:t>
            </a:r>
            <a:r>
              <a:rPr lang="en-US" sz="2000" b="1" dirty="0"/>
              <a:t> 2015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AB82F5-A2BE-EE45-9672-22D105ED0820}"/>
              </a:ext>
            </a:extLst>
          </p:cNvPr>
          <p:cNvSpPr/>
          <p:nvPr/>
        </p:nvSpPr>
        <p:spPr>
          <a:xfrm>
            <a:off x="0" y="1796142"/>
            <a:ext cx="9056914" cy="334735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29FE67-6536-3E4D-B13C-BE969E18A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2499"/>
              </p:ext>
            </p:extLst>
          </p:nvPr>
        </p:nvGraphicFramePr>
        <p:xfrm>
          <a:off x="114264" y="1887855"/>
          <a:ext cx="8821189" cy="325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01287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3604</Words>
  <Application>Microsoft Macintosh PowerPoint</Application>
  <PresentationFormat>On-screen Show (16:9)</PresentationFormat>
  <Paragraphs>438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Courier New</vt:lpstr>
      <vt:lpstr>Georgia</vt:lpstr>
      <vt:lpstr>Tahoma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Dukate</dc:creator>
  <cp:lastModifiedBy>Mirsa Titka</cp:lastModifiedBy>
  <cp:revision>299</cp:revision>
  <dcterms:modified xsi:type="dcterms:W3CDTF">2021-12-02T13:42:18Z</dcterms:modified>
</cp:coreProperties>
</file>