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sldIdLst>
    <p:sldId id="256" r:id="rId2"/>
    <p:sldId id="258" r:id="rId3"/>
    <p:sldId id="269" r:id="rId4"/>
    <p:sldId id="268" r:id="rId5"/>
    <p:sldId id="259" r:id="rId6"/>
    <p:sldId id="278" r:id="rId7"/>
    <p:sldId id="260" r:id="rId8"/>
    <p:sldId id="279" r:id="rId9"/>
    <p:sldId id="261" r:id="rId10"/>
    <p:sldId id="281" r:id="rId11"/>
    <p:sldId id="262" r:id="rId12"/>
    <p:sldId id="282" r:id="rId13"/>
    <p:sldId id="270" r:id="rId14"/>
    <p:sldId id="280" r:id="rId15"/>
    <p:sldId id="264" r:id="rId16"/>
    <p:sldId id="284" r:id="rId17"/>
    <p:sldId id="271" r:id="rId18"/>
    <p:sldId id="283" r:id="rId19"/>
    <p:sldId id="272" r:id="rId20"/>
    <p:sldId id="285" r:id="rId21"/>
    <p:sldId id="273" r:id="rId22"/>
    <p:sldId id="286" r:id="rId23"/>
    <p:sldId id="291" r:id="rId24"/>
    <p:sldId id="293" r:id="rId25"/>
    <p:sldId id="275" r:id="rId26"/>
    <p:sldId id="287" r:id="rId27"/>
    <p:sldId id="274" r:id="rId28"/>
    <p:sldId id="288" r:id="rId29"/>
    <p:sldId id="277" r:id="rId30"/>
    <p:sldId id="266" r:id="rId31"/>
    <p:sldId id="289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ira Ferraj" initials="AF" lastIdx="32" clrIdx="0">
    <p:extLst>
      <p:ext uri="{19B8F6BF-5375-455C-9EA6-DF929625EA0E}">
        <p15:presenceInfo xmlns:p15="http://schemas.microsoft.com/office/powerpoint/2012/main" userId="S-1-5-21-2866416221-881196809-2235168663-35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4720"/>
  </p:normalViewPr>
  <p:slideViewPr>
    <p:cSldViewPr snapToGrid="0" snapToObjects="1">
      <p:cViewPr varScale="1">
        <p:scale>
          <a:sx n="116" d="100"/>
          <a:sy n="116" d="100"/>
        </p:scale>
        <p:origin x="6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1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1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3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DA8D4-29A6-164F-AAB5-533B6ED59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21" y="259605"/>
            <a:ext cx="10789776" cy="3267395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Raporti</a:t>
            </a:r>
            <a:r>
              <a:rPr lang="en-US" sz="4400" dirty="0" smtClean="0"/>
              <a:t> </a:t>
            </a:r>
            <a:r>
              <a:rPr lang="en-US" sz="4400" dirty="0"/>
              <a:t>i </a:t>
            </a:r>
            <a:r>
              <a:rPr lang="en-US" sz="4400" dirty="0" err="1"/>
              <a:t>Përputhshmërisë</a:t>
            </a:r>
            <a:r>
              <a:rPr lang="en-US" sz="4400" dirty="0"/>
              <a:t> </a:t>
            </a:r>
            <a:r>
              <a:rPr lang="en-US" sz="4400" dirty="0" err="1"/>
              <a:t>të</a:t>
            </a:r>
            <a:r>
              <a:rPr lang="en-US" sz="4400" dirty="0"/>
              <a:t> </a:t>
            </a:r>
            <a:r>
              <a:rPr lang="en-US" sz="4400" dirty="0" err="1"/>
              <a:t>Monitorimit</a:t>
            </a:r>
            <a:r>
              <a:rPr lang="en-US" sz="4400" dirty="0"/>
              <a:t> </a:t>
            </a:r>
            <a:r>
              <a:rPr lang="en-US" sz="4400" dirty="0" err="1"/>
              <a:t>të</a:t>
            </a:r>
            <a:r>
              <a:rPr lang="en-US" sz="4400" dirty="0"/>
              <a:t> </a:t>
            </a:r>
            <a:r>
              <a:rPr lang="en-US" sz="4400" dirty="0" err="1"/>
              <a:t>Zbatimit</a:t>
            </a:r>
            <a:r>
              <a:rPr lang="en-US" sz="4400" dirty="0"/>
              <a:t> </a:t>
            </a:r>
            <a:r>
              <a:rPr lang="en-US" sz="4400" dirty="0" err="1"/>
              <a:t>të</a:t>
            </a:r>
            <a:r>
              <a:rPr lang="en-US" sz="4400" dirty="0"/>
              <a:t> </a:t>
            </a:r>
            <a:r>
              <a:rPr lang="en-US" sz="4400" dirty="0" err="1"/>
              <a:t>Buxhetit</a:t>
            </a:r>
            <a:r>
              <a:rPr lang="en-US" sz="4400" dirty="0"/>
              <a:t> 2020 </a:t>
            </a:r>
            <a:r>
              <a:rPr lang="en-US" sz="4400" dirty="0" err="1"/>
              <a:t>në</a:t>
            </a:r>
            <a:r>
              <a:rPr lang="en-US" sz="4400" dirty="0"/>
              <a:t> Nivel </a:t>
            </a:r>
            <a:r>
              <a:rPr lang="en-US" sz="4400" dirty="0" err="1"/>
              <a:t>Bashkie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B8EC4F-6DD9-2242-A0C3-068BDFA28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0976" y="4802582"/>
            <a:ext cx="5357600" cy="1160213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9BAFB5"/>
              </a:buClr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MINISTRIA E FINANCAVE DHE EKONOMISE</a:t>
            </a:r>
          </a:p>
          <a:p>
            <a:pPr algn="r"/>
            <a:r>
              <a:rPr lang="en-US" dirty="0" err="1" smtClean="0"/>
              <a:t>Dhjetor</a:t>
            </a:r>
            <a:r>
              <a:rPr lang="en-US" dirty="0" smtClean="0"/>
              <a:t>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34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DEDEF-F395-4849-ACE3-A61B0DC6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44" y="-5590"/>
            <a:ext cx="4290208" cy="6863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B2B000-1295-7E48-B5AC-C47DEA5A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52" y="30853"/>
            <a:ext cx="1765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51C5A-E4B1-6346-BED8-D9A5DD81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838" y="808056"/>
            <a:ext cx="367518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Lista e </a:t>
            </a:r>
            <a:r>
              <a:rPr lang="en-US" sz="2800" dirty="0" err="1"/>
              <a:t>investimeve</a:t>
            </a:r>
            <a:endParaRPr lang="en-US" sz="2800" dirty="0"/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xmlns="" id="{DE921E6A-4B7B-D34A-B6F8-42CF7F8FE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607" y="2052116"/>
            <a:ext cx="5002823" cy="39978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 err="1" smtClean="0"/>
              <a:t>Bashkitë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cilat</a:t>
            </a:r>
            <a:r>
              <a:rPr lang="en-US" sz="1800" dirty="0" smtClean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këtë</a:t>
            </a:r>
            <a:r>
              <a:rPr lang="en-US" sz="1800" dirty="0" smtClean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 </a:t>
            </a:r>
            <a:r>
              <a:rPr lang="en-US" sz="1800" dirty="0" err="1" smtClean="0"/>
              <a:t>janë</a:t>
            </a:r>
            <a:r>
              <a:rPr lang="en-US" sz="1800" dirty="0" smtClean="0"/>
              <a:t> 50, </a:t>
            </a:r>
            <a:r>
              <a:rPr lang="en-US" sz="1800" dirty="0" err="1" smtClean="0"/>
              <a:t>ndërsa</a:t>
            </a:r>
            <a:r>
              <a:rPr lang="en-US" sz="1800" dirty="0" smtClean="0"/>
              <a:t> 11 </a:t>
            </a:r>
            <a:r>
              <a:rPr lang="en-US" sz="1800" dirty="0" err="1" smtClean="0"/>
              <a:t>bashki</a:t>
            </a:r>
            <a:r>
              <a:rPr lang="en-US" sz="1800" dirty="0" smtClean="0"/>
              <a:t> </a:t>
            </a:r>
            <a:r>
              <a:rPr lang="en-US" sz="1800" dirty="0" err="1" smtClean="0"/>
              <a:t>nuk</a:t>
            </a:r>
            <a:r>
              <a:rPr lang="en-US" sz="1800" dirty="0" smtClean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atë</a:t>
            </a:r>
            <a:r>
              <a:rPr lang="en-US" sz="1800" dirty="0" smtClean="0"/>
              <a:t>. </a:t>
            </a:r>
          </a:p>
          <a:p>
            <a:pPr marL="285750"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përmirësim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ka</a:t>
            </a:r>
            <a:r>
              <a:rPr lang="en-US" sz="1800" dirty="0" smtClean="0"/>
              <a:t>  </a:t>
            </a:r>
            <a:r>
              <a:rPr lang="en-US" sz="1800" dirty="0" err="1" smtClean="0"/>
              <a:t>përkeqesim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55 </a:t>
            </a:r>
            <a:r>
              <a:rPr lang="en-US" sz="1800" dirty="0" err="1"/>
              <a:t>kanë</a:t>
            </a:r>
            <a:r>
              <a:rPr lang="en-US" sz="1800" dirty="0"/>
              <a:t> status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</a:t>
            </a:r>
            <a:r>
              <a:rPr lang="en-US" sz="1800" dirty="0"/>
              <a:t>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 smtClean="0"/>
              <a:t>cilat</a:t>
            </a:r>
            <a:r>
              <a:rPr lang="en-US" sz="1800" dirty="0" smtClean="0"/>
              <a:t>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i="1" dirty="0" smtClean="0"/>
              <a:t>45 </a:t>
            </a:r>
            <a:r>
              <a:rPr lang="en-US" sz="1800" i="1" dirty="0"/>
              <a:t>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plotësuar</a:t>
            </a:r>
            <a:r>
              <a:rPr lang="en-US" sz="1800" i="1" dirty="0" smtClean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;</a:t>
            </a:r>
            <a:endParaRPr lang="en-US" sz="1800" i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i="1" dirty="0" smtClean="0"/>
              <a:t>10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6B559A3-E868-9541-90AD-A787B94F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25" y="0"/>
            <a:ext cx="5447983" cy="3340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8B08DD9-6C52-0048-AA68-AD2AE09C5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35" y="3204964"/>
            <a:ext cx="5447983" cy="34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44B995-A5EE-7746-8382-B78C14AAC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7" y="-57815"/>
            <a:ext cx="4021543" cy="6915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BC3D94-6435-BE4D-B825-7D182FE1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76" y="0"/>
            <a:ext cx="1652784" cy="8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64457-B6DB-544B-BFC3-07022579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808056"/>
            <a:ext cx="634804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 smtClean="0"/>
              <a:t>Përdorimi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400" dirty="0" err="1" smtClean="0"/>
              <a:t>programeve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njëjta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/>
              <a:t>RMZB </a:t>
            </a:r>
            <a:r>
              <a:rPr lang="en-US" sz="2200" dirty="0" err="1"/>
              <a:t>dhe</a:t>
            </a:r>
            <a:r>
              <a:rPr lang="en-US" sz="2200" dirty="0"/>
              <a:t> PBA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E54E72-F791-164D-91D6-9E658E1D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9" y="2052116"/>
            <a:ext cx="6216162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1800" dirty="0"/>
              <a:t> </a:t>
            </a:r>
            <a:r>
              <a:rPr lang="en-US" sz="1800" dirty="0" smtClean="0"/>
              <a:t>53 </a:t>
            </a:r>
            <a:r>
              <a:rPr lang="en-US" sz="1800" dirty="0" err="1"/>
              <a:t>bashkitë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dorëzuar</a:t>
            </a:r>
            <a:r>
              <a:rPr lang="en-US" sz="1800" dirty="0"/>
              <a:t> </a:t>
            </a:r>
            <a:r>
              <a:rPr lang="en-US" sz="1800" dirty="0" smtClean="0"/>
              <a:t>RMZB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 </a:t>
            </a:r>
            <a:r>
              <a:rPr lang="en-US" sz="1800" dirty="0"/>
              <a:t>e </a:t>
            </a:r>
            <a:r>
              <a:rPr lang="en-US" sz="1800" dirty="0" err="1" smtClean="0"/>
              <a:t>plotësojnë</a:t>
            </a:r>
            <a:r>
              <a:rPr lang="en-US" sz="1800" dirty="0" smtClean="0"/>
              <a:t> </a:t>
            </a:r>
            <a:r>
              <a:rPr lang="en-US" sz="1800" dirty="0" err="1" smtClean="0"/>
              <a:t>këtë</a:t>
            </a:r>
            <a:r>
              <a:rPr lang="en-US" sz="1800" dirty="0" smtClean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.</a:t>
            </a:r>
          </a:p>
          <a:p>
            <a:pPr marL="0" indent="0"/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 marL="0" indent="168275"/>
            <a:r>
              <a:rPr lang="en-US" sz="1800" dirty="0"/>
              <a:t>30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përmirësim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168275"/>
            <a:r>
              <a:rPr lang="en-US" sz="1800" dirty="0"/>
              <a:t>23 </a:t>
            </a:r>
            <a:r>
              <a:rPr lang="en-US" sz="1800" dirty="0" err="1"/>
              <a:t>bashki</a:t>
            </a:r>
            <a:r>
              <a:rPr lang="en-US" sz="1800" dirty="0"/>
              <a:t> e </a:t>
            </a:r>
            <a:r>
              <a:rPr lang="en-US" sz="1800" dirty="0" err="1"/>
              <a:t>plotësojnë</a:t>
            </a:r>
            <a:r>
              <a:rPr lang="en-US" sz="1800" dirty="0"/>
              <a:t> </a:t>
            </a:r>
            <a:r>
              <a:rPr lang="en-US" sz="1800" dirty="0" err="1"/>
              <a:t>kriterin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e </a:t>
            </a:r>
            <a:r>
              <a:rPr lang="en-US" sz="1800" dirty="0" err="1" smtClean="0"/>
              <a:t>kaluar</a:t>
            </a:r>
            <a:r>
              <a:rPr lang="en-US" sz="1800" dirty="0"/>
              <a:t>.</a:t>
            </a:r>
          </a:p>
          <a:p>
            <a:pPr marL="0" indent="168275"/>
            <a:r>
              <a:rPr lang="en-US" sz="1800" dirty="0"/>
              <a:t>7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 smtClean="0"/>
              <a:t>plotësojnë</a:t>
            </a:r>
            <a:r>
              <a:rPr lang="en-US" sz="1800" dirty="0" smtClean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e </a:t>
            </a:r>
            <a:r>
              <a:rPr lang="en-US" sz="1800" dirty="0" err="1" smtClean="0"/>
              <a:t>kaluar</a:t>
            </a:r>
            <a:r>
              <a:rPr lang="en-US" sz="1800" dirty="0"/>
              <a:t>.</a:t>
            </a:r>
          </a:p>
          <a:p>
            <a:pPr marL="0" indent="168275"/>
            <a:r>
              <a:rPr lang="en-US" sz="1800" dirty="0"/>
              <a:t>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</a:t>
            </a:r>
            <a:r>
              <a:rPr lang="en-US" sz="1800" dirty="0"/>
              <a:t> </a:t>
            </a:r>
            <a:r>
              <a:rPr lang="en-US" sz="1800" dirty="0" err="1" smtClean="0"/>
              <a:t>përkeqsim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8C3896-1C06-464C-B5F7-A1AB7E9B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08" y="0"/>
            <a:ext cx="4912092" cy="3187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9BB32B-70F7-0F40-B7A9-6E118C48B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08" y="3187148"/>
            <a:ext cx="4912092" cy="36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AD7894-6D1E-614F-A1DF-F348EDE5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16" y="27420"/>
            <a:ext cx="5162567" cy="6830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3D62B3-6F4A-5848-B61B-C4E34633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483" y="0"/>
            <a:ext cx="1701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36C6A-EF6F-4F41-898C-2724D2D0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5" y="571500"/>
            <a:ext cx="4800600" cy="1530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/>
              <a:t>Treguesit</a:t>
            </a:r>
            <a:r>
              <a:rPr lang="en-US" sz="2600" dirty="0"/>
              <a:t> e </a:t>
            </a:r>
            <a:r>
              <a:rPr lang="en-US" sz="2600" dirty="0" err="1" smtClean="0"/>
              <a:t>performancës</a:t>
            </a: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3BF369-7743-014D-907A-199348697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41DF3E55-C055-F943-92AE-E4BF63383097}"/>
              </a:ext>
            </a:extLst>
          </p:cNvPr>
          <p:cNvSpPr txBox="1">
            <a:spLocks/>
          </p:cNvSpPr>
          <p:nvPr/>
        </p:nvSpPr>
        <p:spPr>
          <a:xfrm>
            <a:off x="5611812" y="1674722"/>
            <a:ext cx="6037996" cy="3997828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800" dirty="0"/>
              <a:t>39 </a:t>
            </a:r>
            <a:r>
              <a:rPr lang="en-US" sz="1800" dirty="0" err="1"/>
              <a:t>bashki</a:t>
            </a:r>
            <a:r>
              <a:rPr lang="en-US" sz="1800" dirty="0"/>
              <a:t> (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 smtClean="0"/>
              <a:t>këto</a:t>
            </a:r>
            <a:r>
              <a:rPr lang="en-US" sz="1800" dirty="0" smtClean="0"/>
              <a:t> </a:t>
            </a:r>
            <a:r>
              <a:rPr lang="en-US" sz="1800" dirty="0"/>
              <a:t>10 </a:t>
            </a:r>
            <a:r>
              <a:rPr lang="en-US" sz="1800" dirty="0" err="1" smtClean="0"/>
              <a:t>pjesërisht</a:t>
            </a:r>
            <a:r>
              <a:rPr lang="en-US" sz="1800" dirty="0"/>
              <a:t>)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/>
              <a:t>raportuar</a:t>
            </a:r>
            <a:r>
              <a:rPr lang="en-US" sz="1800" dirty="0"/>
              <a:t> me </a:t>
            </a:r>
            <a:r>
              <a:rPr lang="en-US" sz="1800" dirty="0" err="1"/>
              <a:t>tregues</a:t>
            </a:r>
            <a:r>
              <a:rPr lang="en-US" sz="1800" dirty="0"/>
              <a:t> performance </a:t>
            </a:r>
            <a:r>
              <a:rPr lang="en-US" sz="1800" dirty="0" err="1"/>
              <a:t>kurse</a:t>
            </a:r>
            <a:r>
              <a:rPr lang="en-US" sz="1800" dirty="0"/>
              <a:t> 22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nuk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këtë</a:t>
            </a:r>
            <a:r>
              <a:rPr lang="en-US" sz="1800" dirty="0" smtClean="0"/>
              <a:t> </a:t>
            </a:r>
            <a:r>
              <a:rPr lang="en-US" sz="1800" dirty="0" err="1" smtClean="0"/>
              <a:t>kriter</a:t>
            </a:r>
            <a:r>
              <a:rPr lang="en-US" sz="1800" dirty="0"/>
              <a:t>.</a:t>
            </a:r>
          </a:p>
          <a:p>
            <a:pPr algn="l">
              <a:lnSpc>
                <a:spcPct val="110000"/>
              </a:lnSpc>
            </a:pPr>
            <a:r>
              <a:rPr lang="en-US" sz="1800" b="1" dirty="0" err="1" smtClean="0"/>
              <a:t>Krahasuar</a:t>
            </a:r>
            <a:r>
              <a:rPr lang="en-US" sz="1800" b="1" dirty="0" smtClean="0"/>
              <a:t> me </a:t>
            </a:r>
            <a:r>
              <a:rPr lang="en-US" sz="1800" b="1" dirty="0" err="1" smtClean="0"/>
              <a:t>vitin</a:t>
            </a:r>
            <a:r>
              <a:rPr lang="en-US" sz="1800" b="1" dirty="0" smtClean="0"/>
              <a:t> 2019;</a:t>
            </a:r>
            <a:endParaRPr lang="en-US" sz="1800" b="1" dirty="0"/>
          </a:p>
          <a:p>
            <a:pPr algn="l">
              <a:lnSpc>
                <a:spcPct val="110000"/>
              </a:lnSpc>
            </a:pPr>
            <a:r>
              <a:rPr lang="en-US" sz="1800" dirty="0"/>
              <a:t>11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përmiresuar</a:t>
            </a:r>
            <a:r>
              <a:rPr lang="en-US" sz="1800" dirty="0"/>
              <a:t> </a:t>
            </a:r>
            <a:r>
              <a:rPr lang="en-US" sz="1800" dirty="0" err="1"/>
              <a:t>raportimin</a:t>
            </a:r>
            <a:r>
              <a:rPr lang="en-US" sz="1800" dirty="0"/>
              <a:t> me </a:t>
            </a:r>
            <a:r>
              <a:rPr lang="en-US" sz="1800" dirty="0" err="1"/>
              <a:t>tregues</a:t>
            </a:r>
            <a:r>
              <a:rPr lang="en-US" sz="1800" dirty="0"/>
              <a:t> </a:t>
            </a:r>
            <a:r>
              <a:rPr lang="en-US" sz="1800" dirty="0" smtClean="0"/>
              <a:t>performance.</a:t>
            </a:r>
            <a:endParaRPr lang="en-US" sz="1800" dirty="0"/>
          </a:p>
          <a:p>
            <a:pPr algn="l">
              <a:lnSpc>
                <a:spcPct val="110000"/>
              </a:lnSpc>
            </a:pPr>
            <a:r>
              <a:rPr lang="en-US" sz="1800" dirty="0"/>
              <a:t>19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/>
              <a:t>kriterin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e </a:t>
            </a:r>
            <a:r>
              <a:rPr lang="en-US" sz="1800" dirty="0" err="1" smtClean="0"/>
              <a:t>kaluar</a:t>
            </a:r>
            <a:r>
              <a:rPr lang="en-US" sz="1800" dirty="0" smtClean="0"/>
              <a:t>.</a:t>
            </a:r>
            <a:endParaRPr lang="en-US" sz="1800" dirty="0"/>
          </a:p>
          <a:p>
            <a:pPr algn="l">
              <a:lnSpc>
                <a:spcPct val="110000"/>
              </a:lnSpc>
            </a:pPr>
            <a:r>
              <a:rPr lang="en-US" sz="1800" dirty="0"/>
              <a:t>28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smtClean="0"/>
              <a:t>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/>
              <a:t>kriterin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e </a:t>
            </a:r>
            <a:r>
              <a:rPr lang="en-US" sz="1800" dirty="0" err="1" smtClean="0"/>
              <a:t>kaluar</a:t>
            </a:r>
            <a:r>
              <a:rPr lang="en-US" sz="1800" dirty="0" smtClean="0"/>
              <a:t>. </a:t>
            </a:r>
            <a:endParaRPr lang="en-US" sz="1800" dirty="0"/>
          </a:p>
          <a:p>
            <a:pPr algn="l">
              <a:lnSpc>
                <a:spcPct val="110000"/>
              </a:lnSpc>
            </a:pPr>
            <a:r>
              <a:rPr lang="en-US" sz="1800" dirty="0"/>
              <a:t>3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paraqiten</a:t>
            </a:r>
            <a:r>
              <a:rPr lang="en-US" sz="1800" dirty="0" smtClean="0"/>
              <a:t> me </a:t>
            </a:r>
            <a:r>
              <a:rPr lang="en-US" sz="1800" dirty="0" err="1" smtClean="0"/>
              <a:t>regres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5E5041-06D2-2141-8E3B-6B77A4DCD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6073" cy="3787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77C11A-8EDD-834D-A836-5C2F3D165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896073" cy="36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4E464-39B6-D24E-A64B-FB87EFAB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6" y="0"/>
            <a:ext cx="4425038" cy="690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A62B5F-BD3B-4247-82F0-B717C6DB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85" y="0"/>
            <a:ext cx="1637390" cy="1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64457-B6DB-544B-BFC3-07022579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761" y="808056"/>
            <a:ext cx="407083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 err="1"/>
              <a:t>Treguesit</a:t>
            </a:r>
            <a:r>
              <a:rPr lang="en-US" sz="3400" dirty="0"/>
              <a:t> </a:t>
            </a:r>
            <a:r>
              <a:rPr lang="en-US" sz="3400" dirty="0" err="1"/>
              <a:t>Financiarë</a:t>
            </a:r>
            <a:endParaRPr lang="en-US" sz="3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E54E72-F791-164D-91D6-9E658E1D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6" y="1600200"/>
            <a:ext cx="5301760" cy="4788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110000"/>
              </a:lnSpc>
            </a:pPr>
            <a:r>
              <a:rPr lang="en-US" sz="1800" dirty="0"/>
              <a:t>29 </a:t>
            </a:r>
            <a:r>
              <a:rPr lang="en-US" sz="1800" dirty="0" err="1"/>
              <a:t>bashki</a:t>
            </a:r>
            <a:r>
              <a:rPr lang="en-US" sz="1800" dirty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kriterin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 </a:t>
            </a:r>
            <a:r>
              <a:rPr lang="en-US" sz="1800" dirty="0" err="1" smtClean="0"/>
              <a:t>ndërsa</a:t>
            </a:r>
            <a:r>
              <a:rPr lang="en-US" sz="1800" dirty="0" smtClean="0"/>
              <a:t> </a:t>
            </a:r>
            <a:r>
              <a:rPr lang="en-US" sz="1800" dirty="0"/>
              <a:t>32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nuk</a:t>
            </a:r>
            <a:r>
              <a:rPr lang="en-US" sz="1800" dirty="0" smtClean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atë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 marL="228600" indent="-228600">
              <a:lnSpc>
                <a:spcPct val="110000"/>
              </a:lnSpc>
            </a:pPr>
            <a:r>
              <a:rPr lang="en-US" sz="1800" dirty="0"/>
              <a:t>12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përmirësim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plotësimin</a:t>
            </a:r>
            <a:r>
              <a:rPr lang="en-US" sz="1800" dirty="0"/>
              <a:t> e </a:t>
            </a:r>
            <a:r>
              <a:rPr lang="en-US" sz="1800" dirty="0" err="1"/>
              <a:t>këtij</a:t>
            </a:r>
            <a:r>
              <a:rPr lang="en-US" sz="1800" dirty="0"/>
              <a:t> </a:t>
            </a:r>
            <a:r>
              <a:rPr lang="en-US" sz="1800" dirty="0" err="1"/>
              <a:t>kriteri</a:t>
            </a:r>
            <a:r>
              <a:rPr lang="en-US" sz="1800" dirty="0"/>
              <a:t>;</a:t>
            </a:r>
          </a:p>
          <a:p>
            <a:pPr marL="228600" indent="-228600">
              <a:lnSpc>
                <a:spcPct val="110000"/>
              </a:lnSpc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përkeqësim</a:t>
            </a:r>
            <a:r>
              <a:rPr lang="en-US" sz="1800" dirty="0"/>
              <a:t>;</a:t>
            </a:r>
          </a:p>
          <a:p>
            <a:pPr marL="228600" indent="-228600">
              <a:lnSpc>
                <a:spcPct val="110000"/>
              </a:lnSpc>
            </a:pPr>
            <a:r>
              <a:rPr lang="en-US" sz="1800" dirty="0"/>
              <a:t>44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janë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njëjtën</a:t>
            </a:r>
            <a:r>
              <a:rPr lang="en-US" sz="1800" dirty="0"/>
              <a:t> status,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349250" indent="-228600">
              <a:lnSpc>
                <a:spcPct val="110000"/>
              </a:lnSpc>
            </a:pPr>
            <a:r>
              <a:rPr lang="en-US" sz="1800" i="1" dirty="0"/>
              <a:t>17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për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</a:t>
            </a:r>
            <a:endParaRPr lang="en-US" sz="1800" i="1" dirty="0"/>
          </a:p>
          <a:p>
            <a:pPr marL="349250" indent="-228600">
              <a:lnSpc>
                <a:spcPct val="110000"/>
              </a:lnSpc>
            </a:pPr>
            <a:r>
              <a:rPr lang="en-US" sz="1800" i="1" dirty="0"/>
              <a:t>27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si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vitin</a:t>
            </a:r>
            <a:r>
              <a:rPr lang="en-US" sz="1800" i="1" dirty="0"/>
              <a:t> 2019 </a:t>
            </a:r>
            <a:r>
              <a:rPr lang="en-US" sz="1800" i="1" dirty="0" err="1"/>
              <a:t>ashtu</a:t>
            </a:r>
            <a:r>
              <a:rPr lang="en-US" sz="1800" i="1" dirty="0"/>
              <a:t> </a:t>
            </a:r>
            <a:r>
              <a:rPr lang="en-US" sz="1800" i="1" dirty="0" err="1"/>
              <a:t>edhe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vitin</a:t>
            </a:r>
            <a:r>
              <a:rPr lang="en-US" sz="1800" i="1" dirty="0"/>
              <a:t> </a:t>
            </a:r>
            <a:r>
              <a:rPr lang="en-US" sz="1800" i="1" dirty="0" smtClean="0"/>
              <a:t>2020.</a:t>
            </a:r>
            <a:endParaRPr lang="en-US" sz="1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9EFA89-A51A-834E-A94E-39C646290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1843" cy="3513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B279D2-3206-FC4F-B96C-CDD82040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13770"/>
            <a:ext cx="5141841" cy="33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237E6B-2BCB-F549-9D81-AB0F8FD10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5" y="-3520"/>
            <a:ext cx="4081669" cy="6865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54FE0F-FE26-B149-AE81-2AFE9BEF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86" y="9939"/>
            <a:ext cx="1625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DBA99-B5E1-E641-888D-53B8D287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05" y="219807"/>
            <a:ext cx="5855416" cy="15562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Raportimi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Ardhurave</a:t>
            </a:r>
            <a:r>
              <a:rPr lang="en-US" sz="2800" dirty="0"/>
              <a:t> </a:t>
            </a:r>
            <a:r>
              <a:rPr lang="en-US" sz="2800" dirty="0" err="1"/>
              <a:t>sipas</a:t>
            </a:r>
            <a:r>
              <a:rPr lang="en-US" sz="2800" dirty="0"/>
              <a:t> </a:t>
            </a:r>
            <a:r>
              <a:rPr lang="en-US" sz="2800" dirty="0" err="1"/>
              <a:t>Burimit</a:t>
            </a:r>
            <a:r>
              <a:rPr lang="en-US" sz="2800" dirty="0"/>
              <a:t>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B0AB4AC0-5C02-EC40-B9DD-F872268C12D8}"/>
              </a:ext>
            </a:extLst>
          </p:cNvPr>
          <p:cNvSpPr txBox="1">
            <a:spLocks/>
          </p:cNvSpPr>
          <p:nvPr/>
        </p:nvSpPr>
        <p:spPr>
          <a:xfrm>
            <a:off x="527538" y="1477108"/>
            <a:ext cx="6532685" cy="4835769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/>
              <a:t>raportuar</a:t>
            </a:r>
            <a:r>
              <a:rPr lang="en-US" sz="1800" dirty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/>
              <a:t>ardhurat</a:t>
            </a:r>
            <a:r>
              <a:rPr lang="en-US" sz="1800" dirty="0"/>
              <a:t> </a:t>
            </a:r>
            <a:r>
              <a:rPr lang="en-US" sz="1800" dirty="0" err="1"/>
              <a:t>sipas</a:t>
            </a:r>
            <a:r>
              <a:rPr lang="en-US" sz="1800" dirty="0"/>
              <a:t> </a:t>
            </a:r>
            <a:r>
              <a:rPr lang="en-US" sz="1800" dirty="0" err="1" smtClean="0"/>
              <a:t>burimit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2020, </a:t>
            </a:r>
            <a:r>
              <a:rPr lang="en-US" sz="1800" dirty="0" err="1" smtClean="0"/>
              <a:t>ndërsa</a:t>
            </a:r>
            <a:r>
              <a:rPr lang="en-US" sz="1800" dirty="0" smtClean="0"/>
              <a:t> 15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nuk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këtë</a:t>
            </a:r>
            <a:r>
              <a:rPr lang="en-US" sz="1800" dirty="0" smtClean="0"/>
              <a:t> </a:t>
            </a:r>
            <a:r>
              <a:rPr lang="en-US" sz="1800" dirty="0" err="1"/>
              <a:t>kriter</a:t>
            </a:r>
            <a:r>
              <a:rPr lang="en-US" sz="1800" dirty="0"/>
              <a:t>, 1 </a:t>
            </a:r>
            <a:r>
              <a:rPr lang="en-US" sz="1800" dirty="0" err="1"/>
              <a:t>bashki</a:t>
            </a:r>
            <a:r>
              <a:rPr lang="en-US" sz="1800" dirty="0"/>
              <a:t> e ka </a:t>
            </a:r>
            <a:r>
              <a:rPr lang="en-US" sz="1800" dirty="0" err="1"/>
              <a:t>raportuar</a:t>
            </a:r>
            <a:r>
              <a:rPr lang="en-US" sz="1800" dirty="0"/>
              <a:t> </a:t>
            </a:r>
            <a:r>
              <a:rPr lang="en-US" sz="1800" dirty="0" err="1"/>
              <a:t>pjesërisht</a:t>
            </a:r>
            <a:r>
              <a:rPr lang="en-US" sz="1800" dirty="0"/>
              <a:t> </a:t>
            </a:r>
            <a:r>
              <a:rPr lang="en-US" sz="1800" dirty="0" err="1" smtClean="0"/>
              <a:t>atë</a:t>
            </a:r>
            <a:r>
              <a:rPr lang="en-US" sz="1800" dirty="0" smtClean="0"/>
              <a:t>.</a:t>
            </a:r>
          </a:p>
          <a:p>
            <a:pPr algn="l">
              <a:lnSpc>
                <a:spcPct val="110000"/>
              </a:lnSpc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 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përmirësuar</a:t>
            </a:r>
            <a:r>
              <a:rPr lang="en-US" sz="1800" dirty="0" smtClean="0"/>
              <a:t> </a:t>
            </a:r>
            <a:r>
              <a:rPr lang="en-US" sz="1800" dirty="0" err="1"/>
              <a:t>raportimin</a:t>
            </a:r>
            <a:r>
              <a:rPr lang="en-US" sz="1800" dirty="0"/>
              <a:t> e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ardhurave</a:t>
            </a:r>
            <a:r>
              <a:rPr lang="en-US" sz="1800" dirty="0"/>
              <a:t> </a:t>
            </a:r>
            <a:r>
              <a:rPr lang="en-US" sz="1800" dirty="0" err="1"/>
              <a:t>sipas</a:t>
            </a:r>
            <a:r>
              <a:rPr lang="en-US" sz="1800" dirty="0"/>
              <a:t> </a:t>
            </a:r>
            <a:r>
              <a:rPr lang="en-US" sz="1800" dirty="0" err="1" smtClean="0"/>
              <a:t>burimit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përkeqësim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raportimin</a:t>
            </a:r>
            <a:r>
              <a:rPr lang="en-US" sz="1800" dirty="0" smtClean="0"/>
              <a:t> e </a:t>
            </a:r>
            <a:r>
              <a:rPr lang="en-US" sz="1800" dirty="0" err="1" smtClean="0"/>
              <a:t>këtij</a:t>
            </a:r>
            <a:r>
              <a:rPr lang="en-US" sz="1800" dirty="0" smtClean="0"/>
              <a:t> </a:t>
            </a:r>
            <a:r>
              <a:rPr lang="en-US" sz="1800" dirty="0" err="1" smtClean="0"/>
              <a:t>kriteri</a:t>
            </a:r>
            <a:r>
              <a:rPr lang="en-US" sz="1800" dirty="0" smtClean="0"/>
              <a:t>;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njëjtin</a:t>
            </a:r>
            <a:r>
              <a:rPr lang="en-US" sz="1800" dirty="0"/>
              <a:t> status,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35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r>
              <a:rPr lang="en-US" sz="1800" i="1" dirty="0"/>
              <a:t>;</a:t>
            </a:r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13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A9830-F61E-0D48-91AF-3EDFFFBC2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37" y="0"/>
            <a:ext cx="4491263" cy="3434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F10DC-08DF-7940-9E39-5A3E645DC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37" y="3342559"/>
            <a:ext cx="4491263" cy="35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0655B-98BE-214F-A4B3-CFDEAFD9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Metodologjia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Kriteret</a:t>
            </a:r>
            <a:r>
              <a:rPr lang="en-US" sz="3200" dirty="0"/>
              <a:t> (13)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910431D-E001-2C43-B377-34BEAED3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72018"/>
              </p:ext>
            </p:extLst>
          </p:nvPr>
        </p:nvGraphicFramePr>
        <p:xfrm>
          <a:off x="5089612" y="-2"/>
          <a:ext cx="7102388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631">
                  <a:extLst>
                    <a:ext uri="{9D8B030D-6E8A-4147-A177-3AD203B41FA5}">
                      <a16:colId xmlns:a16="http://schemas.microsoft.com/office/drawing/2014/main" xmlns="" val="1358334954"/>
                    </a:ext>
                  </a:extLst>
                </a:gridCol>
                <a:gridCol w="3245913">
                  <a:extLst>
                    <a:ext uri="{9D8B030D-6E8A-4147-A177-3AD203B41FA5}">
                      <a16:colId xmlns:a16="http://schemas.microsoft.com/office/drawing/2014/main" xmlns="" val="1885759483"/>
                    </a:ext>
                  </a:extLst>
                </a:gridCol>
                <a:gridCol w="1365844">
                  <a:extLst>
                    <a:ext uri="{9D8B030D-6E8A-4147-A177-3AD203B41FA5}">
                      <a16:colId xmlns:a16="http://schemas.microsoft.com/office/drawing/2014/main" xmlns="" val="2634480114"/>
                    </a:ext>
                  </a:extLst>
                </a:gridCol>
              </a:tblGrid>
              <a:tr h="449556">
                <a:tc row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Kërkesat e përputhshmërisë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Kriteret e vlerësimit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Përmasa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e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kampionit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3929521840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Përgatitja e një raporti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685443979"/>
                  </a:ext>
                </a:extLst>
              </a:tr>
              <a:tr h="447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Struktura e programit përputhet me kërkesat e udhëzimit të PBA-së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Metoda cilësore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192855918"/>
                  </a:ext>
                </a:extLst>
              </a:tr>
              <a:tr h="676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Qëllimet, objektivat jane specifikuar; kodet e programit korrespondojnë me </a:t>
                      </a:r>
                      <a:r>
                        <a:rPr lang="de-CH" sz="1400" dirty="0" smtClean="0">
                          <a:effectLst/>
                        </a:rPr>
                        <a:t>emërtesat </a:t>
                      </a:r>
                      <a:r>
                        <a:rPr lang="de-CH" sz="1400" dirty="0">
                          <a:effectLst/>
                        </a:rPr>
                        <a:t>e programit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Metoda cilësore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114575399"/>
                  </a:ext>
                </a:extLst>
              </a:tr>
              <a:tr h="36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Paraqitja e të ardhurave sipas burimeve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106734339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Realizimi faktik i të ardhurave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2840265630"/>
                  </a:ext>
                </a:extLst>
              </a:tr>
              <a:tr h="36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Shpenzimet sipas programit dhe realizimit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022555188"/>
                  </a:ext>
                </a:extLst>
              </a:tr>
              <a:tr h="447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Raportimi i shpenzimeve sipas klasifikimit ekonomik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2681380191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Lista e investimeve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3113764236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Shkalla e detyrimeve të prapambetura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7245786"/>
                  </a:ext>
                </a:extLst>
              </a:tr>
              <a:tr h="447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Buxheti i planifikuar kundrejt buxhetit faktik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1011857311"/>
                  </a:ext>
                </a:extLst>
              </a:tr>
              <a:tr h="447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Përputhshmëria e programeve të raportuara në PBA dhe RMZB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1190055931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Lista e Treguesve Financiarë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394754031"/>
                  </a:ext>
                </a:extLst>
              </a:tr>
              <a:tr h="21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Elementet e performancës 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1525881511"/>
                  </a:ext>
                </a:extLst>
              </a:tr>
              <a:tr h="549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Lidhja e elementeve të performancës të planifikimit me raportimin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 </a:t>
                      </a:r>
                      <a:endParaRPr lang="x-none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Metodë Cilësore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extLst>
                  <a:ext uri="{0D108BD9-81ED-4DB2-BD59-A6C34878D82A}">
                    <a16:rowId xmlns:a16="http://schemas.microsoft.com/office/drawing/2014/main" xmlns="" val="2435591907"/>
                  </a:ext>
                </a:extLst>
              </a:tr>
              <a:tr h="777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err="1">
                          <a:effectLst/>
                        </a:rPr>
                        <a:t>Përdorimi</a:t>
                      </a:r>
                      <a:r>
                        <a:rPr lang="de-CH" sz="1400" dirty="0">
                          <a:effectLst/>
                        </a:rPr>
                        <a:t> i </a:t>
                      </a:r>
                      <a:r>
                        <a:rPr lang="de-CH" sz="1400" dirty="0" err="1">
                          <a:effectLst/>
                        </a:rPr>
                        <a:t>raportit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nga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këshilli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bashkiak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dhe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komuniteti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Raporti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është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diskutuar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në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këshill</a:t>
                      </a:r>
                      <a:endParaRPr lang="de-CH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effectLst/>
                        </a:rPr>
                        <a:t>Raporti është </a:t>
                      </a:r>
                      <a:r>
                        <a:rPr lang="de-CH" sz="1400" dirty="0" smtClean="0">
                          <a:effectLst/>
                        </a:rPr>
                        <a:t>publikuar në website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 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extLst>
                  <a:ext uri="{0D108BD9-81ED-4DB2-BD59-A6C34878D82A}">
                    <a16:rowId xmlns:a16="http://schemas.microsoft.com/office/drawing/2014/main" xmlns="" val="164503171"/>
                  </a:ext>
                </a:extLst>
              </a:tr>
              <a:tr h="568681">
                <a:tc>
                  <a:txBody>
                    <a:bodyPr/>
                    <a:lstStyle/>
                    <a:p>
                      <a:r>
                        <a:rPr lang="en-US" dirty="0" err="1"/>
                        <a:t>Renditja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Bashkive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Pikëzim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për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bashki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në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bazë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të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kritereve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të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plotesuara</a:t>
                      </a:r>
                      <a:r>
                        <a:rPr lang="de-CH" sz="1400" dirty="0">
                          <a:effectLst/>
                        </a:rPr>
                        <a:t> (</a:t>
                      </a:r>
                      <a:r>
                        <a:rPr lang="de-CH" sz="1400" dirty="0" err="1">
                          <a:effectLst/>
                        </a:rPr>
                        <a:t>kampioni</a:t>
                      </a:r>
                      <a:r>
                        <a:rPr lang="de-CH" sz="1400" dirty="0">
                          <a:effectLst/>
                        </a:rPr>
                        <a:t> 61 </a:t>
                      </a:r>
                      <a:r>
                        <a:rPr lang="de-CH" sz="1400" dirty="0" err="1">
                          <a:effectLst/>
                        </a:rPr>
                        <a:t>bashki</a:t>
                      </a:r>
                      <a:r>
                        <a:rPr lang="de-CH" sz="1400" dirty="0">
                          <a:effectLst/>
                        </a:rPr>
                        <a:t>) 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61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72" marR="53172" marT="0" marB="0" anchor="ctr"/>
                </a:tc>
                <a:extLst>
                  <a:ext uri="{0D108BD9-81ED-4DB2-BD59-A6C34878D82A}">
                    <a16:rowId xmlns:a16="http://schemas.microsoft.com/office/drawing/2014/main" xmlns="" val="416329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017470-C40C-E34D-AD9A-2AFA817D0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57" y="0"/>
            <a:ext cx="5257987" cy="7010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56C5DC-FD04-4B49-ACCC-708C5CCC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70" y="-1"/>
            <a:ext cx="1395074" cy="13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DBA99-B5E1-E641-888D-53B8D287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254978"/>
            <a:ext cx="6559062" cy="1266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Raportimi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Ardhurave</a:t>
            </a:r>
            <a:r>
              <a:rPr lang="en-US" sz="2800" dirty="0"/>
              <a:t> </a:t>
            </a:r>
            <a:r>
              <a:rPr lang="en-US" sz="2800" dirty="0" err="1"/>
              <a:t>Faktike</a:t>
            </a:r>
            <a:r>
              <a:rPr lang="en-US" sz="2800" dirty="0"/>
              <a:t> </a:t>
            </a:r>
            <a:r>
              <a:rPr lang="en-US" sz="2800" dirty="0" err="1"/>
              <a:t>kundrejt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Ardhurave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Planifikuara</a:t>
            </a:r>
            <a:r>
              <a:rPr lang="en-US" sz="2800" dirty="0"/>
              <a:t>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B0AB4AC0-5C02-EC40-B9DD-F872268C12D8}"/>
              </a:ext>
            </a:extLst>
          </p:cNvPr>
          <p:cNvSpPr txBox="1">
            <a:spLocks/>
          </p:cNvSpPr>
          <p:nvPr/>
        </p:nvSpPr>
        <p:spPr>
          <a:xfrm>
            <a:off x="492369" y="1820009"/>
            <a:ext cx="6559061" cy="4624754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42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/>
              <a:t>raportuar</a:t>
            </a:r>
            <a:r>
              <a:rPr lang="en-US" sz="1800" dirty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/>
              <a:t>ardhurat</a:t>
            </a:r>
            <a:r>
              <a:rPr lang="en-US" sz="1800" dirty="0"/>
              <a:t> </a:t>
            </a:r>
            <a:r>
              <a:rPr lang="en-US" sz="1800" dirty="0" err="1"/>
              <a:t>sipas</a:t>
            </a:r>
            <a:r>
              <a:rPr lang="en-US" sz="1800" dirty="0"/>
              <a:t> </a:t>
            </a:r>
            <a:r>
              <a:rPr lang="en-US" sz="1800" dirty="0" err="1"/>
              <a:t>burimit</a:t>
            </a:r>
            <a:r>
              <a:rPr lang="en-US" sz="1800" dirty="0"/>
              <a:t> </a:t>
            </a:r>
            <a:r>
              <a:rPr lang="en-US" sz="1800" dirty="0" smtClean="0"/>
              <a:t>plan/</a:t>
            </a:r>
            <a:r>
              <a:rPr lang="en-US" sz="1800" dirty="0" err="1" smtClean="0"/>
              <a:t>fakt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2020, </a:t>
            </a:r>
            <a:r>
              <a:rPr lang="en-US" sz="1800" dirty="0"/>
              <a:t>15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këtë</a:t>
            </a:r>
            <a:r>
              <a:rPr lang="en-US" sz="1800" dirty="0" smtClean="0"/>
              <a:t> </a:t>
            </a:r>
            <a:r>
              <a:rPr lang="en-US" sz="1800" dirty="0" err="1"/>
              <a:t>kriter</a:t>
            </a:r>
            <a:r>
              <a:rPr lang="en-US" sz="1800" dirty="0"/>
              <a:t>, 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/>
              <a:t>raportuar</a:t>
            </a:r>
            <a:r>
              <a:rPr lang="en-US" sz="1800" dirty="0"/>
              <a:t> </a:t>
            </a:r>
            <a:r>
              <a:rPr lang="en-US" sz="1800" dirty="0" err="1" smtClean="0"/>
              <a:t>pjesërisht</a:t>
            </a:r>
            <a:r>
              <a:rPr lang="en-US" sz="1800" dirty="0" smtClean="0"/>
              <a:t>.</a:t>
            </a:r>
          </a:p>
          <a:p>
            <a:pPr algn="l">
              <a:lnSpc>
                <a:spcPct val="110000"/>
              </a:lnSpc>
            </a:pPr>
            <a:r>
              <a:rPr lang="en-US" sz="1800" dirty="0" err="1" smtClean="0"/>
              <a:t>Krahsuar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  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permirësuar</a:t>
            </a:r>
            <a:r>
              <a:rPr lang="en-US" sz="1800" dirty="0" smtClean="0"/>
              <a:t> </a:t>
            </a:r>
            <a:r>
              <a:rPr lang="en-US" sz="1800" dirty="0" err="1"/>
              <a:t>raportimin</a:t>
            </a:r>
            <a:r>
              <a:rPr lang="en-US" sz="1800" dirty="0"/>
              <a:t> duke </a:t>
            </a:r>
            <a:r>
              <a:rPr lang="en-US" sz="1800" dirty="0" err="1"/>
              <a:t>plotësuar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kriter</a:t>
            </a:r>
            <a:r>
              <a:rPr lang="en-US" sz="1800" dirty="0"/>
              <a:t>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përkeqësim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njëjtën</a:t>
            </a:r>
            <a:r>
              <a:rPr lang="en-US" sz="1800" dirty="0"/>
              <a:t> status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kriter</a:t>
            </a:r>
            <a:r>
              <a:rPr lang="en-US" sz="1800" dirty="0"/>
              <a:t>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32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smtClean="0"/>
              <a:t>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plotësuar</a:t>
            </a:r>
            <a:r>
              <a:rPr lang="en-US" sz="1800" i="1" dirty="0" smtClean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</a:t>
            </a:r>
            <a:endParaRPr lang="en-US" sz="1800" i="1" dirty="0"/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12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5AB4BF-B451-184A-913D-E1A965190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80" y="0"/>
            <a:ext cx="4681819" cy="3646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228C8-7E6B-3F4F-8854-878F84B1B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79" y="3333324"/>
            <a:ext cx="4681821" cy="3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F85135-440B-F642-85CC-7F394BC4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9" y="0"/>
            <a:ext cx="488200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A19B1A-DB9C-E14B-A342-2DF9B1636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01" y="0"/>
            <a:ext cx="1727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DBA99-B5E1-E641-888D-53B8D287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478515"/>
            <a:ext cx="6435969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Buxheti</a:t>
            </a:r>
            <a:r>
              <a:rPr lang="en-US" sz="3600" dirty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/>
              <a:t>planifikuar</a:t>
            </a:r>
            <a:r>
              <a:rPr lang="en-US" sz="3600" dirty="0"/>
              <a:t> </a:t>
            </a:r>
            <a:r>
              <a:rPr lang="en-US" sz="3600" dirty="0" err="1"/>
              <a:t>kundrejt</a:t>
            </a:r>
            <a:r>
              <a:rPr lang="en-US" sz="3600" dirty="0"/>
              <a:t> </a:t>
            </a:r>
            <a:r>
              <a:rPr lang="en-US" sz="3600" dirty="0" err="1"/>
              <a:t>faktit</a:t>
            </a:r>
            <a:r>
              <a:rPr lang="en-US" sz="3600" dirty="0"/>
              <a:t> - </a:t>
            </a:r>
            <a:r>
              <a:rPr lang="en-US" sz="3600" dirty="0" err="1">
                <a:solidFill>
                  <a:srgbClr val="FF0000"/>
                </a:solidFill>
              </a:rPr>
              <a:t>Kriter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B0AB4AC0-5C02-EC40-B9DD-F872268C12D8}"/>
              </a:ext>
            </a:extLst>
          </p:cNvPr>
          <p:cNvSpPr txBox="1">
            <a:spLocks/>
          </p:cNvSpPr>
          <p:nvPr/>
        </p:nvSpPr>
        <p:spPr>
          <a:xfrm>
            <a:off x="571500" y="2286001"/>
            <a:ext cx="6515100" cy="4062046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20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performancë</a:t>
            </a:r>
            <a:r>
              <a:rPr lang="en-US" sz="1800" dirty="0" smtClean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 smtClean="0"/>
              <a:t>mirë</a:t>
            </a:r>
            <a:r>
              <a:rPr lang="en-US" sz="1800" dirty="0" smtClean="0"/>
              <a:t> </a:t>
            </a:r>
            <a:r>
              <a:rPr lang="en-US" sz="1800" dirty="0" err="1"/>
              <a:t>buxhetore</a:t>
            </a:r>
            <a:r>
              <a:rPr lang="en-US" sz="1800" dirty="0"/>
              <a:t> me </a:t>
            </a:r>
            <a:r>
              <a:rPr lang="en-US" sz="1800" dirty="0" err="1"/>
              <a:t>devijim</a:t>
            </a:r>
            <a:r>
              <a:rPr lang="en-US" sz="1800" dirty="0"/>
              <a:t> </a:t>
            </a:r>
            <a:r>
              <a:rPr lang="en-US" sz="1800" dirty="0" err="1"/>
              <a:t>deri</a:t>
            </a:r>
            <a:r>
              <a:rPr lang="en-US" sz="1800" dirty="0"/>
              <a:t> 10% </a:t>
            </a:r>
            <a:r>
              <a:rPr lang="en-US" sz="1800" dirty="0" smtClean="0"/>
              <a:t>.  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performancë</a:t>
            </a:r>
            <a:r>
              <a:rPr lang="en-US" sz="1800" dirty="0" smtClean="0"/>
              <a:t> </a:t>
            </a:r>
            <a:r>
              <a:rPr lang="en-US" sz="1800" dirty="0" err="1"/>
              <a:t>mesatare</a:t>
            </a:r>
            <a:r>
              <a:rPr lang="en-US" sz="1800" dirty="0"/>
              <a:t> </a:t>
            </a:r>
            <a:r>
              <a:rPr lang="en-US" sz="1800" dirty="0" err="1" smtClean="0"/>
              <a:t>buxhetore</a:t>
            </a:r>
            <a:r>
              <a:rPr lang="en-US" sz="1800" dirty="0" smtClean="0"/>
              <a:t> </a:t>
            </a:r>
            <a:r>
              <a:rPr lang="en-US" sz="1800" dirty="0"/>
              <a:t>me </a:t>
            </a:r>
            <a:r>
              <a:rPr lang="en-US" sz="1800" dirty="0" err="1"/>
              <a:t>devijim</a:t>
            </a:r>
            <a:r>
              <a:rPr lang="en-US" sz="1800" dirty="0"/>
              <a:t> 20-30%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 smtClean="0"/>
              <a:t>plani</a:t>
            </a:r>
            <a:r>
              <a:rPr lang="en-US" sz="1800" dirty="0" smtClean="0"/>
              <a:t> 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20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i="1" dirty="0"/>
              <a:t>performance </a:t>
            </a:r>
            <a:r>
              <a:rPr lang="en-US" sz="1800" i="1" dirty="0" err="1" smtClean="0"/>
              <a:t>të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ulët</a:t>
            </a:r>
            <a:r>
              <a:rPr lang="en-US" sz="1800" i="1" dirty="0" smtClean="0"/>
              <a:t> </a:t>
            </a:r>
            <a:r>
              <a:rPr lang="en-US" sz="1800" i="1" dirty="0" err="1"/>
              <a:t>buxhetore</a:t>
            </a:r>
            <a:r>
              <a:rPr lang="en-US" sz="1800" i="1" dirty="0"/>
              <a:t> me </a:t>
            </a:r>
            <a:r>
              <a:rPr lang="en-US" sz="1800" i="1" dirty="0" err="1"/>
              <a:t>devijm</a:t>
            </a:r>
            <a:r>
              <a:rPr lang="en-US" sz="1800" i="1" dirty="0"/>
              <a:t> </a:t>
            </a:r>
            <a:r>
              <a:rPr lang="en-US" sz="1800" i="1" dirty="0" err="1"/>
              <a:t>mbi</a:t>
            </a:r>
            <a:r>
              <a:rPr lang="en-US" sz="1800" i="1" dirty="0"/>
              <a:t> 30% </a:t>
            </a:r>
            <a:r>
              <a:rPr lang="en-US" sz="1800" i="1" dirty="0" err="1"/>
              <a:t>nga</a:t>
            </a:r>
            <a:r>
              <a:rPr lang="en-US" sz="1800" i="1" dirty="0"/>
              <a:t> </a:t>
            </a:r>
            <a:r>
              <a:rPr lang="en-US" sz="1800" i="1" dirty="0" err="1"/>
              <a:t>plani</a:t>
            </a:r>
            <a:r>
              <a:rPr lang="en-US" sz="1800" i="1" dirty="0"/>
              <a:t> </a:t>
            </a:r>
            <a:r>
              <a:rPr lang="en-US" sz="1800" i="1" dirty="0" err="1" smtClean="0"/>
              <a:t>fillestar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BA4827-5ECA-4743-9872-1A3E3445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0"/>
            <a:ext cx="4442460" cy="7016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437019-D29F-A04D-9C6E-A0806C3AB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96" y="0"/>
            <a:ext cx="1664368" cy="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DBA99-B5E1-E641-888D-53B8D287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73" y="478515"/>
            <a:ext cx="5477618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Raportimi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Detyrimeve</a:t>
            </a:r>
            <a:r>
              <a:rPr lang="en-US" sz="3600" dirty="0"/>
              <a:t> </a:t>
            </a:r>
            <a:r>
              <a:rPr lang="en-US" sz="3600" dirty="0" err="1"/>
              <a:t>të</a:t>
            </a:r>
            <a:r>
              <a:rPr lang="en-US" sz="3600" dirty="0"/>
              <a:t> </a:t>
            </a:r>
            <a:r>
              <a:rPr lang="en-US" sz="3600" dirty="0" err="1"/>
              <a:t>Prapambetura</a:t>
            </a:r>
            <a:r>
              <a:rPr lang="en-US" sz="3600" dirty="0"/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Kriter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Ri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B0AB4AC0-5C02-EC40-B9DD-F872268C12D8}"/>
              </a:ext>
            </a:extLst>
          </p:cNvPr>
          <p:cNvSpPr txBox="1">
            <a:spLocks/>
          </p:cNvSpPr>
          <p:nvPr/>
        </p:nvSpPr>
        <p:spPr>
          <a:xfrm>
            <a:off x="844062" y="2593731"/>
            <a:ext cx="7104184" cy="366639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ulur</a:t>
            </a:r>
            <a:r>
              <a:rPr lang="en-US" sz="1800" dirty="0"/>
              <a:t> </a:t>
            </a:r>
            <a:r>
              <a:rPr lang="en-US" sz="1800" dirty="0" err="1"/>
              <a:t>vlerën</a:t>
            </a:r>
            <a:r>
              <a:rPr lang="en-US" sz="1800" dirty="0"/>
              <a:t> e </a:t>
            </a:r>
            <a:r>
              <a:rPr lang="en-US" sz="1800" dirty="0" err="1"/>
              <a:t>detyrimit</a:t>
            </a:r>
            <a:r>
              <a:rPr lang="en-US" sz="1800" dirty="0"/>
              <a:t> me 30</a:t>
            </a:r>
            <a:r>
              <a:rPr lang="en-US" sz="1800" dirty="0" smtClean="0"/>
              <a:t>%.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ulur</a:t>
            </a:r>
            <a:r>
              <a:rPr lang="en-US" sz="1800" dirty="0"/>
              <a:t> </a:t>
            </a:r>
            <a:r>
              <a:rPr lang="en-US" sz="1800" dirty="0" err="1"/>
              <a:t>vlerën</a:t>
            </a:r>
            <a:r>
              <a:rPr lang="en-US" sz="1800" dirty="0"/>
              <a:t> e </a:t>
            </a:r>
            <a:r>
              <a:rPr lang="en-US" sz="1800" dirty="0" err="1"/>
              <a:t>detyrimit</a:t>
            </a:r>
            <a:r>
              <a:rPr lang="en-US" sz="1800" dirty="0"/>
              <a:t> me 10 </a:t>
            </a:r>
            <a:r>
              <a:rPr lang="en-US" sz="1800" dirty="0" err="1"/>
              <a:t>deri</a:t>
            </a:r>
            <a:r>
              <a:rPr lang="en-US" sz="1800" dirty="0"/>
              <a:t> 30</a:t>
            </a:r>
            <a:r>
              <a:rPr lang="en-US" sz="1800" dirty="0" smtClean="0"/>
              <a:t>%.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ulur</a:t>
            </a:r>
            <a:r>
              <a:rPr lang="en-US" sz="1800" dirty="0"/>
              <a:t> </a:t>
            </a:r>
            <a:r>
              <a:rPr lang="en-US" sz="1800" dirty="0" err="1"/>
              <a:t>vlerën</a:t>
            </a:r>
            <a:r>
              <a:rPr lang="en-US" sz="1800" dirty="0"/>
              <a:t> e </a:t>
            </a:r>
            <a:r>
              <a:rPr lang="en-US" sz="1800" dirty="0" err="1"/>
              <a:t>detyrimit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0 </a:t>
            </a:r>
            <a:r>
              <a:rPr lang="en-US" sz="1800" dirty="0" err="1"/>
              <a:t>deri</a:t>
            </a:r>
            <a:r>
              <a:rPr lang="en-US" sz="1800" dirty="0"/>
              <a:t> 10</a:t>
            </a:r>
            <a:r>
              <a:rPr lang="en-US" sz="1800" dirty="0" smtClean="0"/>
              <a:t>%.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rritur</a:t>
            </a:r>
            <a:r>
              <a:rPr lang="en-US" sz="1800" dirty="0"/>
              <a:t> </a:t>
            </a:r>
            <a:r>
              <a:rPr lang="en-US" sz="1800" dirty="0" err="1"/>
              <a:t>vlerën</a:t>
            </a:r>
            <a:r>
              <a:rPr lang="en-US" sz="1800" dirty="0"/>
              <a:t> e </a:t>
            </a:r>
            <a:r>
              <a:rPr lang="en-US" sz="1800" dirty="0" err="1"/>
              <a:t>detyrimit</a:t>
            </a:r>
            <a:r>
              <a:rPr lang="en-US" sz="1800" dirty="0"/>
              <a:t> me 0 </a:t>
            </a:r>
            <a:r>
              <a:rPr lang="en-US" sz="1800" dirty="0" err="1"/>
              <a:t>deri</a:t>
            </a:r>
            <a:r>
              <a:rPr lang="en-US" sz="1800" dirty="0"/>
              <a:t> 10</a:t>
            </a:r>
            <a:r>
              <a:rPr lang="en-US" sz="1800" dirty="0" smtClean="0"/>
              <a:t>%.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rritur</a:t>
            </a:r>
            <a:r>
              <a:rPr lang="en-US" sz="1800" dirty="0"/>
              <a:t> </a:t>
            </a:r>
            <a:r>
              <a:rPr lang="en-US" sz="1800" dirty="0" err="1"/>
              <a:t>vlerën</a:t>
            </a:r>
            <a:r>
              <a:rPr lang="en-US" sz="1800" dirty="0"/>
              <a:t> e </a:t>
            </a:r>
            <a:r>
              <a:rPr lang="en-US" sz="1800" dirty="0" err="1"/>
              <a:t>detyrimit</a:t>
            </a:r>
            <a:r>
              <a:rPr lang="en-US" sz="1800" dirty="0"/>
              <a:t> me </a:t>
            </a:r>
            <a:r>
              <a:rPr lang="en-US" sz="1800" dirty="0" err="1"/>
              <a:t>mbi</a:t>
            </a:r>
            <a:r>
              <a:rPr lang="en-US" sz="1800" dirty="0"/>
              <a:t> 10</a:t>
            </a:r>
            <a:r>
              <a:rPr lang="en-US" sz="1800" dirty="0" smtClean="0"/>
              <a:t>%.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D1A8E-5456-E44D-A739-5A64161C1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57" y="-19151"/>
            <a:ext cx="3617843" cy="7066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5750EB-FDCC-7B4B-9724-6761E1B4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17" y="-19151"/>
            <a:ext cx="1671683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8AAAE6-FD86-7241-8212-395EC0A3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2" y="438207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Raporti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diskutuar</a:t>
            </a:r>
            <a:r>
              <a:rPr lang="en-US" sz="3400" dirty="0"/>
              <a:t>  </a:t>
            </a:r>
            <a:r>
              <a:rPr lang="en-US" sz="3400" dirty="0" err="1"/>
              <a:t>në</a:t>
            </a:r>
            <a:r>
              <a:rPr lang="en-US" sz="3400" dirty="0"/>
              <a:t> </a:t>
            </a:r>
            <a:r>
              <a:rPr lang="en-US" sz="3400" dirty="0" err="1"/>
              <a:t>Këshill</a:t>
            </a:r>
            <a:r>
              <a:rPr lang="en-US" sz="3400" dirty="0"/>
              <a:t> </a:t>
            </a:r>
            <a:r>
              <a:rPr lang="en-US" sz="3400" dirty="0" err="1"/>
              <a:t>Bashkiak</a:t>
            </a:r>
            <a:endParaRPr lang="en-US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54D48F-92AC-4E43-B37C-7C247EEBC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0"/>
            <a:ext cx="4851270" cy="3491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4CA51F-B563-7E48-A030-40261031B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3115417"/>
            <a:ext cx="4851270" cy="3838124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69014022-4ADF-864E-9668-D226B63B5450}"/>
              </a:ext>
            </a:extLst>
          </p:cNvPr>
          <p:cNvSpPr txBox="1">
            <a:spLocks/>
          </p:cNvSpPr>
          <p:nvPr/>
        </p:nvSpPr>
        <p:spPr>
          <a:xfrm>
            <a:off x="547252" y="1638790"/>
            <a:ext cx="6583310" cy="423571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/>
              <a:t>47 </a:t>
            </a:r>
            <a:r>
              <a:rPr lang="en-US" sz="1800" dirty="0" err="1"/>
              <a:t>bashki</a:t>
            </a:r>
            <a:r>
              <a:rPr lang="en-US" sz="1800" dirty="0"/>
              <a:t> e </a:t>
            </a:r>
            <a:r>
              <a:rPr lang="en-US" sz="1800" dirty="0" err="1"/>
              <a:t>kane</a:t>
            </a:r>
            <a:r>
              <a:rPr lang="en-US" sz="1800" dirty="0"/>
              <a:t> </a:t>
            </a:r>
            <a:r>
              <a:rPr lang="en-US" sz="1800" dirty="0" err="1"/>
              <a:t>diskutuar</a:t>
            </a:r>
            <a:r>
              <a:rPr lang="en-US" sz="1800" dirty="0"/>
              <a:t> RMZB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Këshill</a:t>
            </a:r>
            <a:r>
              <a:rPr lang="en-US" sz="1800" dirty="0"/>
              <a:t> </a:t>
            </a:r>
            <a:r>
              <a:rPr lang="en-US" sz="1800" dirty="0" err="1" smtClean="0"/>
              <a:t>Bashkiak</a:t>
            </a:r>
            <a:r>
              <a:rPr lang="en-US" sz="1800" dirty="0" smtClean="0"/>
              <a:t>.</a:t>
            </a:r>
            <a:endParaRPr lang="en-US" sz="18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/>
              <a:t>14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/>
              <a:t>kane</a:t>
            </a:r>
            <a:r>
              <a:rPr lang="en-US" sz="1800" dirty="0"/>
              <a:t> </a:t>
            </a:r>
            <a:r>
              <a:rPr lang="en-US" sz="1800" dirty="0" err="1"/>
              <a:t>paraqitur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smtClean="0"/>
              <a:t>KB.</a:t>
            </a:r>
          </a:p>
          <a:p>
            <a:pPr algn="l"/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përmirësim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/>
              <a:t>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3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përkeqësim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njëjtën</a:t>
            </a:r>
            <a:r>
              <a:rPr lang="en-US" sz="1800" dirty="0"/>
              <a:t> status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kriter</a:t>
            </a:r>
            <a:r>
              <a:rPr lang="en-US" sz="1800" dirty="0"/>
              <a:t>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35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endParaRPr lang="en-US" sz="1800" i="1" dirty="0"/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13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6422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08C980-18FA-B048-B1E7-70752230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4" y="0"/>
            <a:ext cx="48643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A676D12-5F33-C14E-9D86-8E028E1E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96716"/>
            <a:ext cx="7623810" cy="1301262"/>
          </a:xfrm>
        </p:spPr>
        <p:txBody>
          <a:bodyPr/>
          <a:lstStyle/>
          <a:p>
            <a:r>
              <a:rPr lang="en-US" dirty="0" err="1"/>
              <a:t>Raporti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Publikuar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W</a:t>
            </a:r>
            <a:r>
              <a:rPr lang="en-US" dirty="0" smtClean="0"/>
              <a:t>eb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Qershor</a:t>
            </a:r>
            <a:r>
              <a:rPr lang="en-US" dirty="0" smtClean="0"/>
              <a:t> </a:t>
            </a:r>
            <a:r>
              <a:rPr lang="en-US" dirty="0"/>
              <a:t>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38DC7C-B461-B947-BC10-89CA1D19C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44" y="0"/>
            <a:ext cx="4483609" cy="3374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40EE32-A2E7-124D-B24D-22D7AAB8F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50" y="3341611"/>
            <a:ext cx="4483609" cy="3516389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507D56DF-814B-B74C-82C4-B1FCD88CF749}"/>
              </a:ext>
            </a:extLst>
          </p:cNvPr>
          <p:cNvSpPr txBox="1">
            <a:spLocks/>
          </p:cNvSpPr>
          <p:nvPr/>
        </p:nvSpPr>
        <p:spPr>
          <a:xfrm>
            <a:off x="752488" y="1872762"/>
            <a:ext cx="6474789" cy="4141176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/>
              <a:t>36 </a:t>
            </a:r>
            <a:r>
              <a:rPr lang="en-US" sz="1800" dirty="0" err="1"/>
              <a:t>bashki</a:t>
            </a:r>
            <a:r>
              <a:rPr lang="en-US" sz="1800" dirty="0"/>
              <a:t> e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publikuar</a:t>
            </a:r>
            <a:r>
              <a:rPr lang="en-US" sz="1800" dirty="0"/>
              <a:t> RMZB </a:t>
            </a:r>
            <a:r>
              <a:rPr lang="en-US" sz="1800" dirty="0" err="1"/>
              <a:t>në</a:t>
            </a:r>
            <a:r>
              <a:rPr lang="en-US" sz="1800" dirty="0"/>
              <a:t> w</a:t>
            </a:r>
            <a:r>
              <a:rPr lang="en-US" sz="1800" dirty="0" smtClean="0"/>
              <a:t>eb.</a:t>
            </a:r>
            <a:endParaRPr lang="en-US" sz="1800" dirty="0"/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/>
              <a:t>25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publikuar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/>
              <a:t>w</a:t>
            </a:r>
            <a:r>
              <a:rPr lang="en-US" sz="1800" dirty="0" smtClean="0"/>
              <a:t>eb.</a:t>
            </a:r>
          </a:p>
          <a:p>
            <a:pPr algn="l"/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16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përmirësim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/>
              <a:t>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përkeqësim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40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njëjtën</a:t>
            </a:r>
            <a:r>
              <a:rPr lang="en-US" sz="1800" dirty="0"/>
              <a:t> status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kriter</a:t>
            </a:r>
            <a:r>
              <a:rPr lang="en-US" sz="1800" dirty="0"/>
              <a:t>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20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endParaRPr lang="en-US" sz="1800" i="1" dirty="0"/>
          </a:p>
          <a:p>
            <a:pPr marL="517525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20 </a:t>
            </a:r>
            <a:r>
              <a:rPr lang="en-US" sz="1800" i="1" dirty="0" err="1"/>
              <a:t>bashki</a:t>
            </a:r>
            <a:r>
              <a:rPr lang="en-US" sz="1800" i="1" dirty="0"/>
              <a:t>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kanë</a:t>
            </a:r>
            <a:r>
              <a:rPr lang="en-US" sz="1800" i="1" dirty="0"/>
              <a:t> </a:t>
            </a:r>
            <a:r>
              <a:rPr lang="en-US" sz="1800" i="1" dirty="0" err="1"/>
              <a:t>plotësuar</a:t>
            </a:r>
            <a:r>
              <a:rPr lang="en-US" sz="1800" i="1" dirty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084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A42BB8-6727-9541-B978-45B6E4A37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55" y="0"/>
            <a:ext cx="418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C07EC89-288C-8549-B177-9ADB061C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57"/>
            <a:ext cx="7086600" cy="1519797"/>
          </a:xfrm>
        </p:spPr>
        <p:txBody>
          <a:bodyPr/>
          <a:lstStyle/>
          <a:p>
            <a:r>
              <a:rPr lang="en-US" dirty="0" err="1"/>
              <a:t>Renditja</a:t>
            </a:r>
            <a:r>
              <a:rPr lang="en-US" dirty="0"/>
              <a:t> e </a:t>
            </a:r>
            <a:r>
              <a:rPr lang="en-US" dirty="0" err="1"/>
              <a:t>Bashkive</a:t>
            </a:r>
            <a:r>
              <a:rPr lang="en-US" dirty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1CFF9C-1208-4744-A36D-20B0D1E9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53" y="-75514"/>
            <a:ext cx="4672947" cy="70090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D0A0CF9-C864-964A-B2BD-57790B870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22755"/>
              </p:ext>
            </p:extLst>
          </p:nvPr>
        </p:nvGraphicFramePr>
        <p:xfrm>
          <a:off x="10628243" y="-62605"/>
          <a:ext cx="1563757" cy="1215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85">
                  <a:extLst>
                    <a:ext uri="{9D8B030D-6E8A-4147-A177-3AD203B41FA5}">
                      <a16:colId xmlns:a16="http://schemas.microsoft.com/office/drawing/2014/main" xmlns="" val="3032428035"/>
                    </a:ext>
                  </a:extLst>
                </a:gridCol>
                <a:gridCol w="1175672">
                  <a:extLst>
                    <a:ext uri="{9D8B030D-6E8A-4147-A177-3AD203B41FA5}">
                      <a16:colId xmlns:a16="http://schemas.microsoft.com/office/drawing/2014/main" xmlns="" val="206133727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4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 dirty="0" err="1">
                          <a:effectLst/>
                        </a:rPr>
                        <a:t>Perputhshmeri</a:t>
                      </a:r>
                      <a:r>
                        <a:rPr lang="de-CH" sz="1000" dirty="0">
                          <a:effectLst/>
                        </a:rPr>
                        <a:t> </a:t>
                      </a:r>
                      <a:r>
                        <a:rPr lang="de-CH" sz="1000" dirty="0" err="1">
                          <a:effectLst/>
                        </a:rPr>
                        <a:t>e</a:t>
                      </a:r>
                      <a:r>
                        <a:rPr lang="de-CH" sz="1000" dirty="0">
                          <a:effectLst/>
                        </a:rPr>
                        <a:t> </a:t>
                      </a:r>
                      <a:r>
                        <a:rPr lang="de-CH" sz="1000" dirty="0" err="1">
                          <a:effectLst/>
                        </a:rPr>
                        <a:t>larte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280900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3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Mbi Mesataren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9084901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2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Mesatare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482939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1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Nen Mesataren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175011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>
                          <a:effectLst/>
                        </a:rPr>
                        <a:t>0</a:t>
                      </a:r>
                      <a:endParaRPr lang="x-non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000" dirty="0" err="1">
                          <a:effectLst/>
                        </a:rPr>
                        <a:t>S'ka</a:t>
                      </a:r>
                      <a:endParaRPr lang="x-non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005300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2CB8B1-40A8-184F-868A-C18D971ED77A}"/>
              </a:ext>
            </a:extLst>
          </p:cNvPr>
          <p:cNvSpPr txBox="1"/>
          <p:nvPr/>
        </p:nvSpPr>
        <p:spPr>
          <a:xfrm>
            <a:off x="553916" y="2118946"/>
            <a:ext cx="6471138" cy="4262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30 </a:t>
            </a:r>
            <a:r>
              <a:rPr lang="en-US" sz="2000" dirty="0" err="1" smtClean="0"/>
              <a:t>bashki</a:t>
            </a:r>
            <a:r>
              <a:rPr lang="en-US" sz="2000" dirty="0" smtClean="0"/>
              <a:t> </a:t>
            </a:r>
            <a:r>
              <a:rPr lang="en-US" sz="2000" dirty="0" err="1" smtClean="0"/>
              <a:t>paraqiten</a:t>
            </a:r>
            <a:r>
              <a:rPr lang="en-US" sz="2000" dirty="0" smtClean="0"/>
              <a:t> me </a:t>
            </a:r>
            <a:r>
              <a:rPr lang="en-US" sz="2000" dirty="0" err="1" smtClean="0"/>
              <a:t>përputhshmëri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lart</a:t>
            </a:r>
            <a:r>
              <a:rPr lang="en-US" sz="2000" dirty="0" smtClean="0"/>
              <a:t>(10.4 </a:t>
            </a:r>
            <a:r>
              <a:rPr lang="en-US" sz="2000" dirty="0"/>
              <a:t>-13 </a:t>
            </a:r>
            <a:r>
              <a:rPr lang="en-US" sz="2000" dirty="0" err="1"/>
              <a:t>Pikë</a:t>
            </a:r>
            <a:r>
              <a:rPr lang="en-US" sz="2000" dirty="0" smtClean="0"/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21 </a:t>
            </a:r>
            <a:r>
              <a:rPr lang="en-US" sz="2000" dirty="0" err="1" smtClean="0"/>
              <a:t>bashki</a:t>
            </a:r>
            <a:r>
              <a:rPr lang="en-US" sz="2000" dirty="0" smtClean="0"/>
              <a:t> </a:t>
            </a:r>
            <a:r>
              <a:rPr lang="en-US" sz="2000" dirty="0" err="1" smtClean="0"/>
              <a:t>paraqiten</a:t>
            </a:r>
            <a:r>
              <a:rPr lang="en-US" sz="2000" dirty="0" smtClean="0"/>
              <a:t> me </a:t>
            </a:r>
            <a:r>
              <a:rPr lang="en-US" sz="2000" dirty="0" err="1" smtClean="0"/>
              <a:t>renditje</a:t>
            </a:r>
            <a:r>
              <a:rPr lang="en-US" sz="2000" dirty="0" smtClean="0"/>
              <a:t> </a:t>
            </a:r>
            <a:r>
              <a:rPr lang="en-US" sz="2000" dirty="0" err="1" smtClean="0"/>
              <a:t>mbi</a:t>
            </a:r>
            <a:r>
              <a:rPr lang="en-US" sz="2000" dirty="0" smtClean="0"/>
              <a:t> </a:t>
            </a:r>
            <a:r>
              <a:rPr lang="en-US" sz="2000" dirty="0" err="1" smtClean="0"/>
              <a:t>mesatare</a:t>
            </a:r>
            <a:r>
              <a:rPr lang="en-US" sz="2000" dirty="0" smtClean="0"/>
              <a:t> </a:t>
            </a:r>
            <a:r>
              <a:rPr lang="en-US" sz="2000" dirty="0"/>
              <a:t>(7.8- 10.3 </a:t>
            </a:r>
            <a:r>
              <a:rPr lang="en-US" sz="2000" dirty="0" err="1"/>
              <a:t>Pikë</a:t>
            </a:r>
            <a:r>
              <a:rPr lang="en-US" sz="2000" dirty="0" smtClean="0"/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2 </a:t>
            </a:r>
            <a:r>
              <a:rPr lang="en-US" sz="2000" dirty="0" err="1" smtClean="0"/>
              <a:t>bashki</a:t>
            </a:r>
            <a:r>
              <a:rPr lang="en-US" sz="2000" dirty="0" smtClean="0"/>
              <a:t> </a:t>
            </a:r>
            <a:r>
              <a:rPr lang="en-US" sz="2000" dirty="0" err="1" smtClean="0"/>
              <a:t>paraqiten</a:t>
            </a:r>
            <a:r>
              <a:rPr lang="en-US" sz="2000" dirty="0" smtClean="0"/>
              <a:t> me </a:t>
            </a:r>
            <a:r>
              <a:rPr lang="en-US" sz="2000" dirty="0" err="1" smtClean="0"/>
              <a:t>renditje</a:t>
            </a:r>
            <a:r>
              <a:rPr lang="en-US" sz="2000" dirty="0" smtClean="0"/>
              <a:t> </a:t>
            </a:r>
            <a:r>
              <a:rPr lang="en-US" sz="2000" dirty="0" err="1" smtClean="0"/>
              <a:t>mesatare</a:t>
            </a:r>
            <a:r>
              <a:rPr lang="en-US" sz="2000" dirty="0" smtClean="0"/>
              <a:t> </a:t>
            </a:r>
            <a:r>
              <a:rPr lang="en-US" sz="2000" dirty="0"/>
              <a:t>(5.2-7.7 </a:t>
            </a:r>
            <a:r>
              <a:rPr lang="en-US" sz="2000" dirty="0" err="1"/>
              <a:t>Pikë</a:t>
            </a:r>
            <a:r>
              <a:rPr lang="en-US" sz="2000" dirty="0" smtClean="0"/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0 </a:t>
            </a:r>
            <a:r>
              <a:rPr lang="en-US" sz="2000" dirty="0" err="1" smtClean="0"/>
              <a:t>bashki</a:t>
            </a:r>
            <a:r>
              <a:rPr lang="en-US" sz="2000" dirty="0" smtClean="0"/>
              <a:t> me </a:t>
            </a:r>
            <a:r>
              <a:rPr lang="en-US" sz="2000" dirty="0" err="1" smtClean="0"/>
              <a:t>renditje</a:t>
            </a:r>
            <a:r>
              <a:rPr lang="en-US" sz="2000" dirty="0" smtClean="0"/>
              <a:t> </a:t>
            </a:r>
            <a:r>
              <a:rPr lang="en-US" sz="2000" dirty="0" err="1" smtClean="0"/>
              <a:t>nën</a:t>
            </a:r>
            <a:r>
              <a:rPr lang="en-US" sz="2000" dirty="0" smtClean="0"/>
              <a:t> </a:t>
            </a:r>
            <a:r>
              <a:rPr lang="en-US" sz="2000" dirty="0" err="1" smtClean="0"/>
              <a:t>mesatare</a:t>
            </a:r>
            <a:r>
              <a:rPr lang="en-US" sz="2000" dirty="0" smtClean="0"/>
              <a:t> </a:t>
            </a:r>
            <a:r>
              <a:rPr lang="en-US" sz="2000" dirty="0"/>
              <a:t>(1- 2.6 </a:t>
            </a:r>
            <a:r>
              <a:rPr lang="en-US" sz="2000" dirty="0" err="1"/>
              <a:t>Pikë</a:t>
            </a:r>
            <a:r>
              <a:rPr lang="en-US" sz="2000" dirty="0" smtClean="0"/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8 </a:t>
            </a:r>
            <a:r>
              <a:rPr lang="en-US" sz="2000" dirty="0" err="1" smtClean="0"/>
              <a:t>bashki</a:t>
            </a:r>
            <a:r>
              <a:rPr lang="en-US" sz="2000" dirty="0" smtClean="0"/>
              <a:t> </a:t>
            </a:r>
            <a:r>
              <a:rPr lang="en-US" sz="2000" dirty="0" err="1" smtClean="0"/>
              <a:t>paraqiten</a:t>
            </a:r>
            <a:r>
              <a:rPr lang="en-US" sz="2000" dirty="0" smtClean="0"/>
              <a:t> pa </a:t>
            </a:r>
            <a:r>
              <a:rPr lang="en-US" sz="2000" dirty="0" err="1" smtClean="0"/>
              <a:t>përputhshmeri</a:t>
            </a:r>
            <a:r>
              <a:rPr lang="en-US" sz="2000" dirty="0" smtClean="0"/>
              <a:t> </a:t>
            </a:r>
            <a:r>
              <a:rPr lang="en-US" sz="2000" dirty="0"/>
              <a:t>(0 </a:t>
            </a:r>
            <a:r>
              <a:rPr lang="en-US" sz="2000" dirty="0" err="1" smtClean="0"/>
              <a:t>Pikë</a:t>
            </a:r>
            <a:r>
              <a:rPr lang="en-US" sz="2000" dirty="0" smtClean="0"/>
              <a:t>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2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1817B21-384E-0245-975B-5841F1DC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34" y="751978"/>
            <a:ext cx="9615798" cy="1077229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/>
              <a:t>Vleresimi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kritereve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krahasimi</a:t>
            </a:r>
            <a:r>
              <a:rPr lang="en-US" sz="3600" dirty="0"/>
              <a:t> </a:t>
            </a:r>
            <a:r>
              <a:rPr lang="en-US" sz="3600" dirty="0" smtClean="0"/>
              <a:t>2020-2019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F26DE7-A408-D944-BA18-D6FE60C6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007" y="2386689"/>
            <a:ext cx="3282676" cy="446859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Vlerësuar</a:t>
            </a:r>
            <a:r>
              <a:rPr lang="en-US" sz="1800" dirty="0" smtClean="0"/>
              <a:t> </a:t>
            </a:r>
            <a:r>
              <a:rPr lang="en-US" sz="1800" dirty="0"/>
              <a:t>me “Po “</a:t>
            </a:r>
            <a:r>
              <a:rPr lang="en-US" sz="1800" dirty="0" err="1"/>
              <a:t>nëse</a:t>
            </a:r>
            <a:r>
              <a:rPr lang="en-US" sz="1800" dirty="0"/>
              <a:t> </a:t>
            </a:r>
            <a:r>
              <a:rPr lang="en-US" sz="1800" dirty="0" err="1"/>
              <a:t>kriteri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përmbushur</a:t>
            </a:r>
            <a:r>
              <a:rPr lang="en-US" sz="1800" dirty="0"/>
              <a:t>.</a:t>
            </a:r>
          </a:p>
          <a:p>
            <a:r>
              <a:rPr lang="en-US" sz="1800" dirty="0" err="1" smtClean="0"/>
              <a:t>Vlerësuar</a:t>
            </a:r>
            <a:r>
              <a:rPr lang="en-US" sz="1800" dirty="0" smtClean="0"/>
              <a:t> </a:t>
            </a:r>
            <a:r>
              <a:rPr lang="en-US" sz="1800" dirty="0"/>
              <a:t>me “Jo“ </a:t>
            </a:r>
            <a:r>
              <a:rPr lang="en-US" sz="1800" dirty="0" err="1"/>
              <a:t>nëse</a:t>
            </a:r>
            <a:r>
              <a:rPr lang="en-US" sz="1800" dirty="0"/>
              <a:t> </a:t>
            </a:r>
            <a:r>
              <a:rPr lang="en-US" sz="1800" dirty="0" err="1"/>
              <a:t>kriteri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 </a:t>
            </a:r>
            <a:r>
              <a:rPr lang="en-US" sz="1800" dirty="0" err="1"/>
              <a:t>përmbushur</a:t>
            </a:r>
            <a:r>
              <a:rPr lang="en-US" sz="1800" dirty="0"/>
              <a:t>.</a:t>
            </a:r>
          </a:p>
          <a:p>
            <a:r>
              <a:rPr lang="en-US" sz="1800" dirty="0" err="1" smtClean="0"/>
              <a:t>Vlerësuar</a:t>
            </a:r>
            <a:r>
              <a:rPr lang="en-US" sz="1800" dirty="0" smtClean="0"/>
              <a:t> </a:t>
            </a:r>
            <a:r>
              <a:rPr lang="en-US" sz="1800" dirty="0"/>
              <a:t>me “</a:t>
            </a:r>
            <a:r>
              <a:rPr lang="en-US" sz="1800" dirty="0" err="1" smtClean="0"/>
              <a:t>Pjesërisht</a:t>
            </a:r>
            <a:r>
              <a:rPr lang="en-US" sz="1800" dirty="0"/>
              <a:t>” </a:t>
            </a:r>
            <a:r>
              <a:rPr lang="en-US" sz="1800" dirty="0" err="1"/>
              <a:t>nëse</a:t>
            </a:r>
            <a:r>
              <a:rPr lang="en-US" sz="1800" dirty="0"/>
              <a:t> </a:t>
            </a:r>
            <a:r>
              <a:rPr lang="en-US" sz="1800" dirty="0" err="1"/>
              <a:t>kriteri</a:t>
            </a:r>
            <a:r>
              <a:rPr lang="en-US" sz="1800" dirty="0"/>
              <a:t> </a:t>
            </a:r>
            <a:r>
              <a:rPr lang="en-US" sz="1800" dirty="0" err="1"/>
              <a:t>plotëson</a:t>
            </a:r>
            <a:r>
              <a:rPr lang="en-US" sz="1800" dirty="0"/>
              <a:t> </a:t>
            </a:r>
            <a:r>
              <a:rPr lang="en-US" sz="1800" dirty="0" err="1"/>
              <a:t>vetëm</a:t>
            </a:r>
            <a:r>
              <a:rPr lang="en-US" sz="1800" dirty="0"/>
              <a:t> </a:t>
            </a:r>
            <a:r>
              <a:rPr lang="en-US" sz="1800" dirty="0" err="1"/>
              <a:t>disa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kërkesat</a:t>
            </a:r>
            <a:r>
              <a:rPr lang="en-US" sz="1800" dirty="0"/>
              <a:t> e </a:t>
            </a:r>
            <a:r>
              <a:rPr lang="en-US" sz="1800" dirty="0" err="1"/>
              <a:t>udhëzimit</a:t>
            </a:r>
            <a:r>
              <a:rPr lang="en-US" sz="1800" dirty="0"/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B85D9CB-7480-D046-9F64-C44A526D8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90932"/>
              </p:ext>
            </p:extLst>
          </p:nvPr>
        </p:nvGraphicFramePr>
        <p:xfrm>
          <a:off x="4634683" y="1864078"/>
          <a:ext cx="6524776" cy="487068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607842">
                  <a:extLst>
                    <a:ext uri="{9D8B030D-6E8A-4147-A177-3AD203B41FA5}">
                      <a16:colId xmlns:a16="http://schemas.microsoft.com/office/drawing/2014/main" xmlns="" val="2646819102"/>
                    </a:ext>
                  </a:extLst>
                </a:gridCol>
                <a:gridCol w="4916934">
                  <a:extLst>
                    <a:ext uri="{9D8B030D-6E8A-4147-A177-3AD203B41FA5}">
                      <a16:colId xmlns:a16="http://schemas.microsoft.com/office/drawing/2014/main" xmlns="" val="26448816"/>
                    </a:ext>
                  </a:extLst>
                </a:gridCol>
              </a:tblGrid>
              <a:tr h="704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Statusi</a:t>
                      </a:r>
                      <a:endParaRPr lang="en-IE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103586" marB="10358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Shpjegimi i statusit</a:t>
                      </a:r>
                      <a:endParaRPr lang="en-IE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103586" marB="10358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309240"/>
                  </a:ext>
                </a:extLst>
              </a:tr>
              <a:tr h="852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Përmirësim</a:t>
                      </a:r>
                      <a:endParaRPr lang="en-IE" sz="1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Nëse kriteri nuk është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plotësuar në 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vitin 2019 dhe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në 2020 është plotësuar 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si dhe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nëse në 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vitin 2019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është plotësuar pjesërisht 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dhe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në 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vitin 2020 i </a:t>
                      </a:r>
                      <a:r>
                        <a:rPr lang="de-CH" sz="14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plotë.</a:t>
                      </a:r>
                      <a:endParaRPr lang="en-IE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1720962"/>
                  </a:ext>
                </a:extLst>
              </a:tr>
              <a:tr h="602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Njësoj</a:t>
                      </a:r>
                      <a:r>
                        <a:rPr lang="de-CH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  <a:endParaRPr lang="en-IE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Nëse kriteri është plotësuar si në </a:t>
                      </a:r>
                      <a:r>
                        <a:rPr lang="de-CH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vitin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2019 ashtu edhe në </a:t>
                      </a:r>
                      <a:r>
                        <a:rPr lang="de-CH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vitin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2020</a:t>
                      </a:r>
                      <a:endParaRPr lang="en-IE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853741"/>
                  </a:ext>
                </a:extLst>
              </a:tr>
              <a:tr h="849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b="1" cap="none" spc="0">
                          <a:solidFill>
                            <a:schemeClr val="tx1"/>
                          </a:solidFill>
                          <a:effectLst/>
                        </a:rPr>
                        <a:t>Njësoj -</a:t>
                      </a:r>
                      <a:endParaRPr lang="en-IE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Nëse kriteri</a:t>
                      </a:r>
                      <a:r>
                        <a:rPr lang="de-CH" sz="14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nuk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është plotësuar si në </a:t>
                      </a:r>
                      <a:r>
                        <a:rPr lang="de-CH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vitin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2019 ashtu edhe në </a:t>
                      </a:r>
                      <a:r>
                        <a:rPr lang="de-CH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vitin</a:t>
                      </a:r>
                      <a:r>
                        <a:rPr lang="de-CH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2020</a:t>
                      </a:r>
                      <a:endParaRPr lang="en-IE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265620"/>
                  </a:ext>
                </a:extLst>
              </a:tr>
              <a:tr h="1821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Përkeqsim</a:t>
                      </a:r>
                      <a:endParaRPr lang="en-IE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it-IT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Nese kriteri është plotësuar në vitin 2019</a:t>
                      </a:r>
                      <a:r>
                        <a:rPr lang="it-IT" sz="140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dhe nuk është plotësuar në vitin </a:t>
                      </a:r>
                      <a:r>
                        <a:rPr lang="it-IT" sz="1400" kern="1200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it-IT" sz="140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4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it-IT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Nese kriteri është </a:t>
                      </a:r>
                      <a:r>
                        <a:rPr lang="it-IT" sz="1400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plotësuar i plotë </a:t>
                      </a:r>
                      <a:r>
                        <a:rPr lang="it-IT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 vitin 2019</a:t>
                      </a:r>
                      <a:r>
                        <a:rPr lang="it-IT" sz="140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dhe është plotësuar pjesërisht në vitin </a:t>
                      </a:r>
                      <a:r>
                        <a:rPr lang="it-IT" sz="1400" kern="1200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</a:t>
                      </a:r>
                      <a:endParaRPr lang="it-IT" sz="1400" kern="1200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it-IT" sz="1400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Nëse </a:t>
                      </a:r>
                      <a:r>
                        <a:rPr lang="it-IT" sz="14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kriteri është plotësuar pjesërisht në vitin 2019</a:t>
                      </a:r>
                      <a:r>
                        <a:rPr lang="it-IT" sz="140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dhe nuk është plotësuar në vitin </a:t>
                      </a:r>
                      <a:r>
                        <a:rPr lang="it-IT" sz="1400" kern="1200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</a:t>
                      </a:r>
                      <a:endParaRPr lang="it-IT" sz="1400" kern="1200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10" marR="51793" marT="0" marB="1035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49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5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D8D7B47-9C96-D044-9A44-87C18A90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9" y="-774083"/>
            <a:ext cx="6275117" cy="3313671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Krahasimi</a:t>
            </a:r>
            <a:r>
              <a:rPr lang="en-US" dirty="0"/>
              <a:t> 2019-2020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F580EC9C-9A6E-6440-AC53-B191C66FF93D}"/>
              </a:ext>
            </a:extLst>
          </p:cNvPr>
          <p:cNvSpPr txBox="1">
            <a:spLocks/>
          </p:cNvSpPr>
          <p:nvPr/>
        </p:nvSpPr>
        <p:spPr>
          <a:xfrm>
            <a:off x="374779" y="1394460"/>
            <a:ext cx="5346443" cy="423571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42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përmirësim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 smtClean="0"/>
              <a:t>notë</a:t>
            </a:r>
            <a:r>
              <a:rPr lang="en-US" sz="1800" dirty="0" smtClean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 smtClean="0"/>
              <a:t>përgjithshme</a:t>
            </a:r>
            <a:r>
              <a:rPr lang="en-US" sz="1800" dirty="0" smtClean="0"/>
              <a:t>. 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5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përkeqësim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 smtClean="0"/>
              <a:t>notë</a:t>
            </a:r>
            <a:r>
              <a:rPr lang="en-US" sz="1800" dirty="0" smtClean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përgjithshme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 smtClean="0"/>
              <a:t>kriter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7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njëjtën</a:t>
            </a:r>
            <a:r>
              <a:rPr lang="en-US" sz="1800" dirty="0"/>
              <a:t>  </a:t>
            </a:r>
            <a:r>
              <a:rPr lang="en-US" sz="1800" dirty="0" err="1" smtClean="0"/>
              <a:t>nivel</a:t>
            </a:r>
            <a:r>
              <a:rPr lang="en-US" sz="1800" dirty="0"/>
              <a:t>.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7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notën</a:t>
            </a:r>
            <a:r>
              <a:rPr lang="en-US" sz="1800" dirty="0" smtClean="0"/>
              <a:t> </a:t>
            </a:r>
            <a:r>
              <a:rPr lang="en-US" sz="1800" dirty="0"/>
              <a:t>0 </a:t>
            </a:r>
            <a:r>
              <a:rPr lang="en-US" sz="1800" dirty="0" err="1"/>
              <a:t>sikurse</a:t>
            </a:r>
            <a:r>
              <a:rPr lang="en-US" sz="1800" dirty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e </a:t>
            </a:r>
            <a:r>
              <a:rPr lang="en-US" sz="1800" dirty="0" err="1" smtClean="0"/>
              <a:t>kaluar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80379A-9A48-0944-9963-93950065A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460"/>
            <a:ext cx="4852670" cy="37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618725-0CF4-654E-A928-04CA5CAE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351"/>
            <a:ext cx="12192000" cy="61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Gjetje</a:t>
            </a:r>
            <a:r>
              <a:rPr lang="en-GB" sz="4000" dirty="0" smtClean="0"/>
              <a:t> </a:t>
            </a:r>
            <a:r>
              <a:rPr lang="en-GB" sz="4000" dirty="0" err="1" smtClean="0"/>
              <a:t>dhe</a:t>
            </a:r>
            <a:r>
              <a:rPr lang="en-GB" sz="4000" dirty="0" smtClean="0"/>
              <a:t> </a:t>
            </a:r>
            <a:r>
              <a:rPr lang="en-GB" sz="4000" dirty="0" err="1" smtClean="0"/>
              <a:t>rekomandime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825625"/>
            <a:ext cx="10900719" cy="4351338"/>
          </a:xfrm>
        </p:spPr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Ka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përmirësime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në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:</a:t>
            </a:r>
          </a:p>
          <a:p>
            <a:pPr lvl="1"/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Raportim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–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ku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bashkitë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janë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pozicionuar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me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notë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më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lartë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  <a:endParaRPr lang="en-US" sz="2500" dirty="0">
              <a:solidFill>
                <a:prstClr val="white"/>
              </a:solidFill>
              <a:latin typeface="Calibri Light" panose="020F0302020204030204"/>
            </a:endParaRPr>
          </a:p>
          <a:p>
            <a:pPr lvl="1"/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Përdorimin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njëjtave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programe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buxhetore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planifikim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dhe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monitorim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</a:p>
          <a:p>
            <a:pPr lvl="1"/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Raportimin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me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tregues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performance; </a:t>
            </a:r>
          </a:p>
          <a:p>
            <a:pPr lvl="1"/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Raportimin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sipas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Calibri Light" panose="020F0302020204030204"/>
              </a:rPr>
              <a:t>klasifikimit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ekonomik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 </a:t>
            </a:r>
          </a:p>
          <a:p>
            <a:pPr lvl="1"/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Raportimin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listës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investimeve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.</a:t>
            </a:r>
            <a:r>
              <a:rPr lang="en-US" sz="2500" dirty="0">
                <a:solidFill>
                  <a:prstClr val="white"/>
                </a:solidFill>
                <a:latin typeface="Calibri Light" panose="020F0302020204030204"/>
              </a:rPr>
              <a:t/>
            </a:r>
            <a:br>
              <a:rPr lang="en-US" sz="2500" dirty="0">
                <a:solidFill>
                  <a:prstClr val="white"/>
                </a:solidFill>
                <a:latin typeface="Calibri Light" panose="020F0302020204030204"/>
              </a:rPr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121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Gjetje</a:t>
            </a:r>
            <a:r>
              <a:rPr lang="en-GB" sz="4000" dirty="0" smtClean="0"/>
              <a:t> </a:t>
            </a:r>
            <a:r>
              <a:rPr lang="en-GB" sz="4000" dirty="0" err="1" smtClean="0"/>
              <a:t>dhe</a:t>
            </a:r>
            <a:r>
              <a:rPr lang="en-GB" sz="4000" dirty="0" smtClean="0"/>
              <a:t> </a:t>
            </a:r>
            <a:r>
              <a:rPr lang="en-GB" sz="4000" dirty="0" err="1" smtClean="0"/>
              <a:t>rekomandime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825625"/>
            <a:ext cx="10900719" cy="4351338"/>
          </a:xfrm>
        </p:spPr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Duhet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thelluar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analiza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për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bashkitë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që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janë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me zero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pikë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me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qëllim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që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kjo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mos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Calibri Light" panose="020F0302020204030204"/>
              </a:rPr>
              <a:t>përsëritet</a:t>
            </a:r>
            <a:r>
              <a:rPr lang="en-US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</a:p>
          <a:p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bëhet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një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plan-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veprimi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rritjen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dhe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qëndrueshmërinë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ardhurav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nga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taksat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dhe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tarifat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vendore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</a:p>
          <a:p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hartohet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një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program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shlyerje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detyrimet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prapambetura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çdo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njësi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vendore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vitet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ardhshme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</a:p>
          <a:p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shikohet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mundësia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përfshirjes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kriterëve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tjerë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cilësore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në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ardhshëm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përputhshmërisë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;</a:t>
            </a:r>
          </a:p>
          <a:p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Raporti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i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përputhshmërisë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bashku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me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raportet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tjera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të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lidhen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me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bonusë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financiare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apo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kritere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Calibri Light" panose="020F0302020204030204"/>
              </a:rPr>
              <a:t>financimi</a:t>
            </a:r>
            <a:r>
              <a:rPr lang="en-US" sz="2500" dirty="0" smtClean="0">
                <a:solidFill>
                  <a:prstClr val="white"/>
                </a:solidFill>
                <a:latin typeface="Calibri Light" panose="020F0302020204030204"/>
              </a:rPr>
              <a:t>.</a:t>
            </a:r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166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E1C133-34C0-46C4-8987-7F7180063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4" r="-1" b="14566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7DA4FF8-9D4B-9F4D-979B-5350BC8E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8473860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REZULTATET 2020</a:t>
            </a:r>
          </a:p>
        </p:txBody>
      </p:sp>
    </p:spTree>
    <p:extLst>
      <p:ext uri="{BB962C8B-B14F-4D97-AF65-F5344CB8AC3E}">
        <p14:creationId xmlns:p14="http://schemas.microsoft.com/office/powerpoint/2010/main" val="13035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41AA7-4326-124D-96A0-BBFF7481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6" y="269441"/>
            <a:ext cx="5164398" cy="1154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 err="1"/>
              <a:t>Përgatitja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raportit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5B286A-8795-CD44-9E2E-472758485A51}"/>
              </a:ext>
            </a:extLst>
          </p:cNvPr>
          <p:cNvSpPr txBox="1"/>
          <p:nvPr/>
        </p:nvSpPr>
        <p:spPr>
          <a:xfrm>
            <a:off x="729762" y="1600201"/>
            <a:ext cx="5784029" cy="444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2020, </a:t>
            </a:r>
            <a:r>
              <a:rPr lang="en-US" dirty="0"/>
              <a:t>53 </a:t>
            </a:r>
            <a:r>
              <a:rPr lang="en-US" dirty="0" err="1" smtClean="0"/>
              <a:t>bashki</a:t>
            </a:r>
            <a:r>
              <a:rPr lang="en-US" dirty="0" smtClean="0"/>
              <a:t> e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/>
              <a:t>dorëzuar</a:t>
            </a:r>
            <a:r>
              <a:rPr lang="en-US" dirty="0"/>
              <a:t> </a:t>
            </a:r>
            <a:r>
              <a:rPr lang="en-US" dirty="0" err="1" smtClean="0"/>
              <a:t>raportin</a:t>
            </a:r>
            <a:r>
              <a:rPr lang="en-US" dirty="0" smtClean="0"/>
              <a:t>, </a:t>
            </a:r>
            <a:r>
              <a:rPr lang="en-US" dirty="0"/>
              <a:t>8 </a:t>
            </a:r>
            <a:r>
              <a:rPr lang="en-US" dirty="0" err="1"/>
              <a:t>bashki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dorëzuar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.</a:t>
            </a:r>
          </a:p>
          <a:p>
            <a:pPr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dirty="0" smtClean="0"/>
              <a:t> </a:t>
            </a:r>
            <a:r>
              <a:rPr lang="en-US" dirty="0" err="1"/>
              <a:t>Krahasuar</a:t>
            </a:r>
            <a:r>
              <a:rPr lang="en-US" dirty="0"/>
              <a:t> me </a:t>
            </a:r>
            <a:r>
              <a:rPr lang="en-US" dirty="0" err="1"/>
              <a:t>vitin</a:t>
            </a:r>
            <a:r>
              <a:rPr lang="en-US" dirty="0"/>
              <a:t> </a:t>
            </a:r>
            <a:r>
              <a:rPr lang="en-US" dirty="0" smtClean="0"/>
              <a:t>2019;</a:t>
            </a:r>
            <a:endParaRPr lang="en-US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46 e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plotësuar</a:t>
            </a:r>
            <a:r>
              <a:rPr lang="en-US" dirty="0" smtClean="0"/>
              <a:t> </a:t>
            </a:r>
            <a:r>
              <a:rPr lang="en-US" dirty="0"/>
              <a:t>RMZB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2019 </a:t>
            </a:r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</a:t>
            </a:r>
            <a:r>
              <a:rPr lang="en-US" dirty="0" smtClean="0"/>
              <a:t>2020.</a:t>
            </a:r>
            <a:endParaRPr lang="en-US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 8 </a:t>
            </a:r>
            <a:r>
              <a:rPr lang="en-US" dirty="0" err="1"/>
              <a:t>nuk</a:t>
            </a:r>
            <a:r>
              <a:rPr lang="en-US" dirty="0"/>
              <a:t> e </a:t>
            </a:r>
            <a:r>
              <a:rPr lang="en-US" dirty="0" err="1"/>
              <a:t>kane</a:t>
            </a:r>
            <a:r>
              <a:rPr lang="en-US" dirty="0"/>
              <a:t> </a:t>
            </a:r>
            <a:r>
              <a:rPr lang="en-US" dirty="0" err="1" smtClean="0"/>
              <a:t>plotësuar</a:t>
            </a:r>
            <a:r>
              <a:rPr lang="en-US" dirty="0" smtClean="0"/>
              <a:t> </a:t>
            </a:r>
            <a:r>
              <a:rPr lang="en-US" dirty="0"/>
              <a:t>RMZB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2019 </a:t>
            </a:r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</a:t>
            </a:r>
            <a:r>
              <a:rPr lang="en-US" dirty="0" smtClean="0"/>
              <a:t>2020.</a:t>
            </a:r>
            <a:endParaRPr lang="en-US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 7 </a:t>
            </a:r>
            <a:r>
              <a:rPr lang="en-US" dirty="0" err="1"/>
              <a:t>bashki</a:t>
            </a:r>
            <a:r>
              <a:rPr lang="en-US" dirty="0"/>
              <a:t> </a:t>
            </a:r>
            <a:r>
              <a:rPr lang="en-US" dirty="0" err="1" smtClean="0"/>
              <a:t>paraqiten</a:t>
            </a:r>
            <a:r>
              <a:rPr lang="en-US" dirty="0" smtClean="0"/>
              <a:t> me </a:t>
            </a:r>
            <a:r>
              <a:rPr lang="en-US" dirty="0" err="1"/>
              <a:t>përmirësim</a:t>
            </a:r>
            <a:r>
              <a:rPr lang="en-US" dirty="0"/>
              <a:t>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bashki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 smtClean="0"/>
              <a:t>përkeqësim</a:t>
            </a:r>
            <a:r>
              <a:rPr lang="en-US" dirty="0" smtClean="0"/>
              <a:t>.</a:t>
            </a:r>
            <a:endParaRPr lang="en-US" dirty="0"/>
          </a:p>
          <a:p>
            <a:pPr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DF160C-A68F-7047-8B7D-94CF4E8C6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32" y="0"/>
            <a:ext cx="5222468" cy="3526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B92406-877A-EB49-9699-4A2529C3B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33" y="3422201"/>
            <a:ext cx="5222468" cy="34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CA217C-1873-0147-94B9-6B12F0CF5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04" y="0"/>
            <a:ext cx="4518991" cy="6906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D4F3C-B5B9-9544-B716-7DC88912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838" y="0"/>
            <a:ext cx="1398657" cy="11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17E7B-4F68-A745-88AB-B56CF99F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491533"/>
            <a:ext cx="6093069" cy="1077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600" dirty="0" err="1"/>
              <a:t>Raportimi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shpenzimeve</a:t>
            </a:r>
            <a:r>
              <a:rPr lang="en-US" sz="2600" dirty="0"/>
              <a:t> </a:t>
            </a:r>
            <a:r>
              <a:rPr lang="en-US" sz="2600" dirty="0" err="1"/>
              <a:t>sipas</a:t>
            </a:r>
            <a:r>
              <a:rPr lang="en-US" sz="2600" dirty="0"/>
              <a:t> </a:t>
            </a:r>
            <a:r>
              <a:rPr lang="en-US" sz="2600" dirty="0" err="1"/>
              <a:t>Programeve</a:t>
            </a:r>
            <a:r>
              <a:rPr lang="en-US" sz="2600" dirty="0"/>
              <a:t> </a:t>
            </a:r>
            <a:r>
              <a:rPr lang="en-US" sz="2600" dirty="0" err="1"/>
              <a:t>buxhetore</a:t>
            </a:r>
            <a:endParaRPr lang="en-US" sz="26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8F3DCA46-8F3D-418D-982C-CDA3E64D06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52115"/>
            <a:ext cx="5794131" cy="4216799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2020, </a:t>
            </a:r>
            <a:r>
              <a:rPr lang="en-US" sz="1800" dirty="0" err="1" smtClean="0"/>
              <a:t>bashkt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cilat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 smtClean="0"/>
              <a:t>kanë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/>
              <a:t>kriterin</a:t>
            </a:r>
            <a:r>
              <a:rPr lang="en-US" sz="1800" dirty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52 </a:t>
            </a:r>
            <a:r>
              <a:rPr lang="en-US" sz="1800" dirty="0" err="1" smtClean="0"/>
              <a:t>ndërsa</a:t>
            </a:r>
            <a:r>
              <a:rPr lang="en-US" sz="1800" dirty="0" smtClean="0"/>
              <a:t> </a:t>
            </a:r>
            <a:r>
              <a:rPr lang="en-US" sz="1800" dirty="0"/>
              <a:t>9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atë</a:t>
            </a:r>
            <a:r>
              <a:rPr lang="en-US" sz="18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 smtClean="0"/>
              <a:t>paraqitet</a:t>
            </a:r>
            <a:r>
              <a:rPr lang="en-US" sz="1800" dirty="0" smtClean="0"/>
              <a:t> me </a:t>
            </a:r>
            <a:r>
              <a:rPr lang="en-US" sz="1800" dirty="0" err="1" smtClean="0"/>
              <a:t>përmirësim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2 </a:t>
            </a:r>
            <a:r>
              <a:rPr lang="en-US" sz="1800" dirty="0" smtClean="0"/>
              <a:t>me </a:t>
            </a:r>
            <a:r>
              <a:rPr lang="en-US" sz="1800" dirty="0" err="1" smtClean="0"/>
              <a:t>përkeqësim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58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status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njëjtë</a:t>
            </a:r>
            <a:r>
              <a:rPr lang="en-US" sz="1800" dirty="0"/>
              <a:t>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28600">
              <a:lnSpc>
                <a:spcPct val="110000"/>
              </a:lnSpc>
            </a:pPr>
            <a:r>
              <a:rPr lang="en-US" sz="1800" i="1" dirty="0"/>
              <a:t>51 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plotësuuar</a:t>
            </a:r>
            <a:r>
              <a:rPr lang="en-US" sz="1800" i="1" dirty="0" smtClean="0"/>
              <a:t> </a:t>
            </a:r>
            <a:r>
              <a:rPr lang="en-US" sz="1800" i="1" dirty="0" err="1"/>
              <a:t>këtë</a:t>
            </a:r>
            <a:r>
              <a:rPr lang="en-US" sz="1800" i="1" dirty="0"/>
              <a:t> </a:t>
            </a:r>
            <a:r>
              <a:rPr lang="en-US" sz="1800" i="1" dirty="0" err="1"/>
              <a:t>kriter</a:t>
            </a:r>
            <a:r>
              <a:rPr lang="en-US" sz="1800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 smtClean="0"/>
              <a:t>. </a:t>
            </a:r>
            <a:endParaRPr lang="en-US" sz="1800" i="1" dirty="0"/>
          </a:p>
          <a:p>
            <a:pPr marL="517525" indent="-228600">
              <a:lnSpc>
                <a:spcPct val="110000"/>
              </a:lnSpc>
            </a:pPr>
            <a:r>
              <a:rPr lang="en-US" sz="1800" i="1" dirty="0"/>
              <a:t>7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/>
              <a:t>kane</a:t>
            </a:r>
            <a:r>
              <a:rPr lang="en-US" sz="1800" i="1" dirty="0"/>
              <a:t> </a:t>
            </a:r>
            <a:r>
              <a:rPr lang="en-US" sz="1800" i="1" dirty="0" err="1" smtClean="0"/>
              <a:t>plotësuar</a:t>
            </a:r>
            <a:r>
              <a:rPr lang="en-US" sz="1800" i="1" dirty="0" smtClean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 smtClean="0"/>
              <a:t>vitet</a:t>
            </a:r>
            <a:r>
              <a:rPr lang="en-US" sz="1800" i="1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89193F-ACCF-834C-B7C7-7AF3C04AC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5" y="0"/>
            <a:ext cx="4969565" cy="3460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927C10-AF9D-DE4A-932B-2A407037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00" y="3540003"/>
            <a:ext cx="5002700" cy="28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6104A-7A05-7A4C-9563-01C0A6B9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60" y="46038"/>
            <a:ext cx="4119880" cy="6765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5E61D6-C3A5-C64D-AF85-670EFC19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46037"/>
            <a:ext cx="1587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64457-B6DB-544B-BFC3-07022579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3" y="545124"/>
            <a:ext cx="5042941" cy="1480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dirty="0" err="1"/>
              <a:t>Raportimi</a:t>
            </a:r>
            <a:r>
              <a:rPr lang="en-US" sz="3100" dirty="0"/>
              <a:t> i </a:t>
            </a:r>
            <a:r>
              <a:rPr lang="en-US" sz="3100" dirty="0" err="1"/>
              <a:t>shpenzimeve</a:t>
            </a:r>
            <a:r>
              <a:rPr lang="en-US" sz="3100" dirty="0"/>
              <a:t> </a:t>
            </a:r>
            <a:r>
              <a:rPr lang="en-US" sz="3100" dirty="0" err="1"/>
              <a:t>sipas</a:t>
            </a:r>
            <a:r>
              <a:rPr lang="en-US" sz="3100" dirty="0"/>
              <a:t> </a:t>
            </a:r>
            <a:r>
              <a:rPr lang="en-US" sz="3100" dirty="0" err="1"/>
              <a:t>k</a:t>
            </a:r>
            <a:r>
              <a:rPr lang="en-US" sz="3100" dirty="0" err="1" smtClean="0"/>
              <a:t>lasifikimit</a:t>
            </a:r>
            <a:r>
              <a:rPr lang="en-US" sz="3100" dirty="0" smtClean="0"/>
              <a:t> </a:t>
            </a:r>
            <a:r>
              <a:rPr lang="en-US" sz="3100" dirty="0" err="1"/>
              <a:t>e</a:t>
            </a:r>
            <a:r>
              <a:rPr lang="en-US" sz="3100" dirty="0" err="1" smtClean="0"/>
              <a:t>konomik</a:t>
            </a:r>
            <a:endParaRPr lang="en-US" sz="3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E54E72-F791-164D-91D6-9E658E1D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9" y="1723293"/>
            <a:ext cx="5380893" cy="4521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2020, </a:t>
            </a:r>
            <a:r>
              <a:rPr lang="en-US" sz="1800" dirty="0" err="1" smtClean="0"/>
              <a:t>bashkit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cilat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kriter</a:t>
            </a:r>
            <a:r>
              <a:rPr lang="en-US" sz="1800" dirty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</a:t>
            </a:r>
            <a:r>
              <a:rPr lang="en-US" sz="1800" dirty="0" err="1" smtClean="0"/>
              <a:t>rreth</a:t>
            </a:r>
            <a:r>
              <a:rPr lang="en-US" sz="1800" dirty="0" smtClean="0"/>
              <a:t> 53, </a:t>
            </a:r>
            <a:r>
              <a:rPr lang="en-US" sz="1800" dirty="0" err="1" smtClean="0"/>
              <a:t>ndërsa</a:t>
            </a:r>
            <a:r>
              <a:rPr lang="en-US" sz="1800" dirty="0" smtClean="0"/>
              <a:t> </a:t>
            </a:r>
            <a:r>
              <a:rPr lang="en-US" sz="1800" dirty="0"/>
              <a:t>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plotësuar</a:t>
            </a:r>
            <a:r>
              <a:rPr lang="en-US" sz="1800" dirty="0" smtClean="0"/>
              <a:t> </a:t>
            </a:r>
            <a:r>
              <a:rPr lang="en-US" sz="1800" dirty="0" err="1" smtClean="0"/>
              <a:t>atë</a:t>
            </a:r>
            <a:r>
              <a:rPr lang="en-US" sz="1800" dirty="0" smtClean="0"/>
              <a:t>;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Krahasuar</a:t>
            </a:r>
            <a:r>
              <a:rPr lang="en-US" sz="1800" dirty="0" smtClean="0"/>
              <a:t> me </a:t>
            </a:r>
            <a:r>
              <a:rPr lang="en-US" sz="1800" dirty="0" err="1" smtClean="0"/>
              <a:t>vitin</a:t>
            </a:r>
            <a:r>
              <a:rPr lang="en-US" sz="1800" dirty="0" smtClean="0"/>
              <a:t> 2019;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1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</a:t>
            </a:r>
            <a:r>
              <a:rPr lang="en-US" sz="1800" dirty="0"/>
              <a:t> </a:t>
            </a:r>
            <a:r>
              <a:rPr lang="en-US" sz="1800" dirty="0" err="1" smtClean="0"/>
              <a:t>përmiresim</a:t>
            </a:r>
            <a:r>
              <a:rPr lang="en-US" sz="1800" dirty="0" smtClean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raport</a:t>
            </a:r>
            <a:r>
              <a:rPr lang="en-US" sz="1800" dirty="0"/>
              <a:t> me </a:t>
            </a:r>
            <a:r>
              <a:rPr lang="en-US" sz="1800" dirty="0" err="1"/>
              <a:t>një</a:t>
            </a:r>
            <a:r>
              <a:rPr lang="en-US" sz="1800" dirty="0"/>
              <a:t> vit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 smtClean="0"/>
              <a:t>parë</a:t>
            </a:r>
            <a:r>
              <a:rPr lang="en-US" sz="1800" dirty="0" smtClean="0"/>
              <a:t>;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2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 smtClean="0"/>
              <a:t>përkeqësim</a:t>
            </a:r>
            <a:r>
              <a:rPr lang="en-US" sz="1800" dirty="0" smtClean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raport</a:t>
            </a:r>
            <a:r>
              <a:rPr lang="en-US" sz="1800" dirty="0"/>
              <a:t> me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vit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 smtClean="0"/>
              <a:t>parë</a:t>
            </a:r>
            <a:r>
              <a:rPr lang="en-US" sz="1800" dirty="0" smtClean="0"/>
              <a:t>;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58 </a:t>
            </a:r>
            <a:r>
              <a:rPr lang="en-US" sz="1800" dirty="0" err="1"/>
              <a:t>bashki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nëjttin</a:t>
            </a:r>
            <a:r>
              <a:rPr lang="en-US" sz="1800" dirty="0"/>
              <a:t> status,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:</a:t>
            </a:r>
          </a:p>
          <a:p>
            <a:pPr marL="517525" indent="-288925">
              <a:spcBef>
                <a:spcPts val="600"/>
              </a:spcBef>
              <a:spcAft>
                <a:spcPts val="0"/>
              </a:spcAft>
            </a:pPr>
            <a:r>
              <a:rPr lang="en-US" sz="1800" i="1" dirty="0"/>
              <a:t> 51 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plotësusuar</a:t>
            </a:r>
            <a:r>
              <a:rPr lang="en-US" sz="1800" i="1" dirty="0" smtClean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r>
              <a:rPr lang="en-US" sz="1800" i="1" dirty="0"/>
              <a:t>;</a:t>
            </a:r>
          </a:p>
          <a:p>
            <a:pPr marL="517525" indent="-288925">
              <a:spcBef>
                <a:spcPts val="600"/>
              </a:spcBef>
              <a:spcAft>
                <a:spcPts val="0"/>
              </a:spcAft>
            </a:pPr>
            <a:r>
              <a:rPr lang="en-US" sz="1800" i="1" dirty="0"/>
              <a:t> 7 </a:t>
            </a:r>
            <a:r>
              <a:rPr lang="en-US" sz="1800" i="1" dirty="0" err="1"/>
              <a:t>nuk</a:t>
            </a:r>
            <a:r>
              <a:rPr lang="en-US" sz="1800" i="1" dirty="0"/>
              <a:t> e </a:t>
            </a:r>
            <a:r>
              <a:rPr lang="en-US" sz="1800" i="1" dirty="0" err="1" smtClean="0"/>
              <a:t>kanë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plotësuar</a:t>
            </a:r>
            <a:r>
              <a:rPr lang="en-US" sz="1800" i="1" dirty="0" smtClean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dy</a:t>
            </a:r>
            <a:r>
              <a:rPr lang="en-US" sz="1800" i="1" dirty="0"/>
              <a:t> </a:t>
            </a:r>
            <a:r>
              <a:rPr lang="en-US" sz="1800" i="1" dirty="0" err="1"/>
              <a:t>vitet</a:t>
            </a:r>
            <a:r>
              <a:rPr lang="en-US" sz="1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A6F1B3-80AD-164E-BA3E-E447277BA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2904" cy="3427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B5F59C-7337-4140-9F7B-BFA5051E7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460"/>
            <a:ext cx="5512904" cy="35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{E96BF4F7-7AA0-394E-89E3-E509E2620BBD}tf10001076</Template>
  <TotalTime>2980</TotalTime>
  <Words>1577</Words>
  <Application>Microsoft Office PowerPoint</Application>
  <PresentationFormat>Widescreen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Gill Sans MT</vt:lpstr>
      <vt:lpstr>Wingdings</vt:lpstr>
      <vt:lpstr>Office Theme</vt:lpstr>
      <vt:lpstr>Raporti i Përputhshmërisë të Monitorimit të Zbatimit të Buxhetit 2020 në Nivel Bashkie</vt:lpstr>
      <vt:lpstr>Metodologjia dhe Kriteret (13)</vt:lpstr>
      <vt:lpstr>Vleresimi i kritereve dhe krahasimi 2020-2019</vt:lpstr>
      <vt:lpstr>REZULTATET 2020</vt:lpstr>
      <vt:lpstr>Përgatitja e raportit</vt:lpstr>
      <vt:lpstr>PowerPoint Presentation</vt:lpstr>
      <vt:lpstr>Raportimi i shpenzimeve sipas Programeve buxhetore</vt:lpstr>
      <vt:lpstr>PowerPoint Presentation</vt:lpstr>
      <vt:lpstr>Raportimi i shpenzimeve sipas klasifikimit ekonomik</vt:lpstr>
      <vt:lpstr>PowerPoint Presentation</vt:lpstr>
      <vt:lpstr>Lista e investimeve</vt:lpstr>
      <vt:lpstr>PowerPoint Presentation</vt:lpstr>
      <vt:lpstr>Përdorimi i programeve të njëjta si në RMZB dhe PBA</vt:lpstr>
      <vt:lpstr>PowerPoint Presentation</vt:lpstr>
      <vt:lpstr>Treguesit e performancës</vt:lpstr>
      <vt:lpstr>PowerPoint Presentation</vt:lpstr>
      <vt:lpstr>Treguesit Financiarë</vt:lpstr>
      <vt:lpstr>PowerPoint Presentation</vt:lpstr>
      <vt:lpstr>Raportimi i të Ardhurave sipas Burimit </vt:lpstr>
      <vt:lpstr>PowerPoint Presentation</vt:lpstr>
      <vt:lpstr>Raportimi i të Ardhurave Faktike kundrejt të Ardhurave te Planifikuara </vt:lpstr>
      <vt:lpstr>PowerPoint Presentation</vt:lpstr>
      <vt:lpstr>Buxheti i planifikuar kundrejt faktit - Kriter i Ri</vt:lpstr>
      <vt:lpstr>Raportimi i Detyrimeve të Prapambetura – Kriter i Ri</vt:lpstr>
      <vt:lpstr>Raporti i diskutuar  në Këshill Bashkiak</vt:lpstr>
      <vt:lpstr>PowerPoint Presentation</vt:lpstr>
      <vt:lpstr>Raporti i Publikuar në Web  (deri në Qershor 2020)</vt:lpstr>
      <vt:lpstr>PowerPoint Presentation</vt:lpstr>
      <vt:lpstr>Renditja e Bashkive për vitin 2020</vt:lpstr>
      <vt:lpstr>Krahasimi 2019-2020</vt:lpstr>
      <vt:lpstr>PowerPoint Presentation</vt:lpstr>
      <vt:lpstr>Gjetje dhe rekomandime</vt:lpstr>
      <vt:lpstr>Gjetje dhe rekomandime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Raporti i Përputhshmërisë te Monitorimit të Zbatimit të Buxhetit 2019 në Nivel Bashkie</dc:title>
  <dc:creator>Denalda Kuzumi</dc:creator>
  <cp:lastModifiedBy>Fran Brahimi</cp:lastModifiedBy>
  <cp:revision>42</cp:revision>
  <dcterms:created xsi:type="dcterms:W3CDTF">2020-12-16T15:23:57Z</dcterms:created>
  <dcterms:modified xsi:type="dcterms:W3CDTF">2021-12-07T13:09:01Z</dcterms:modified>
</cp:coreProperties>
</file>