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7" r:id="rId3"/>
    <p:sldId id="284" r:id="rId4"/>
    <p:sldId id="286" r:id="rId5"/>
    <p:sldId id="289" r:id="rId6"/>
    <p:sldId id="273" r:id="rId7"/>
    <p:sldId id="293" r:id="rId8"/>
    <p:sldId id="275" r:id="rId9"/>
    <p:sldId id="290" r:id="rId10"/>
    <p:sldId id="291" r:id="rId11"/>
    <p:sldId id="295" r:id="rId12"/>
    <p:sldId id="296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ECE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Të ardhurat e veta vendore në % të PBB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Sheet1!$B$3:$B$9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Sheet1!$C$3:$C$9</c:f>
              <c:numCache>
                <c:formatCode>0.0%</c:formatCode>
                <c:ptCount val="7"/>
                <c:pt idx="0">
                  <c:v>8.9999999999999993E-3</c:v>
                </c:pt>
                <c:pt idx="1">
                  <c:v>0.01</c:v>
                </c:pt>
                <c:pt idx="2">
                  <c:v>1.2E-2</c:v>
                </c:pt>
                <c:pt idx="3">
                  <c:v>1.0999999999999999E-2</c:v>
                </c:pt>
                <c:pt idx="4">
                  <c:v>1.4999999999999999E-2</c:v>
                </c:pt>
                <c:pt idx="5">
                  <c:v>1.4999999999999999E-2</c:v>
                </c:pt>
                <c:pt idx="6">
                  <c:v>1.6E-2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EF-4D74-B40F-BCF5CC8F4AB5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Buxheti i qeverisjes vendore në raport në % të PBB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Sheet1!$B$3:$B$9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Sheet1!$D$3:$D$9</c:f>
              <c:numCache>
                <c:formatCode>0.0%</c:formatCode>
                <c:ptCount val="7"/>
                <c:pt idx="0">
                  <c:v>2.8000000000000001E-2</c:v>
                </c:pt>
                <c:pt idx="1">
                  <c:v>0.03</c:v>
                </c:pt>
                <c:pt idx="2">
                  <c:v>0.03</c:v>
                </c:pt>
                <c:pt idx="3">
                  <c:v>2.8000000000000001E-2</c:v>
                </c:pt>
                <c:pt idx="4">
                  <c:v>3.2000000000000001E-2</c:v>
                </c:pt>
                <c:pt idx="5">
                  <c:v>3.4000000000000002E-2</c:v>
                </c:pt>
                <c:pt idx="6">
                  <c:v>3.3000000000000002E-2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EF-4D74-B40F-BCF5CC8F4AB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140712"/>
        <c:axId val="94150880"/>
      </c:lineChart>
      <c:catAx>
        <c:axId val="9414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50880"/>
        <c:crosses val="autoZero"/>
        <c:auto val="1"/>
        <c:lblAlgn val="ctr"/>
        <c:lblOffset val="100"/>
        <c:noMultiLvlLbl val="0"/>
      </c:catAx>
      <c:valAx>
        <c:axId val="9415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4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AB450-2A7D-4077-89C9-E9BEF37852A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5645A6-AE42-4ECE-AC10-599022ABE7AE}">
      <dgm:prSet phldrT="[Tex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OJQ</a:t>
          </a:r>
        </a:p>
      </dgm:t>
    </dgm:pt>
    <dgm:pt modelId="{FDD4EF4D-8C61-4BE7-87F9-69A4BAD6756A}" type="parTrans" cxnId="{F98781FB-660C-48DE-B851-2BEE45E0002F}">
      <dgm:prSet/>
      <dgm:spPr/>
      <dgm:t>
        <a:bodyPr/>
        <a:lstStyle/>
        <a:p>
          <a:endParaRPr lang="en-US"/>
        </a:p>
      </dgm:t>
    </dgm:pt>
    <dgm:pt modelId="{36C2BB49-5D22-4E2E-AC37-0FBF89F9EADC}" type="sibTrans" cxnId="{F98781FB-660C-48DE-B851-2BEE45E0002F}">
      <dgm:prSet/>
      <dgm:spPr/>
      <dgm:t>
        <a:bodyPr/>
        <a:lstStyle/>
        <a:p>
          <a:endParaRPr lang="en-US"/>
        </a:p>
      </dgm:t>
    </dgm:pt>
    <dgm:pt modelId="{180446A8-A0E0-42A1-86F9-280466D11B66}">
      <dgm:prSet phldrT="[Tex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Projekte</a:t>
          </a:r>
          <a:endParaRPr lang="en-US" sz="1200" b="1" kern="1200" dirty="0">
            <a:solidFill>
              <a:prstClr val="white"/>
            </a:solidFill>
            <a:effectLst/>
            <a:latin typeface="Calibri" panose="020F0502020204030204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E079A6C-4848-4F28-9FD4-6A6E5C927BFE}" type="parTrans" cxnId="{DCC04D00-AE17-4AAA-9A44-F2BD38C6598C}">
      <dgm:prSet/>
      <dgm:spPr/>
      <dgm:t>
        <a:bodyPr/>
        <a:lstStyle/>
        <a:p>
          <a:endParaRPr lang="en-US"/>
        </a:p>
      </dgm:t>
    </dgm:pt>
    <dgm:pt modelId="{8E3AAF62-719A-4F08-9DB9-F4DEED19A497}" type="sibTrans" cxnId="{DCC04D00-AE17-4AAA-9A44-F2BD38C6598C}">
      <dgm:prSet/>
      <dgm:spPr/>
      <dgm:t>
        <a:bodyPr/>
        <a:lstStyle/>
        <a:p>
          <a:endParaRPr lang="en-US"/>
        </a:p>
      </dgm:t>
    </dgm:pt>
    <dgm:pt modelId="{CEE8F485-51A4-4273-A2E2-45F0F8ADE50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tlCol="0" anchor="ctr"/>
        <a:lstStyle/>
        <a:p>
          <a:pPr marL="0" marR="0" algn="ctr" defTabSz="914400" rtl="0" eaLnBrk="1" latinLnBrk="0" hangingPunct="1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Kontributi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Partnerëve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të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Zhvillimit</a:t>
          </a:r>
        </a:p>
      </dgm:t>
    </dgm:pt>
    <dgm:pt modelId="{B30FCACD-4639-44D7-BA50-94C62AC794F3}" type="parTrans" cxnId="{C5E8048E-B85B-4525-91F4-B17CD9193EF5}">
      <dgm:prSet/>
      <dgm:spPr/>
      <dgm:t>
        <a:bodyPr/>
        <a:lstStyle/>
        <a:p>
          <a:endParaRPr lang="en-US"/>
        </a:p>
      </dgm:t>
    </dgm:pt>
    <dgm:pt modelId="{1E175063-1389-4DBB-A95B-9227353E30F6}" type="sibTrans" cxnId="{C5E8048E-B85B-4525-91F4-B17CD9193EF5}">
      <dgm:prSet/>
      <dgm:spPr/>
      <dgm:t>
        <a:bodyPr/>
        <a:lstStyle/>
        <a:p>
          <a:endParaRPr lang="en-US"/>
        </a:p>
      </dgm:t>
    </dgm:pt>
    <dgm:pt modelId="{31F70D6A-3A83-4469-9E93-A42C892E8356}">
      <dgm:prSet phldrT="[Tex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b="1" kern="1200" noProof="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Artikuj</a:t>
          </a:r>
        </a:p>
      </dgm:t>
    </dgm:pt>
    <dgm:pt modelId="{0925BEBE-1A0A-46F5-B6A8-5266C2B605C2}" type="parTrans" cxnId="{5133FFAC-A1E0-4AB9-B891-06B429C35E67}">
      <dgm:prSet/>
      <dgm:spPr/>
      <dgm:t>
        <a:bodyPr/>
        <a:lstStyle/>
        <a:p>
          <a:endParaRPr lang="en-US"/>
        </a:p>
      </dgm:t>
    </dgm:pt>
    <dgm:pt modelId="{615EEFB3-48A4-4E67-A3EF-F18C48856219}" type="sibTrans" cxnId="{5133FFAC-A1E0-4AB9-B891-06B429C35E67}">
      <dgm:prSet/>
      <dgm:spPr/>
      <dgm:t>
        <a:bodyPr/>
        <a:lstStyle/>
        <a:p>
          <a:endParaRPr lang="en-US"/>
        </a:p>
      </dgm:t>
    </dgm:pt>
    <dgm:pt modelId="{08805C66-B9F2-46FB-B09F-9DFC7D00E18B}" type="pres">
      <dgm:prSet presAssocID="{9CBAB450-2A7D-4077-89C9-E9BEF37852A8}" presName="Name0" presStyleCnt="0">
        <dgm:presLayoutVars>
          <dgm:chMax val="4"/>
          <dgm:resizeHandles val="exact"/>
        </dgm:presLayoutVars>
      </dgm:prSet>
      <dgm:spPr/>
    </dgm:pt>
    <dgm:pt modelId="{801CB7AE-D055-4B0A-8BDA-49A41AC1D986}" type="pres">
      <dgm:prSet presAssocID="{9CBAB450-2A7D-4077-89C9-E9BEF37852A8}" presName="ellipse" presStyleLbl="trBgShp" presStyleIdx="0" presStyleCnt="1"/>
      <dgm:spPr/>
    </dgm:pt>
    <dgm:pt modelId="{9CD99D8D-241A-4A86-B150-38CDFB72265A}" type="pres">
      <dgm:prSet presAssocID="{9CBAB450-2A7D-4077-89C9-E9BEF37852A8}" presName="arrow1" presStyleLbl="fgShp" presStyleIdx="0" presStyleCnt="1" custScaleX="63217" custScaleY="123471" custLinFactNeighborX="-1721" custLinFactNeighborY="-21263"/>
      <dgm:spPr/>
    </dgm:pt>
    <dgm:pt modelId="{7ACABD2E-A122-49CA-9A6C-D0868FD24DB4}" type="pres">
      <dgm:prSet presAssocID="{9CBAB450-2A7D-4077-89C9-E9BEF37852A8}" presName="rectangle" presStyleLbl="revTx" presStyleIdx="0" presStyleCnt="1" custScaleX="79021" custScaleY="105362" custLinFactNeighborY="12950">
        <dgm:presLayoutVars>
          <dgm:bulletEnabled val="1"/>
        </dgm:presLayoutVars>
      </dgm:prSet>
      <dgm:spPr>
        <a:xfrm>
          <a:off x="1427245" y="2952468"/>
          <a:ext cx="2656659" cy="664164"/>
        </a:xfrm>
        <a:prstGeom prst="rect">
          <a:avLst/>
        </a:prstGeom>
      </dgm:spPr>
    </dgm:pt>
    <dgm:pt modelId="{D8B299B0-DE09-43A3-90A0-81135AEA25BD}" type="pres">
      <dgm:prSet presAssocID="{31F70D6A-3A83-4469-9E93-A42C892E8356}" presName="item1" presStyleLbl="node1" presStyleIdx="0" presStyleCnt="3" custScaleX="122922" custScaleY="79021" custLinFactNeighborX="-10444" custLinFactNeighborY="-23411">
        <dgm:presLayoutVars>
          <dgm:bulletEnabled val="1"/>
        </dgm:presLayoutVars>
      </dgm:prSet>
      <dgm:spPr>
        <a:xfrm>
          <a:off x="2112537" y="857931"/>
          <a:ext cx="1341717" cy="902667"/>
        </a:xfrm>
        <a:prstGeom prst="ellipse">
          <a:avLst/>
        </a:prstGeom>
      </dgm:spPr>
    </dgm:pt>
    <dgm:pt modelId="{C42FA355-A6AC-4581-B5EB-88C67DFA3ECD}" type="pres">
      <dgm:prSet presAssocID="{180446A8-A0E0-42A1-86F9-280466D11B66}" presName="item2" presStyleLbl="node1" presStyleIdx="1" presStyleCnt="3" custScaleX="122922" custScaleY="79021" custLinFactNeighborX="-46436" custLinFactNeighborY="-12504">
        <dgm:presLayoutVars>
          <dgm:bulletEnabled val="1"/>
        </dgm:presLayoutVars>
      </dgm:prSet>
      <dgm:spPr>
        <a:xfrm>
          <a:off x="892251" y="257856"/>
          <a:ext cx="1398319" cy="906718"/>
        </a:xfrm>
        <a:prstGeom prst="ellipse">
          <a:avLst/>
        </a:prstGeom>
      </dgm:spPr>
    </dgm:pt>
    <dgm:pt modelId="{F9E35EE3-881C-49FD-83A7-6429C60752C7}" type="pres">
      <dgm:prSet presAssocID="{CEE8F485-51A4-4273-A2E2-45F0F8ADE502}" presName="item3" presStyleLbl="node1" presStyleIdx="2" presStyleCnt="3" custScaleX="122922" custScaleY="79021" custLinFactNeighborX="52792" custLinFactNeighborY="19168">
        <dgm:presLayoutVars>
          <dgm:bulletEnabled val="1"/>
        </dgm:presLayoutVars>
      </dgm:prSet>
      <dgm:spPr>
        <a:xfrm>
          <a:off x="3158472" y="334061"/>
          <a:ext cx="1245342" cy="790119"/>
        </a:xfrm>
        <a:prstGeom prst="ellipse">
          <a:avLst/>
        </a:prstGeom>
      </dgm:spPr>
    </dgm:pt>
    <dgm:pt modelId="{F53FE0FC-C8BF-450A-B657-5D89C97028A3}" type="pres">
      <dgm:prSet presAssocID="{9CBAB450-2A7D-4077-89C9-E9BEF37852A8}" presName="funnel" presStyleLbl="trAlignAcc1" presStyleIdx="0" presStyleCnt="1" custScaleX="123110" custScaleY="103428" custLinFactNeighborX="390" custLinFactNeighborY="1583"/>
      <dgm:spPr/>
    </dgm:pt>
  </dgm:ptLst>
  <dgm:cxnLst>
    <dgm:cxn modelId="{DCC04D00-AE17-4AAA-9A44-F2BD38C6598C}" srcId="{9CBAB450-2A7D-4077-89C9-E9BEF37852A8}" destId="{180446A8-A0E0-42A1-86F9-280466D11B66}" srcOrd="2" destOrd="0" parTransId="{4E079A6C-4848-4F28-9FD4-6A6E5C927BFE}" sibTransId="{8E3AAF62-719A-4F08-9DB9-F4DEED19A497}"/>
    <dgm:cxn modelId="{1AA8730A-940A-4117-BF50-727F9D16F138}" type="presOf" srcId="{180446A8-A0E0-42A1-86F9-280466D11B66}" destId="{D8B299B0-DE09-43A3-90A0-81135AEA25BD}" srcOrd="0" destOrd="0" presId="urn:microsoft.com/office/officeart/2005/8/layout/funnel1"/>
    <dgm:cxn modelId="{F5E51117-5397-4223-AD7C-E14B59463022}" type="presOf" srcId="{CEE8F485-51A4-4273-A2E2-45F0F8ADE502}" destId="{7ACABD2E-A122-49CA-9A6C-D0868FD24DB4}" srcOrd="0" destOrd="0" presId="urn:microsoft.com/office/officeart/2005/8/layout/funnel1"/>
    <dgm:cxn modelId="{83AB5424-EFDD-45EA-8403-416C31A0C519}" type="presOf" srcId="{9CBAB450-2A7D-4077-89C9-E9BEF37852A8}" destId="{08805C66-B9F2-46FB-B09F-9DFC7D00E18B}" srcOrd="0" destOrd="0" presId="urn:microsoft.com/office/officeart/2005/8/layout/funnel1"/>
    <dgm:cxn modelId="{C5E8048E-B85B-4525-91F4-B17CD9193EF5}" srcId="{9CBAB450-2A7D-4077-89C9-E9BEF37852A8}" destId="{CEE8F485-51A4-4273-A2E2-45F0F8ADE502}" srcOrd="3" destOrd="0" parTransId="{B30FCACD-4639-44D7-BA50-94C62AC794F3}" sibTransId="{1E175063-1389-4DBB-A95B-9227353E30F6}"/>
    <dgm:cxn modelId="{5133FFAC-A1E0-4AB9-B891-06B429C35E67}" srcId="{9CBAB450-2A7D-4077-89C9-E9BEF37852A8}" destId="{31F70D6A-3A83-4469-9E93-A42C892E8356}" srcOrd="1" destOrd="0" parTransId="{0925BEBE-1A0A-46F5-B6A8-5266C2B605C2}" sibTransId="{615EEFB3-48A4-4E67-A3EF-F18C48856219}"/>
    <dgm:cxn modelId="{A25A6BC3-1D2A-4271-B619-B15B39FDA0C0}" type="presOf" srcId="{31F70D6A-3A83-4469-9E93-A42C892E8356}" destId="{C42FA355-A6AC-4581-B5EB-88C67DFA3ECD}" srcOrd="0" destOrd="0" presId="urn:microsoft.com/office/officeart/2005/8/layout/funnel1"/>
    <dgm:cxn modelId="{5BA8AAE7-AA1F-4FE7-B633-000C8AE5D583}" type="presOf" srcId="{985645A6-AE42-4ECE-AC10-599022ABE7AE}" destId="{F9E35EE3-881C-49FD-83A7-6429C60752C7}" srcOrd="0" destOrd="0" presId="urn:microsoft.com/office/officeart/2005/8/layout/funnel1"/>
    <dgm:cxn modelId="{F98781FB-660C-48DE-B851-2BEE45E0002F}" srcId="{9CBAB450-2A7D-4077-89C9-E9BEF37852A8}" destId="{985645A6-AE42-4ECE-AC10-599022ABE7AE}" srcOrd="0" destOrd="0" parTransId="{FDD4EF4D-8C61-4BE7-87F9-69A4BAD6756A}" sibTransId="{36C2BB49-5D22-4E2E-AC37-0FBF89F9EADC}"/>
    <dgm:cxn modelId="{5059A6CF-8FD5-4595-BE0B-A7C5AE2668DF}" type="presParOf" srcId="{08805C66-B9F2-46FB-B09F-9DFC7D00E18B}" destId="{801CB7AE-D055-4B0A-8BDA-49A41AC1D986}" srcOrd="0" destOrd="0" presId="urn:microsoft.com/office/officeart/2005/8/layout/funnel1"/>
    <dgm:cxn modelId="{3AE34879-A342-4E04-8F37-8563DD259E43}" type="presParOf" srcId="{08805C66-B9F2-46FB-B09F-9DFC7D00E18B}" destId="{9CD99D8D-241A-4A86-B150-38CDFB72265A}" srcOrd="1" destOrd="0" presId="urn:microsoft.com/office/officeart/2005/8/layout/funnel1"/>
    <dgm:cxn modelId="{C8398A0D-5D26-4564-97E6-5E4D582CA237}" type="presParOf" srcId="{08805C66-B9F2-46FB-B09F-9DFC7D00E18B}" destId="{7ACABD2E-A122-49CA-9A6C-D0868FD24DB4}" srcOrd="2" destOrd="0" presId="urn:microsoft.com/office/officeart/2005/8/layout/funnel1"/>
    <dgm:cxn modelId="{7CAA3D26-5DAC-4700-8A73-6637B4624A26}" type="presParOf" srcId="{08805C66-B9F2-46FB-B09F-9DFC7D00E18B}" destId="{D8B299B0-DE09-43A3-90A0-81135AEA25BD}" srcOrd="3" destOrd="0" presId="urn:microsoft.com/office/officeart/2005/8/layout/funnel1"/>
    <dgm:cxn modelId="{FDD7768C-55C5-4E0F-A8F2-3BC09543A88E}" type="presParOf" srcId="{08805C66-B9F2-46FB-B09F-9DFC7D00E18B}" destId="{C42FA355-A6AC-4581-B5EB-88C67DFA3ECD}" srcOrd="4" destOrd="0" presId="urn:microsoft.com/office/officeart/2005/8/layout/funnel1"/>
    <dgm:cxn modelId="{FF7B6079-6D67-466A-95B7-6FCEE4322AD5}" type="presParOf" srcId="{08805C66-B9F2-46FB-B09F-9DFC7D00E18B}" destId="{F9E35EE3-881C-49FD-83A7-6429C60752C7}" srcOrd="5" destOrd="0" presId="urn:microsoft.com/office/officeart/2005/8/layout/funnel1"/>
    <dgm:cxn modelId="{B52527EA-A483-4ABF-88D9-C036987BF641}" type="presParOf" srcId="{08805C66-B9F2-46FB-B09F-9DFC7D00E18B}" destId="{F53FE0FC-C8BF-450A-B657-5D89C97028A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0E8B87-A324-4076-97F9-58EE7018F81A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E8F924-C0E8-4035-AC6C-6B5330746928}">
      <dgm:prSet phldrT="[Tex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b="1" kern="1200" noProof="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ML dhe Agjenci</a:t>
          </a:r>
        </a:p>
      </dgm:t>
    </dgm:pt>
    <dgm:pt modelId="{FBBA5CB8-57E3-496F-9B98-87DD383E6EF8}" type="parTrans" cxnId="{CE817ACF-CF0F-4C4B-B07F-5090F3A8402F}">
      <dgm:prSet/>
      <dgm:spPr/>
      <dgm:t>
        <a:bodyPr/>
        <a:lstStyle/>
        <a:p>
          <a:endParaRPr lang="en-US"/>
        </a:p>
      </dgm:t>
    </dgm:pt>
    <dgm:pt modelId="{5B949132-463D-4BE9-AE8F-0650B4E271BE}" type="sibTrans" cxnId="{CE817ACF-CF0F-4C4B-B07F-5090F3A8402F}">
      <dgm:prSet/>
      <dgm:spPr/>
      <dgm:t>
        <a:bodyPr/>
        <a:lstStyle/>
        <a:p>
          <a:endParaRPr lang="en-US"/>
        </a:p>
      </dgm:t>
    </dgm:pt>
    <dgm:pt modelId="{92AFB064-28A6-4214-8A39-712BEB301A8E}">
      <dgm:prSet phldrT="[Tex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QV</a:t>
          </a:r>
        </a:p>
      </dgm:t>
    </dgm:pt>
    <dgm:pt modelId="{B5890E67-27A3-40B2-BFB6-56F91115F24B}" type="parTrans" cxnId="{5CDA2371-8714-46CE-AD2F-C6606F9A30F5}">
      <dgm:prSet/>
      <dgm:spPr/>
      <dgm:t>
        <a:bodyPr/>
        <a:lstStyle/>
        <a:p>
          <a:endParaRPr lang="en-US"/>
        </a:p>
      </dgm:t>
    </dgm:pt>
    <dgm:pt modelId="{EA41D6C0-552C-40AD-B0B9-D159208660BC}" type="sibTrans" cxnId="{5CDA2371-8714-46CE-AD2F-C6606F9A30F5}">
      <dgm:prSet/>
      <dgm:spPr/>
      <dgm:t>
        <a:bodyPr/>
        <a:lstStyle/>
        <a:p>
          <a:endParaRPr lang="en-US"/>
        </a:p>
      </dgm:t>
    </dgm:pt>
    <dgm:pt modelId="{81BF8495-E0B6-4F21-90D3-9472086A3B72}">
      <dgm:prSet phldrT="[Tex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b="1" kern="1200" noProof="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Shoqatat</a:t>
          </a:r>
        </a:p>
      </dgm:t>
    </dgm:pt>
    <dgm:pt modelId="{F0437C92-E92E-4147-B8C2-7F20EF5977D8}" type="parTrans" cxnId="{5A1D71EA-671F-444A-94B4-E980D50301C6}">
      <dgm:prSet/>
      <dgm:spPr/>
      <dgm:t>
        <a:bodyPr/>
        <a:lstStyle/>
        <a:p>
          <a:endParaRPr lang="en-US"/>
        </a:p>
      </dgm:t>
    </dgm:pt>
    <dgm:pt modelId="{7DF70F94-B0CA-4A8E-89C2-839A1A2064DF}" type="sibTrans" cxnId="{5A1D71EA-671F-444A-94B4-E980D50301C6}">
      <dgm:prSet/>
      <dgm:spPr/>
      <dgm:t>
        <a:bodyPr/>
        <a:lstStyle/>
        <a:p>
          <a:endParaRPr lang="en-US"/>
        </a:p>
      </dgm:t>
    </dgm:pt>
    <dgm:pt modelId="{08FB594F-F7EE-43C7-AA12-2801910FD17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spcFirstLastPara="0" vert="horz" wrap="square" lIns="99568" tIns="99568" rIns="99568" bIns="99568" numCol="1" spcCol="1270" rtlCol="0" anchor="ctr" anchorCtr="0"/>
        <a:lstStyle/>
        <a:p>
          <a:pPr marL="0" marR="0" algn="ctr" defTabSz="914400" rtl="0" eaLnBrk="1" latinLnBrk="0" hangingPunct="1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Kontributi Institucional</a:t>
          </a:r>
        </a:p>
      </dgm:t>
    </dgm:pt>
    <dgm:pt modelId="{CB9D9D21-5F65-442B-AD22-8E3321DE7699}" type="parTrans" cxnId="{A1A31B5A-2C09-44AF-A348-93DC8657FCED}">
      <dgm:prSet/>
      <dgm:spPr/>
      <dgm:t>
        <a:bodyPr/>
        <a:lstStyle/>
        <a:p>
          <a:endParaRPr lang="en-US"/>
        </a:p>
      </dgm:t>
    </dgm:pt>
    <dgm:pt modelId="{4A9E9EBC-E862-44F7-A27A-BA589DB83870}" type="sibTrans" cxnId="{A1A31B5A-2C09-44AF-A348-93DC8657FCED}">
      <dgm:prSet/>
      <dgm:spPr/>
      <dgm:t>
        <a:bodyPr/>
        <a:lstStyle/>
        <a:p>
          <a:endParaRPr lang="en-US"/>
        </a:p>
      </dgm:t>
    </dgm:pt>
    <dgm:pt modelId="{8FE2F0A5-C1E4-49FB-AAD4-CCBDF31075E0}" type="pres">
      <dgm:prSet presAssocID="{C20E8B87-A324-4076-97F9-58EE7018F81A}" presName="Name0" presStyleCnt="0">
        <dgm:presLayoutVars>
          <dgm:chMax val="4"/>
          <dgm:resizeHandles val="exact"/>
        </dgm:presLayoutVars>
      </dgm:prSet>
      <dgm:spPr/>
    </dgm:pt>
    <dgm:pt modelId="{4242C9B4-E1FB-4EEF-9984-961A00E58871}" type="pres">
      <dgm:prSet presAssocID="{C20E8B87-A324-4076-97F9-58EE7018F81A}" presName="ellipse" presStyleLbl="trBgShp" presStyleIdx="0" presStyleCnt="1"/>
      <dgm:spPr/>
    </dgm:pt>
    <dgm:pt modelId="{D4682E3B-F8EC-4BC7-ABA7-BDE7AB56E07C}" type="pres">
      <dgm:prSet presAssocID="{C20E8B87-A324-4076-97F9-58EE7018F81A}" presName="arrow1" presStyleLbl="fgShp" presStyleIdx="0" presStyleCnt="1" custScaleX="62523" custScaleY="122115" custLinFactNeighborX="1628" custLinFactNeighborY="-27984"/>
      <dgm:spPr/>
    </dgm:pt>
    <dgm:pt modelId="{FD94BE4F-664C-4A41-AA2A-88E2D46FD818}" type="pres">
      <dgm:prSet presAssocID="{C20E8B87-A324-4076-97F9-58EE7018F81A}" presName="rectangle" presStyleLbl="revTx" presStyleIdx="0" presStyleCnt="1" custScaleX="78154" custScaleY="103511">
        <dgm:presLayoutVars>
          <dgm:bulletEnabled val="1"/>
        </dgm:presLayoutVars>
      </dgm:prSet>
      <dgm:spPr>
        <a:xfrm>
          <a:off x="1897772" y="3869070"/>
          <a:ext cx="3599135" cy="899783"/>
        </a:xfrm>
        <a:prstGeom prst="rect">
          <a:avLst/>
        </a:prstGeom>
      </dgm:spPr>
    </dgm:pt>
    <dgm:pt modelId="{18A6B7F4-931A-4D6B-BA47-9AC394C7A614}" type="pres">
      <dgm:prSet presAssocID="{92AFB064-28A6-4214-8A39-712BEB301A8E}" presName="item1" presStyleLbl="node1" presStyleIdx="0" presStyleCnt="3" custScaleX="139886" custScaleY="78154" custLinFactNeighborX="-5335" custLinFactNeighborY="-36248">
        <dgm:presLayoutVars>
          <dgm:bulletEnabled val="1"/>
        </dgm:presLayoutVars>
      </dgm:prSet>
      <dgm:spPr>
        <a:xfrm>
          <a:off x="2537504" y="1077923"/>
          <a:ext cx="1133369" cy="1133369"/>
        </a:xfrm>
        <a:prstGeom prst="ellipse">
          <a:avLst/>
        </a:prstGeom>
      </dgm:spPr>
    </dgm:pt>
    <dgm:pt modelId="{E87176E0-8C18-4690-91F7-021062D8F9B6}" type="pres">
      <dgm:prSet presAssocID="{81BF8495-E0B6-4F21-90D3-9472086A3B72}" presName="item2" presStyleLbl="node1" presStyleIdx="1" presStyleCnt="3" custScaleX="121572" custScaleY="78154" custLinFactNeighborX="-16660" custLinFactNeighborY="-28436">
        <dgm:presLayoutVars>
          <dgm:bulletEnabled val="1"/>
        </dgm:presLayoutVars>
      </dgm:prSet>
      <dgm:spPr>
        <a:xfrm>
          <a:off x="1651996" y="263334"/>
          <a:ext cx="1133369" cy="1133369"/>
        </a:xfrm>
        <a:prstGeom prst="ellipse">
          <a:avLst/>
        </a:prstGeom>
      </dgm:spPr>
    </dgm:pt>
    <dgm:pt modelId="{1532424C-8838-43FC-85E1-FFB11A4C8C84}" type="pres">
      <dgm:prSet presAssocID="{08FB594F-F7EE-43C7-AA12-2801910FD172}" presName="item3" presStyleLbl="node1" presStyleIdx="2" presStyleCnt="3" custScaleX="121572" custScaleY="78521" custLinFactNeighborX="49875" custLinFactNeighborY="-8995">
        <dgm:presLayoutVars>
          <dgm:bulletEnabled val="1"/>
        </dgm:presLayoutVars>
      </dgm:prSet>
      <dgm:spPr>
        <a:xfrm>
          <a:off x="3456991" y="300466"/>
          <a:ext cx="1122353" cy="1098484"/>
        </a:xfrm>
        <a:prstGeom prst="ellipse">
          <a:avLst/>
        </a:prstGeom>
      </dgm:spPr>
    </dgm:pt>
    <dgm:pt modelId="{0BD63C79-5E25-488E-9941-A3F67B459404}" type="pres">
      <dgm:prSet presAssocID="{C20E8B87-A324-4076-97F9-58EE7018F81A}" presName="funnel" presStyleLbl="trAlignAcc1" presStyleIdx="0" presStyleCnt="1" custScaleX="119535" custLinFactNeighborX="2495" custLinFactNeighborY="-142"/>
      <dgm:spPr/>
    </dgm:pt>
  </dgm:ptLst>
  <dgm:cxnLst>
    <dgm:cxn modelId="{39C6D441-C516-456D-B055-1C201C1C0E5C}" type="presOf" srcId="{C20E8B87-A324-4076-97F9-58EE7018F81A}" destId="{8FE2F0A5-C1E4-49FB-AAD4-CCBDF31075E0}" srcOrd="0" destOrd="0" presId="urn:microsoft.com/office/officeart/2005/8/layout/funnel1"/>
    <dgm:cxn modelId="{95977F46-6C35-4C2A-900F-3803BA1B76BF}" type="presOf" srcId="{92AFB064-28A6-4214-8A39-712BEB301A8E}" destId="{E87176E0-8C18-4690-91F7-021062D8F9B6}" srcOrd="0" destOrd="0" presId="urn:microsoft.com/office/officeart/2005/8/layout/funnel1"/>
    <dgm:cxn modelId="{9E11414A-8369-4667-9D15-058CF8978E6A}" type="presOf" srcId="{7AE8F924-C0E8-4035-AC6C-6B5330746928}" destId="{1532424C-8838-43FC-85E1-FFB11A4C8C84}" srcOrd="0" destOrd="0" presId="urn:microsoft.com/office/officeart/2005/8/layout/funnel1"/>
    <dgm:cxn modelId="{5CDA2371-8714-46CE-AD2F-C6606F9A30F5}" srcId="{C20E8B87-A324-4076-97F9-58EE7018F81A}" destId="{92AFB064-28A6-4214-8A39-712BEB301A8E}" srcOrd="1" destOrd="0" parTransId="{B5890E67-27A3-40B2-BFB6-56F91115F24B}" sibTransId="{EA41D6C0-552C-40AD-B0B9-D159208660BC}"/>
    <dgm:cxn modelId="{A1A31B5A-2C09-44AF-A348-93DC8657FCED}" srcId="{C20E8B87-A324-4076-97F9-58EE7018F81A}" destId="{08FB594F-F7EE-43C7-AA12-2801910FD172}" srcOrd="3" destOrd="0" parTransId="{CB9D9D21-5F65-442B-AD22-8E3321DE7699}" sibTransId="{4A9E9EBC-E862-44F7-A27A-BA589DB83870}"/>
    <dgm:cxn modelId="{8B1C9D88-E8DF-4A48-A274-DEE56327F459}" type="presOf" srcId="{81BF8495-E0B6-4F21-90D3-9472086A3B72}" destId="{18A6B7F4-931A-4D6B-BA47-9AC394C7A614}" srcOrd="0" destOrd="0" presId="urn:microsoft.com/office/officeart/2005/8/layout/funnel1"/>
    <dgm:cxn modelId="{C63EDBAF-3F2D-4ECF-A294-1227322C8BF7}" type="presOf" srcId="{08FB594F-F7EE-43C7-AA12-2801910FD172}" destId="{FD94BE4F-664C-4A41-AA2A-88E2D46FD818}" srcOrd="0" destOrd="0" presId="urn:microsoft.com/office/officeart/2005/8/layout/funnel1"/>
    <dgm:cxn modelId="{CE817ACF-CF0F-4C4B-B07F-5090F3A8402F}" srcId="{C20E8B87-A324-4076-97F9-58EE7018F81A}" destId="{7AE8F924-C0E8-4035-AC6C-6B5330746928}" srcOrd="0" destOrd="0" parTransId="{FBBA5CB8-57E3-496F-9B98-87DD383E6EF8}" sibTransId="{5B949132-463D-4BE9-AE8F-0650B4E271BE}"/>
    <dgm:cxn modelId="{5A1D71EA-671F-444A-94B4-E980D50301C6}" srcId="{C20E8B87-A324-4076-97F9-58EE7018F81A}" destId="{81BF8495-E0B6-4F21-90D3-9472086A3B72}" srcOrd="2" destOrd="0" parTransId="{F0437C92-E92E-4147-B8C2-7F20EF5977D8}" sibTransId="{7DF70F94-B0CA-4A8E-89C2-839A1A2064DF}"/>
    <dgm:cxn modelId="{E20D45F4-7D99-45A0-BA54-ECFFF7C6C191}" type="presParOf" srcId="{8FE2F0A5-C1E4-49FB-AAD4-CCBDF31075E0}" destId="{4242C9B4-E1FB-4EEF-9984-961A00E58871}" srcOrd="0" destOrd="0" presId="urn:microsoft.com/office/officeart/2005/8/layout/funnel1"/>
    <dgm:cxn modelId="{39B04B56-250E-424B-9652-8A7FCAA0A2FA}" type="presParOf" srcId="{8FE2F0A5-C1E4-49FB-AAD4-CCBDF31075E0}" destId="{D4682E3B-F8EC-4BC7-ABA7-BDE7AB56E07C}" srcOrd="1" destOrd="0" presId="urn:microsoft.com/office/officeart/2005/8/layout/funnel1"/>
    <dgm:cxn modelId="{260608ED-30B1-4A43-BAD1-17A3F4584F81}" type="presParOf" srcId="{8FE2F0A5-C1E4-49FB-AAD4-CCBDF31075E0}" destId="{FD94BE4F-664C-4A41-AA2A-88E2D46FD818}" srcOrd="2" destOrd="0" presId="urn:microsoft.com/office/officeart/2005/8/layout/funnel1"/>
    <dgm:cxn modelId="{B4131F0F-64BD-49C6-9294-9B9E29ECF62A}" type="presParOf" srcId="{8FE2F0A5-C1E4-49FB-AAD4-CCBDF31075E0}" destId="{18A6B7F4-931A-4D6B-BA47-9AC394C7A614}" srcOrd="3" destOrd="0" presId="urn:microsoft.com/office/officeart/2005/8/layout/funnel1"/>
    <dgm:cxn modelId="{4B29C1A2-9891-4942-8056-7B34DE502976}" type="presParOf" srcId="{8FE2F0A5-C1E4-49FB-AAD4-CCBDF31075E0}" destId="{E87176E0-8C18-4690-91F7-021062D8F9B6}" srcOrd="4" destOrd="0" presId="urn:microsoft.com/office/officeart/2005/8/layout/funnel1"/>
    <dgm:cxn modelId="{C518EA46-5F8B-4DB6-BA5C-0241D8E1BFBB}" type="presParOf" srcId="{8FE2F0A5-C1E4-49FB-AAD4-CCBDF31075E0}" destId="{1532424C-8838-43FC-85E1-FFB11A4C8C84}" srcOrd="5" destOrd="0" presId="urn:microsoft.com/office/officeart/2005/8/layout/funnel1"/>
    <dgm:cxn modelId="{D5D37714-85FF-4D0C-B6AA-3A16AF59E1E7}" type="presParOf" srcId="{8FE2F0A5-C1E4-49FB-AAD4-CCBDF31075E0}" destId="{0BD63C79-5E25-488E-9941-A3F67B45940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CB7AE-D055-4B0A-8BDA-49A41AC1D986}">
      <dsp:nvSpPr>
        <dsp:cNvPr id="0" name=""/>
        <dsp:cNvSpPr/>
      </dsp:nvSpPr>
      <dsp:spPr>
        <a:xfrm>
          <a:off x="1258216" y="163336"/>
          <a:ext cx="2985459" cy="103681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99D8D-241A-4A86-B150-38CDFB72265A}">
      <dsp:nvSpPr>
        <dsp:cNvPr id="0" name=""/>
        <dsp:cNvSpPr/>
      </dsp:nvSpPr>
      <dsp:spPr>
        <a:xfrm>
          <a:off x="2562738" y="2579944"/>
          <a:ext cx="365759" cy="4572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ABD2E-A122-49CA-9A6C-D0868FD24DB4}">
      <dsp:nvSpPr>
        <dsp:cNvPr id="0" name=""/>
        <dsp:cNvSpPr/>
      </dsp:nvSpPr>
      <dsp:spPr>
        <a:xfrm>
          <a:off x="1658300" y="2979752"/>
          <a:ext cx="2194549" cy="731520"/>
        </a:xfrm>
        <a:prstGeom prst="rect">
          <a:avLst/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rtlCol="0" anchor="ctr" anchorCtr="0">
          <a:noAutofit/>
        </a:bodyPr>
        <a:lstStyle/>
        <a:p>
          <a:pPr marL="0" marR="0" lvl="0" indent="0" algn="ctr" defTabSz="914400" rtl="0" eaLnBrk="1" latinLnBrk="0" hangingPunct="1">
            <a:lnSpc>
              <a:spcPct val="107000"/>
            </a:lnSpc>
            <a:spcBef>
              <a:spcPct val="0"/>
            </a:spcBef>
            <a:spcAft>
              <a:spcPts val="800"/>
            </a:spcAft>
            <a:buNone/>
          </a:pP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Kontributi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Partnerëve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të</a:t>
          </a:r>
          <a:r>
            <a:rPr lang="en-US" sz="14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Zhvillimit</a:t>
          </a:r>
        </a:p>
      </dsp:txBody>
      <dsp:txXfrm>
        <a:off x="1658300" y="2979752"/>
        <a:ext cx="2194549" cy="731520"/>
      </dsp:txXfrm>
    </dsp:sp>
    <dsp:sp modelId="{D8B299B0-DE09-43A3-90A0-81135AEA25BD}">
      <dsp:nvSpPr>
        <dsp:cNvPr id="0" name=""/>
        <dsp:cNvSpPr/>
      </dsp:nvSpPr>
      <dsp:spPr>
        <a:xfrm>
          <a:off x="2115500" y="1145653"/>
          <a:ext cx="1280158" cy="822955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Projekte</a:t>
          </a:r>
          <a:endParaRPr lang="en-US" sz="1200" b="1" kern="1200" dirty="0">
            <a:solidFill>
              <a:prstClr val="white"/>
            </a:solidFill>
            <a:effectLst/>
            <a:latin typeface="Calibri" panose="020F0502020204030204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302975" y="1266172"/>
        <a:ext cx="905208" cy="581917"/>
      </dsp:txXfrm>
    </dsp:sp>
    <dsp:sp modelId="{C42FA355-A6AC-4581-B5EB-88C67DFA3ECD}">
      <dsp:nvSpPr>
        <dsp:cNvPr id="0" name=""/>
        <dsp:cNvSpPr/>
      </dsp:nvSpPr>
      <dsp:spPr>
        <a:xfrm>
          <a:off x="995457" y="477931"/>
          <a:ext cx="1280158" cy="822955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b="1" kern="1200" noProof="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Artikuj</a:t>
          </a:r>
        </a:p>
      </dsp:txBody>
      <dsp:txXfrm>
        <a:off x="1182932" y="598450"/>
        <a:ext cx="905208" cy="581917"/>
      </dsp:txXfrm>
    </dsp:sp>
    <dsp:sp modelId="{F9E35EE3-881C-49FD-83A7-6429C60752C7}">
      <dsp:nvSpPr>
        <dsp:cNvPr id="0" name=""/>
        <dsp:cNvSpPr/>
      </dsp:nvSpPr>
      <dsp:spPr>
        <a:xfrm>
          <a:off x="3093439" y="555979"/>
          <a:ext cx="1280158" cy="822955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OJQ</a:t>
          </a:r>
        </a:p>
      </dsp:txBody>
      <dsp:txXfrm>
        <a:off x="3280914" y="676498"/>
        <a:ext cx="905208" cy="581917"/>
      </dsp:txXfrm>
    </dsp:sp>
    <dsp:sp modelId="{F53FE0FC-C8BF-450A-B657-5D89C97028A3}">
      <dsp:nvSpPr>
        <dsp:cNvPr id="0" name=""/>
        <dsp:cNvSpPr/>
      </dsp:nvSpPr>
      <dsp:spPr>
        <a:xfrm>
          <a:off x="773808" y="32654"/>
          <a:ext cx="3988805" cy="268088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2C9B4-E1FB-4EEF-9984-961A00E58871}">
      <dsp:nvSpPr>
        <dsp:cNvPr id="0" name=""/>
        <dsp:cNvSpPr/>
      </dsp:nvSpPr>
      <dsp:spPr>
        <a:xfrm>
          <a:off x="1586131" y="145938"/>
          <a:ext cx="3018607" cy="104832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82E3B-F8EC-4BC7-ABA7-BDE7AB56E07C}">
      <dsp:nvSpPr>
        <dsp:cNvPr id="0" name=""/>
        <dsp:cNvSpPr/>
      </dsp:nvSpPr>
      <dsp:spPr>
        <a:xfrm>
          <a:off x="2926758" y="2566752"/>
          <a:ext cx="365760" cy="45719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94BE4F-664C-4A41-AA2A-88E2D46FD818}">
      <dsp:nvSpPr>
        <dsp:cNvPr id="0" name=""/>
        <dsp:cNvSpPr/>
      </dsp:nvSpPr>
      <dsp:spPr>
        <a:xfrm>
          <a:off x="2002830" y="3000121"/>
          <a:ext cx="2194569" cy="726648"/>
        </a:xfrm>
        <a:prstGeom prst="rect">
          <a:avLst/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rtlCol="0" anchor="ctr" anchorCtr="0">
          <a:noAutofit/>
        </a:bodyPr>
        <a:lstStyle/>
        <a:p>
          <a:pPr marL="0" marR="0" lvl="0" indent="0" algn="ctr" defTabSz="914400" rtl="0" eaLnBrk="1" latinLnBrk="0" hangingPunct="1">
            <a:lnSpc>
              <a:spcPct val="107000"/>
            </a:lnSpc>
            <a:spcBef>
              <a:spcPct val="0"/>
            </a:spcBef>
            <a:spcAft>
              <a:spcPts val="800"/>
            </a:spcAft>
            <a:buNone/>
          </a:pPr>
          <a:r>
            <a:rPr lang="sq-AL" sz="1400" b="1" kern="1200" noProof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Kontributi Institucional</a:t>
          </a:r>
        </a:p>
      </dsp:txBody>
      <dsp:txXfrm>
        <a:off x="2002830" y="3000121"/>
        <a:ext cx="2194569" cy="726648"/>
      </dsp:txXfrm>
    </dsp:sp>
    <dsp:sp modelId="{18A6B7F4-931A-4D6B-BA47-9AC394C7A614}">
      <dsp:nvSpPr>
        <dsp:cNvPr id="0" name=""/>
        <dsp:cNvSpPr/>
      </dsp:nvSpPr>
      <dsp:spPr>
        <a:xfrm>
          <a:off x="2417416" y="1008552"/>
          <a:ext cx="1473003" cy="822963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b="1" kern="1200" noProof="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Shoqatat</a:t>
          </a:r>
        </a:p>
      </dsp:txBody>
      <dsp:txXfrm>
        <a:off x="2633132" y="1129072"/>
        <a:ext cx="1041571" cy="581923"/>
      </dsp:txXfrm>
    </dsp:sp>
    <dsp:sp modelId="{E87176E0-8C18-4690-91F7-021062D8F9B6}">
      <dsp:nvSpPr>
        <dsp:cNvPr id="0" name=""/>
        <dsp:cNvSpPr/>
      </dsp:nvSpPr>
      <dsp:spPr>
        <a:xfrm>
          <a:off x="1641105" y="300827"/>
          <a:ext cx="1280156" cy="822963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QV</a:t>
          </a:r>
        </a:p>
      </dsp:txBody>
      <dsp:txXfrm>
        <a:off x="1828580" y="421347"/>
        <a:ext cx="905206" cy="581923"/>
      </dsp:txXfrm>
    </dsp:sp>
    <dsp:sp modelId="{1532424C-8838-43FC-85E1-FFB11A4C8C84}">
      <dsp:nvSpPr>
        <dsp:cNvPr id="0" name=""/>
        <dsp:cNvSpPr/>
      </dsp:nvSpPr>
      <dsp:spPr>
        <a:xfrm>
          <a:off x="3418122" y="249016"/>
          <a:ext cx="1280156" cy="826828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b="1" kern="1200" noProof="0" dirty="0">
              <a:solidFill>
                <a:prstClr val="white"/>
              </a:solidFill>
              <a:effectLst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ML dhe Agjenci</a:t>
          </a:r>
        </a:p>
      </dsp:txBody>
      <dsp:txXfrm>
        <a:off x="3605597" y="370102"/>
        <a:ext cx="905206" cy="584656"/>
      </dsp:txXfrm>
    </dsp:sp>
    <dsp:sp modelId="{0BD63C79-5E25-488E-9941-A3F67B459404}">
      <dsp:nvSpPr>
        <dsp:cNvPr id="0" name=""/>
        <dsp:cNvSpPr/>
      </dsp:nvSpPr>
      <dsp:spPr>
        <a:xfrm>
          <a:off x="1223863" y="13516"/>
          <a:ext cx="3915976" cy="262080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60876-BCCD-4F28-8ABE-A831A6702F7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2649-204F-4927-AB90-C36CFC9AC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9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3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5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" name="Google Shape;2363;g806ada915c_0_2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4" name="Google Shape;2364;g806ada915c_0_2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8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3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42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" y="750888"/>
            <a:ext cx="6684963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FC20-7366-4A0C-AA7D-F4AAF6FB2A8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4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BF15-23E3-F4E7-FE8F-514301A78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1C0A4-DF5E-821D-BE58-7F074F9B0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2610D-49A9-5092-1FD1-2B7D7766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7AC86-C8DA-6F78-5BFB-19C889E5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85338-0B7C-A1B9-EE09-51236424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43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8A2D8-357D-F42A-1403-5127D30C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5A0FE-7786-DBAF-BB5F-5C9CADA23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BAC77-A1A2-92D1-AD81-7AE30EFC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4C241-26D3-9EE8-2CF0-62178418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EDFE-AF91-7B2B-F65D-A8B74F78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5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2281B4-B2A4-26A6-92E9-6113F3BBE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D2444-5C7F-637C-B04A-0BCE4BC5A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D154-50C9-6CDA-F66E-0C97C638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48F2-77B9-A9A6-FE33-150A34BC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C48D7-FE3E-90C1-C209-117C6055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98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09600" y="2709069"/>
            <a:ext cx="10972800" cy="960107"/>
          </a:xfrm>
        </p:spPr>
        <p:txBody>
          <a:bodyPr anchor="b">
            <a:noAutofit/>
          </a:bodyPr>
          <a:lstStyle>
            <a:lvl1pPr algn="ctr">
              <a:defRPr sz="5334" kern="0" spc="1333" baseline="0"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647228" y="3573165"/>
            <a:ext cx="10897544" cy="383894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1867" spc="6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DESCRIPTION GOES HERE</a:t>
            </a:r>
            <a:endParaRPr kumimoji="1" lang="ja-JP" alt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49216" y="-267411"/>
            <a:ext cx="12241216" cy="2195083"/>
            <a:chOff x="-73818" y="-125338"/>
            <a:chExt cx="18360231" cy="3292624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279" y="-125338"/>
              <a:ext cx="3292624" cy="3292624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 userDrawn="1"/>
          </p:nvGrpSpPr>
          <p:grpSpPr>
            <a:xfrm>
              <a:off x="3958630" y="2065636"/>
              <a:ext cx="14327783" cy="53528"/>
              <a:chOff x="-289842" y="2414092"/>
              <a:chExt cx="19226136" cy="53528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>
                <a:off x="-289842" y="2414092"/>
                <a:ext cx="192261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>
                <a:off x="-289842" y="2467620"/>
                <a:ext cx="1922613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-73818" y="2065636"/>
              <a:ext cx="936104" cy="53528"/>
              <a:chOff x="-289842" y="2414092"/>
              <a:chExt cx="19226136" cy="53528"/>
            </a:xfrm>
          </p:grpSpPr>
          <p:cxnSp>
            <p:nvCxnSpPr>
              <p:cNvPr id="15" name="Straight Connector 14"/>
              <p:cNvCxnSpPr/>
              <p:nvPr userDrawn="1"/>
            </p:nvCxnSpPr>
            <p:spPr>
              <a:xfrm>
                <a:off x="-289842" y="2414092"/>
                <a:ext cx="192261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>
                <a:off x="-289842" y="2467620"/>
                <a:ext cx="1922613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/>
          <p:cNvGrpSpPr/>
          <p:nvPr userDrawn="1"/>
        </p:nvGrpSpPr>
        <p:grpSpPr>
          <a:xfrm>
            <a:off x="-49216" y="6549348"/>
            <a:ext cx="12241216" cy="30479"/>
            <a:chOff x="-289842" y="2414092"/>
            <a:chExt cx="19226136" cy="53528"/>
          </a:xfrm>
        </p:grpSpPr>
        <p:cxnSp>
          <p:nvCxnSpPr>
            <p:cNvPr id="20" name="Straight Connector 19"/>
            <p:cNvCxnSpPr/>
            <p:nvPr userDrawn="1"/>
          </p:nvCxnSpPr>
          <p:spPr>
            <a:xfrm>
              <a:off x="-289842" y="2414092"/>
              <a:ext cx="1922613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289842" y="2467620"/>
              <a:ext cx="19226136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0278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9348406" y="6472254"/>
            <a:ext cx="2844800" cy="365125"/>
          </a:xfrm>
          <a:noFill/>
        </p:spPr>
        <p:txBody>
          <a:bodyPr/>
          <a:lstStyle/>
          <a:p>
            <a:fld id="{27CB87ED-CE54-4A81-84E3-F65697A29D3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790951" y="2612909"/>
            <a:ext cx="10610099" cy="576064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667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790951" y="3236979"/>
            <a:ext cx="10610099" cy="1392155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br>
              <a:rPr kumimoji="1" lang="en-US" altLang="ja-JP" dirty="0"/>
            </a:br>
            <a:endParaRPr kumimoji="1" lang="en-US" altLang="ja-JP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49216" y="-350258"/>
            <a:ext cx="12241216" cy="1442459"/>
            <a:chOff x="-73818" y="-125338"/>
            <a:chExt cx="18360231" cy="3292624"/>
          </a:xfrm>
        </p:grpSpPr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279" y="-125338"/>
              <a:ext cx="3292624" cy="3292624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 userDrawn="1"/>
          </p:nvGrpSpPr>
          <p:grpSpPr>
            <a:xfrm>
              <a:off x="3958630" y="2065636"/>
              <a:ext cx="14327783" cy="53528"/>
              <a:chOff x="-289842" y="2414092"/>
              <a:chExt cx="19226136" cy="53528"/>
            </a:xfrm>
          </p:grpSpPr>
          <p:cxnSp>
            <p:nvCxnSpPr>
              <p:cNvPr id="26" name="Straight Connector 25"/>
              <p:cNvCxnSpPr/>
              <p:nvPr userDrawn="1"/>
            </p:nvCxnSpPr>
            <p:spPr>
              <a:xfrm>
                <a:off x="-289842" y="2414092"/>
                <a:ext cx="192261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>
                <a:off x="-289842" y="2467620"/>
                <a:ext cx="1922613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 userDrawn="1"/>
          </p:nvGrpSpPr>
          <p:grpSpPr>
            <a:xfrm>
              <a:off x="-73818" y="2065636"/>
              <a:ext cx="936104" cy="53528"/>
              <a:chOff x="-289842" y="2414092"/>
              <a:chExt cx="19226136" cy="53528"/>
            </a:xfrm>
          </p:grpSpPr>
          <p:cxnSp>
            <p:nvCxnSpPr>
              <p:cNvPr id="24" name="Straight Connector 23"/>
              <p:cNvCxnSpPr/>
              <p:nvPr userDrawn="1"/>
            </p:nvCxnSpPr>
            <p:spPr>
              <a:xfrm>
                <a:off x="-289842" y="2414092"/>
                <a:ext cx="192261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>
              <a:xfrm>
                <a:off x="-289842" y="2467620"/>
                <a:ext cx="1922613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 userDrawn="1"/>
        </p:nvGrpSpPr>
        <p:grpSpPr>
          <a:xfrm>
            <a:off x="-1207" y="6470863"/>
            <a:ext cx="12193207" cy="30479"/>
            <a:chOff x="-289842" y="2414092"/>
            <a:chExt cx="19226136" cy="53528"/>
          </a:xfrm>
        </p:grpSpPr>
        <p:cxnSp>
          <p:nvCxnSpPr>
            <p:cNvPr id="29" name="Straight Connector 28"/>
            <p:cNvCxnSpPr/>
            <p:nvPr userDrawn="1"/>
          </p:nvCxnSpPr>
          <p:spPr>
            <a:xfrm>
              <a:off x="-289842" y="2414092"/>
              <a:ext cx="1922613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289842" y="2467620"/>
              <a:ext cx="19226136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75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allAtOnce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05D09-0680-9244-E257-8A85461D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939DD-DF80-6318-EF69-728BBA046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5D97-300F-FE21-E93C-BF041A72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974A9-EE7C-647D-9C62-030F664A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5C404-DE48-144F-18DC-DD1095CC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9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D5A5-72B0-FB30-17C2-2065CAD8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D75B-AA11-C74D-865D-FB28EBD70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F2C8-BD6A-1AA2-F900-A3511F37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3E308-31E3-F3DA-08D3-B11D6973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DE0A-40A3-90FA-39A5-91FB8DF4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9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5B97-989F-F2B9-FD72-112936DB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1B32-3EE3-83E6-213A-5437B9CF7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1C400-ADB4-3BF8-2C9A-7A8B4E7E7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CD1C8-B5B6-5FF0-B342-E0ECB6DF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34C99-9AFD-0CEA-F33A-8703A28D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19ED4-3820-B562-1B94-D60FB951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4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C989-C254-5690-D16B-D6D2B900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D7E75-4CCC-B79B-247E-B084F9FDD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BA354-0553-42D8-8196-4EFC59D38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0AFD8-07D8-65EF-3564-B53B4F24C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12DB2-D2B9-8953-E742-C2731AA51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78F781-601C-DC53-8B82-18AAC4F2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65A7A8-97C8-AD58-B534-570B092A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F61A6E-D78C-9973-51D1-FDC1A4C6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927F-C8B4-8844-8FD0-334E90B1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42B3B-274F-30F5-8BE6-320400309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2B33C-B077-2123-1C4D-C5F8E330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E5807-024C-5000-F6E4-240B5257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7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FD956-1C47-D933-50D7-A5C8D193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B9DE6-EE6F-31C9-1460-E325A106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A805A-4C42-DA38-419A-34BA7A81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AB40-9017-EE64-0A3F-26B03A1E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39853-EE0B-6AB9-56C6-CD2814D60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46B8C-D983-C140-7F19-B91F90CD8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7E965-8CD3-23F9-6ED6-9BD9639F1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68EAF-33C0-5D90-56EF-A10242C9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F8959-F7CC-C82B-AB8C-05558271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00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A41E-BC7F-A7DD-DFAE-D5875EB9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D0A58-8DF0-81F2-9FD5-0D0CB3685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D5BC3-F712-0FBB-02E3-59D6EDC1C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1CDCA-6AE8-0E9A-21A6-C430BBF2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AB11B-750C-2FA8-8725-C8B931E6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8562D-CEE6-4ECE-97EC-4974F3CB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8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76AF8-F2DA-4702-FDEA-70A1AD34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8A038-6E15-8172-8A05-3FE830F4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7B614-B6F5-D62E-2A59-3A570DE89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A13B-39C1-4C4C-B8C2-AEE01E9A1EA0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6631A-EE38-E615-326F-2626B50EC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CADD4-B7AE-D4B6-8AC4-421A78A7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695F-9AC3-4AB9-90B2-933A2B2EB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1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91821"/>
            <a:ext cx="11905323" cy="5073303"/>
          </a:xfrm>
        </p:spPr>
        <p:txBody>
          <a:bodyPr/>
          <a:lstStyle/>
          <a:p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r>
              <a:rPr lang="en-GB" sz="2800" b="1" spc="0" dirty="0" err="1">
                <a:latin typeface="+mn-lt"/>
              </a:rPr>
              <a:t>Takim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i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Grupit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Ndërinstitucional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të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Punës</a:t>
            </a:r>
            <a:r>
              <a:rPr lang="en-GB" sz="2800" b="1" spc="0" dirty="0">
                <a:latin typeface="+mn-lt"/>
              </a:rPr>
              <a:t> </a:t>
            </a: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r>
              <a:rPr lang="en-GB" sz="2800" b="1" spc="0" dirty="0">
                <a:latin typeface="+mn-lt"/>
              </a:rPr>
              <a:t>“</a:t>
            </a:r>
            <a:r>
              <a:rPr lang="en-GB" sz="2800" b="1" spc="0" dirty="0" err="1">
                <a:latin typeface="+mn-lt"/>
              </a:rPr>
              <a:t>Për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hartimin</a:t>
            </a:r>
            <a:r>
              <a:rPr lang="en-GB" sz="2800" b="1" spc="0" dirty="0">
                <a:latin typeface="+mn-lt"/>
              </a:rPr>
              <a:t> e </a:t>
            </a:r>
            <a:r>
              <a:rPr lang="en-GB" sz="2800" b="1" spc="0" dirty="0" err="1">
                <a:latin typeface="+mn-lt"/>
              </a:rPr>
              <a:t>Strategjisë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Ndërsektoriale</a:t>
            </a:r>
            <a:r>
              <a:rPr lang="en-GB" sz="2800" b="1" spc="0" dirty="0">
                <a:latin typeface="+mn-lt"/>
              </a:rPr>
              <a:t> </a:t>
            </a:r>
            <a:br>
              <a:rPr lang="en-GB" sz="2800" b="1" spc="0" dirty="0">
                <a:latin typeface="+mn-lt"/>
              </a:rPr>
            </a:br>
            <a:r>
              <a:rPr lang="en-GB" sz="2800" b="1" spc="0" dirty="0" err="1">
                <a:latin typeface="+mn-lt"/>
              </a:rPr>
              <a:t>për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Decentralizimin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dhe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Qeverisjen</a:t>
            </a:r>
            <a:r>
              <a:rPr lang="en-GB" sz="2800" b="1" spc="0" dirty="0">
                <a:latin typeface="+mn-lt"/>
              </a:rPr>
              <a:t> </a:t>
            </a:r>
            <a:r>
              <a:rPr lang="en-GB" sz="2800" b="1" spc="0" dirty="0" err="1">
                <a:latin typeface="+mn-lt"/>
              </a:rPr>
              <a:t>Vendore</a:t>
            </a:r>
            <a:r>
              <a:rPr lang="en-GB" sz="2800" b="1" spc="0" dirty="0">
                <a:latin typeface="+mn-lt"/>
              </a:rPr>
              <a:t>, 2023-2030”</a:t>
            </a:r>
            <a:br>
              <a:rPr lang="en-GB" sz="2800" b="1" spc="0" dirty="0">
                <a:latin typeface="+mn-lt"/>
              </a:rPr>
            </a:br>
            <a:br>
              <a:rPr lang="en-GB" sz="2800" b="1" spc="0" dirty="0">
                <a:latin typeface="+mn-lt"/>
              </a:rPr>
            </a:br>
            <a:r>
              <a:rPr lang="en-GB" sz="2800" i="1" spc="0" dirty="0" err="1">
                <a:latin typeface="+mn-lt"/>
              </a:rPr>
              <a:t>Qasja</a:t>
            </a:r>
            <a:r>
              <a:rPr lang="en-GB" sz="2800" i="1" spc="0" dirty="0">
                <a:latin typeface="+mn-lt"/>
              </a:rPr>
              <a:t>, </a:t>
            </a:r>
            <a:r>
              <a:rPr lang="en-GB" sz="2800" i="1" spc="0" dirty="0" err="1">
                <a:latin typeface="+mn-lt"/>
              </a:rPr>
              <a:t>Gjetjet</a:t>
            </a:r>
            <a:r>
              <a:rPr lang="en-GB" sz="2800" i="1" spc="0" dirty="0">
                <a:latin typeface="+mn-lt"/>
              </a:rPr>
              <a:t> </a:t>
            </a:r>
            <a:r>
              <a:rPr lang="en-GB" sz="2800" i="1" spc="0" dirty="0" err="1">
                <a:latin typeface="+mn-lt"/>
              </a:rPr>
              <a:t>dhe</a:t>
            </a:r>
            <a:r>
              <a:rPr lang="en-GB" sz="2800" i="1" spc="0" dirty="0">
                <a:latin typeface="+mn-lt"/>
              </a:rPr>
              <a:t> </a:t>
            </a:r>
            <a:r>
              <a:rPr lang="en-GB" sz="2800" i="1" spc="0" dirty="0" err="1">
                <a:latin typeface="+mn-lt"/>
              </a:rPr>
              <a:t>Rekomandime</a:t>
            </a:r>
            <a:br>
              <a:rPr lang="sq-AL" sz="2800" i="1" spc="0" dirty="0">
                <a:solidFill>
                  <a:srgbClr val="C00000"/>
                </a:solidFill>
                <a:latin typeface="+mn-lt"/>
              </a:rPr>
            </a:br>
            <a:br>
              <a:rPr lang="en-US" sz="4000" b="1" spc="0" dirty="0">
                <a:latin typeface="+mn-lt"/>
              </a:rPr>
            </a:br>
            <a:br>
              <a:rPr lang="en-US" sz="4000" b="1" spc="0" dirty="0">
                <a:latin typeface="+mn-lt"/>
              </a:rPr>
            </a:br>
            <a:r>
              <a:rPr lang="en-US" sz="1800" b="1" spc="0" dirty="0">
                <a:latin typeface="+mn-lt"/>
              </a:rPr>
              <a:t>29 </a:t>
            </a:r>
            <a:r>
              <a:rPr lang="en-US" sz="1800" b="1" spc="0" dirty="0" err="1">
                <a:latin typeface="+mn-lt"/>
              </a:rPr>
              <a:t>Shtator</a:t>
            </a:r>
            <a:r>
              <a:rPr lang="en-US" sz="1800" b="1" spc="0" dirty="0">
                <a:latin typeface="+mn-lt"/>
              </a:rPr>
              <a:t> 2022</a:t>
            </a:r>
            <a:br>
              <a:rPr lang="en-GB" sz="4000" b="1" spc="0" dirty="0"/>
            </a:br>
            <a:endParaRPr lang="sq-AL" sz="36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6.jpeg">
            <a:extLst>
              <a:ext uri="{FF2B5EF4-FFF2-40B4-BE49-F238E27FC236}">
                <a16:creationId xmlns:a16="http://schemas.microsoft.com/office/drawing/2014/main" id="{DB645FD5-481F-3A72-D419-2D64DEECF85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32721" y="692876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9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31057" y="-172471"/>
            <a:ext cx="67991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Rekomandimet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Financat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Vendore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id="{62C3A591-497D-8519-84DE-A958DB55F5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65E502-258F-F9F5-0E92-753282E3DD76}"/>
              </a:ext>
            </a:extLst>
          </p:cNvPr>
          <p:cNvSpPr txBox="1"/>
          <p:nvPr/>
        </p:nvSpPr>
        <p:spPr>
          <a:xfrm>
            <a:off x="487783" y="1225588"/>
            <a:ext cx="11216434" cy="440120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Rritja e </a:t>
            </a:r>
            <a:r>
              <a:rPr lang="en-GB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adhurave</a:t>
            </a: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vendore 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taksa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pasurisë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taksat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ndara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ardhura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perdorimi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eficent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aseteve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vendore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kadastra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fiskale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GB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lerësimi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impaktit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periodik i mekanizmave të </a:t>
            </a:r>
            <a:r>
              <a:rPr lang="sq-AL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ekualizimit</a:t>
            </a: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fiskal vertikal dhe horizontal</a:t>
            </a: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ishikimi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i kritereve 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ekualizuese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me faktorë të tjerë natyrorë, demografikë, ekonomikë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GB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Rritje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sq-AL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ransfert</a:t>
            </a:r>
            <a:r>
              <a:rPr lang="en-GB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ës</a:t>
            </a: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ndërqeveritare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GB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Rritja e </a:t>
            </a:r>
            <a:r>
              <a:rPr lang="sq-AL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kapacitetetit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të burimeve financiare vendore me qëllim   financimin e </a:t>
            </a: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projekteve kapitale </a:t>
            </a:r>
            <a:r>
              <a:rPr lang="sq-AL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ale</a:t>
            </a:r>
            <a:r>
              <a:rPr lang="en-GB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Forcimi i sistemeve në nivel vendor të </a:t>
            </a:r>
            <a:r>
              <a:rPr lang="sq-A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menaxhimit të financave publike </a:t>
            </a:r>
            <a:r>
              <a:rPr lang="sq-A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dhe të informacionit financiar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(AFMIS,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menaxhimi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performancës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sistemi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granteve</a:t>
            </a:r>
            <a:r>
              <a:rPr lang="en-GB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8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241662" y="-185660"/>
            <a:ext cx="67991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err="1"/>
              <a:t>Rekomandimet</a:t>
            </a:r>
            <a:r>
              <a:rPr lang="en-US" sz="3200" b="1" dirty="0"/>
              <a:t> – </a:t>
            </a:r>
            <a:r>
              <a:rPr lang="en-US" sz="3200" b="1" dirty="0" err="1"/>
              <a:t>Zhvillimi</a:t>
            </a:r>
            <a:r>
              <a:rPr lang="en-US" sz="3200" b="1" dirty="0"/>
              <a:t> </a:t>
            </a:r>
            <a:r>
              <a:rPr lang="en-US" sz="3200" b="1" dirty="0" err="1"/>
              <a:t>Ekonomik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F58F1722-5AA0-2B91-1432-DF2F4FF94249}"/>
              </a:ext>
            </a:extLst>
          </p:cNvPr>
          <p:cNvSpPr txBox="1">
            <a:spLocks/>
          </p:cNvSpPr>
          <p:nvPr/>
        </p:nvSpPr>
        <p:spPr>
          <a:xfrm>
            <a:off x="487782" y="1225588"/>
            <a:ext cx="11216435" cy="46515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67" kern="1200" baseline="0">
                <a:solidFill>
                  <a:schemeClr val="tx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b="1" dirty="0" err="1">
                <a:solidFill>
                  <a:schemeClr val="tx1"/>
                </a:solidFill>
              </a:rPr>
              <a:t>Srukturë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Pagash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motivuese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nivel</a:t>
            </a:r>
            <a:r>
              <a:rPr lang="en-GB" sz="2000" dirty="0">
                <a:solidFill>
                  <a:schemeClr val="tx1"/>
                </a:solidFill>
              </a:rPr>
              <a:t> vendor </a:t>
            </a:r>
            <a:r>
              <a:rPr lang="en-GB" sz="2000" dirty="0" err="1">
                <a:solidFill>
                  <a:schemeClr val="tx1"/>
                </a:solidFill>
              </a:rPr>
              <a:t>për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motivuar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mbajtjen</a:t>
            </a:r>
            <a:r>
              <a:rPr lang="en-GB" sz="2000" dirty="0">
                <a:solidFill>
                  <a:schemeClr val="tx1"/>
                </a:solidFill>
              </a:rPr>
              <a:t> e </a:t>
            </a:r>
            <a:r>
              <a:rPr lang="en-GB" sz="2000" dirty="0" err="1">
                <a:solidFill>
                  <a:schemeClr val="tx1"/>
                </a:solidFill>
              </a:rPr>
              <a:t>stafeve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tërheqjen</a:t>
            </a:r>
            <a:r>
              <a:rPr lang="en-GB" sz="2000" dirty="0">
                <a:solidFill>
                  <a:schemeClr val="tx1"/>
                </a:solidFill>
              </a:rPr>
              <a:t> e </a:t>
            </a:r>
            <a:r>
              <a:rPr lang="en-GB" sz="2000" dirty="0" err="1">
                <a:solidFill>
                  <a:schemeClr val="tx1"/>
                </a:solidFill>
              </a:rPr>
              <a:t>stafeve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profesionale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dhe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tërheqjen</a:t>
            </a:r>
            <a:r>
              <a:rPr lang="en-GB" sz="2000" dirty="0">
                <a:solidFill>
                  <a:schemeClr val="tx1"/>
                </a:solidFill>
              </a:rPr>
              <a:t> e </a:t>
            </a:r>
            <a:r>
              <a:rPr lang="en-GB" sz="2000" dirty="0" err="1">
                <a:solidFill>
                  <a:schemeClr val="tx1"/>
                </a:solidFill>
              </a:rPr>
              <a:t>profileve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punës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që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mungojnë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bashki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Vënia në </a:t>
            </a:r>
            <a:r>
              <a:rPr lang="sq-A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shfrytëzim e </a:t>
            </a:r>
            <a:r>
              <a:rPr lang="sq-AL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aseteve</a:t>
            </a:r>
            <a:r>
              <a:rPr lang="sq-A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si instrument të rritjes ekonomike vendore dhe burim për gjenerimin e të ardhurave </a:t>
            </a:r>
            <a:endParaRPr lang="en-GB" sz="2000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tx1"/>
                </a:solidFill>
              </a:rPr>
              <a:t>Forcimi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kapaciteteve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të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burimeve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njerëzore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për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transformimin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digjital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shërbimeve</a:t>
            </a:r>
            <a:r>
              <a:rPr lang="en-US" sz="2000" dirty="0">
                <a:solidFill>
                  <a:schemeClr val="tx1"/>
                </a:solidFill>
              </a:rPr>
              <a:t>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chemeClr val="tx1"/>
                </a:solidFill>
              </a:rPr>
              <a:t>Fokusi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Zhvillimi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Ekonomik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shfrytëzimi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potencialeve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bashkisë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instrumenteve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ndryshëm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për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bashkëpunim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ndërvendor</a:t>
            </a:r>
            <a:r>
              <a:rPr lang="en-GB" sz="2000" b="1" dirty="0">
                <a:solidFill>
                  <a:schemeClr val="tx1"/>
                </a:solidFill>
              </a:rPr>
              <a:t>.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chemeClr val="tx1"/>
                </a:solidFill>
              </a:rPr>
              <a:t>Konsolidimi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procesit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transferimit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të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pronave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publike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bashkitë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chemeClr val="tx1"/>
                </a:solidFill>
              </a:rPr>
              <a:t>Krijimi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një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mjedisi</a:t>
            </a:r>
            <a:r>
              <a:rPr lang="en-GB" sz="2000" b="1" dirty="0">
                <a:solidFill>
                  <a:schemeClr val="tx1"/>
                </a:solidFill>
              </a:rPr>
              <a:t>/</a:t>
            </a:r>
            <a:r>
              <a:rPr lang="en-GB" sz="2000" b="1" dirty="0" err="1">
                <a:solidFill>
                  <a:schemeClr val="tx1"/>
                </a:solidFill>
              </a:rPr>
              <a:t>klime</a:t>
            </a:r>
            <a:r>
              <a:rPr lang="en-GB" sz="2000" b="1" dirty="0">
                <a:solidFill>
                  <a:schemeClr val="tx1"/>
                </a:solidFill>
              </a:rPr>
              <a:t>  </a:t>
            </a:r>
            <a:r>
              <a:rPr lang="en-GB" sz="2000" b="1" dirty="0" err="1">
                <a:solidFill>
                  <a:schemeClr val="tx1"/>
                </a:solidFill>
              </a:rPr>
              <a:t>biznesi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nivel</a:t>
            </a:r>
            <a:r>
              <a:rPr lang="en-GB" sz="2000" dirty="0">
                <a:solidFill>
                  <a:schemeClr val="tx1"/>
                </a:solidFill>
              </a:rPr>
              <a:t> vendor </a:t>
            </a:r>
            <a:r>
              <a:rPr lang="en-GB" sz="2000" dirty="0" err="1">
                <a:solidFill>
                  <a:schemeClr val="tx1"/>
                </a:solidFill>
              </a:rPr>
              <a:t>dhe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mbështetja</a:t>
            </a:r>
            <a:r>
              <a:rPr lang="en-GB" sz="2000" dirty="0">
                <a:solidFill>
                  <a:schemeClr val="tx1"/>
                </a:solidFill>
              </a:rPr>
              <a:t> e </a:t>
            </a:r>
            <a:r>
              <a:rPr lang="en-GB" sz="2000" dirty="0" err="1">
                <a:solidFill>
                  <a:schemeClr val="tx1"/>
                </a:solidFill>
              </a:rPr>
              <a:t>iniciativave</a:t>
            </a:r>
            <a:r>
              <a:rPr lang="en-GB" sz="2000" dirty="0">
                <a:solidFill>
                  <a:schemeClr val="tx1"/>
                </a:solidFill>
              </a:rPr>
              <a:t> “smart city”.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chemeClr val="tx1"/>
                </a:solidFill>
              </a:rPr>
              <a:t>Forcimi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mekanizmave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koordinues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për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zhvillimin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rajonal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instrumentave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të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kohezionit</a:t>
            </a:r>
            <a:endParaRPr lang="en-GB" sz="2000" b="1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chemeClr val="tx1"/>
                </a:solidFill>
              </a:rPr>
              <a:t>Rritja</a:t>
            </a:r>
            <a:r>
              <a:rPr lang="en-GB" sz="2000" dirty="0">
                <a:solidFill>
                  <a:schemeClr val="tx1"/>
                </a:solidFill>
              </a:rPr>
              <a:t> e </a:t>
            </a:r>
            <a:r>
              <a:rPr lang="en-GB" sz="2000" dirty="0" err="1">
                <a:solidFill>
                  <a:schemeClr val="tx1"/>
                </a:solidFill>
              </a:rPr>
              <a:t>eficencës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administrimit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të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kapaciteteve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në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nivel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rajonal</a:t>
            </a:r>
            <a:endParaRPr lang="en-GB" sz="2000" b="1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chemeClr val="tx1"/>
                </a:solidFill>
              </a:rPr>
              <a:t>Koordinimi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horizontal </a:t>
            </a:r>
            <a:r>
              <a:rPr lang="en-GB" sz="2000" b="1" dirty="0" err="1">
                <a:solidFill>
                  <a:schemeClr val="tx1"/>
                </a:solidFill>
              </a:rPr>
              <a:t>dhe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vertikal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për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zhvillimin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ekonomik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rajonal</a:t>
            </a:r>
            <a:r>
              <a:rPr lang="en-GB" sz="2000" dirty="0">
                <a:solidFill>
                  <a:schemeClr val="tx1"/>
                </a:solidFill>
              </a:rPr>
              <a:t> (</a:t>
            </a:r>
            <a:r>
              <a:rPr lang="en-GB" sz="2000" dirty="0" err="1">
                <a:solidFill>
                  <a:schemeClr val="tx1"/>
                </a:solidFill>
              </a:rPr>
              <a:t>roli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qarqeve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bashkive</a:t>
            </a:r>
            <a:r>
              <a:rPr lang="en-GB" sz="20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id="{E210D06F-625B-3ACE-0EFA-558214122F4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2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934269" y="32992"/>
            <a:ext cx="8395900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err="1"/>
              <a:t>Rekomandimet</a:t>
            </a:r>
            <a:r>
              <a:rPr lang="en-US" sz="3200" b="1" dirty="0"/>
              <a:t> – </a:t>
            </a:r>
            <a:r>
              <a:rPr lang="en-US" sz="3200" b="1" dirty="0" err="1"/>
              <a:t>Demokracia</a:t>
            </a:r>
            <a:r>
              <a:rPr lang="en-US" sz="3200" b="1" dirty="0"/>
              <a:t> </a:t>
            </a:r>
            <a:r>
              <a:rPr lang="en-US" sz="3200" b="1" dirty="0" err="1"/>
              <a:t>Vendore</a:t>
            </a:r>
            <a:r>
              <a:rPr lang="en-US" sz="3200" b="1" dirty="0"/>
              <a:t> </a:t>
            </a:r>
            <a:r>
              <a:rPr lang="en-US" sz="3200" b="1" dirty="0" err="1"/>
              <a:t>dhe</a:t>
            </a:r>
            <a:r>
              <a:rPr lang="en-US" sz="3200" b="1" dirty="0"/>
              <a:t> </a:t>
            </a:r>
            <a:r>
              <a:rPr lang="en-US" sz="3200" b="1" dirty="0" err="1"/>
              <a:t>Agjenda</a:t>
            </a:r>
            <a:r>
              <a:rPr lang="en-US" sz="3200" b="1" dirty="0"/>
              <a:t> e BE-</a:t>
            </a:r>
            <a:r>
              <a:rPr lang="en-US" sz="3200" b="1" dirty="0" err="1"/>
              <a:t>së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id="{E210D06F-625B-3ACE-0EFA-558214122F4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289959F-775D-5510-343F-A7140FE37487}"/>
              </a:ext>
            </a:extLst>
          </p:cNvPr>
          <p:cNvSpPr txBox="1">
            <a:spLocks/>
          </p:cNvSpPr>
          <p:nvPr/>
        </p:nvSpPr>
        <p:spPr>
          <a:xfrm>
            <a:off x="634369" y="1225589"/>
            <a:ext cx="11216435" cy="4506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67" kern="1200" baseline="0">
                <a:solidFill>
                  <a:schemeClr val="tx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200" dirty="0">
                <a:solidFill>
                  <a:schemeClr val="tx1"/>
                </a:solidFill>
              </a:rPr>
              <a:t>Krijimi i </a:t>
            </a:r>
            <a:r>
              <a:rPr lang="sq-AL" sz="2200" b="1" dirty="0" err="1">
                <a:solidFill>
                  <a:schemeClr val="tx1"/>
                </a:solidFill>
              </a:rPr>
              <a:t>stuktura</a:t>
            </a:r>
            <a:r>
              <a:rPr lang="en-GB" sz="2200" b="1" dirty="0" err="1">
                <a:solidFill>
                  <a:schemeClr val="tx1"/>
                </a:solidFill>
              </a:rPr>
              <a:t>ve</a:t>
            </a:r>
            <a:r>
              <a:rPr lang="sq-AL" sz="2200" b="1" dirty="0">
                <a:solidFill>
                  <a:schemeClr val="tx1"/>
                </a:solidFill>
              </a:rPr>
              <a:t> </a:t>
            </a:r>
            <a:r>
              <a:rPr lang="sq-AL" sz="2200" b="1" dirty="0" err="1">
                <a:solidFill>
                  <a:schemeClr val="tx1"/>
                </a:solidFill>
              </a:rPr>
              <a:t>komunitare</a:t>
            </a:r>
            <a:r>
              <a:rPr lang="sq-AL" sz="2200" b="1" dirty="0">
                <a:solidFill>
                  <a:schemeClr val="tx1"/>
                </a:solidFill>
              </a:rPr>
              <a:t> </a:t>
            </a:r>
            <a:r>
              <a:rPr lang="sq-AL" sz="2200" dirty="0">
                <a:solidFill>
                  <a:schemeClr val="tx1"/>
                </a:solidFill>
              </a:rPr>
              <a:t>t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zgjedhura </a:t>
            </a:r>
            <a:r>
              <a:rPr lang="sq-AL" sz="2200" dirty="0" err="1">
                <a:solidFill>
                  <a:schemeClr val="tx1"/>
                </a:solidFill>
              </a:rPr>
              <a:t>demokratikisht</a:t>
            </a:r>
            <a:r>
              <a:rPr lang="sq-AL" sz="2200" dirty="0">
                <a:solidFill>
                  <a:schemeClr val="tx1"/>
                </a:solidFill>
              </a:rPr>
              <a:t>, t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informuara dhe efikase, t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afta p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r t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p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 err="1">
                <a:solidFill>
                  <a:schemeClr val="tx1"/>
                </a:solidFill>
              </a:rPr>
              <a:t>rmbushur</a:t>
            </a:r>
            <a:r>
              <a:rPr lang="sq-AL" sz="2200" dirty="0">
                <a:solidFill>
                  <a:schemeClr val="tx1"/>
                </a:solidFill>
              </a:rPr>
              <a:t> rolin e tyre n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bashkëpunim me organet e zgjedhura dhe ekzekutive.</a:t>
            </a:r>
            <a:endParaRPr lang="en-GB" sz="22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 err="1">
                <a:solidFill>
                  <a:schemeClr val="tx1"/>
                </a:solidFill>
              </a:rPr>
              <a:t>Forcim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i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transparencës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dhe</a:t>
            </a:r>
            <a:r>
              <a:rPr lang="en-GB" sz="2200" dirty="0">
                <a:solidFill>
                  <a:schemeClr val="tx1"/>
                </a:solidFill>
              </a:rPr>
              <a:t> n</a:t>
            </a:r>
            <a:r>
              <a:rPr lang="sq-AL" sz="2200" dirty="0" err="1">
                <a:solidFill>
                  <a:srgbClr val="000000"/>
                </a:solidFill>
                <a:ea typeface="Calibri" panose="020F0502020204030204" pitchFamily="34" charset="0"/>
              </a:rPr>
              <a:t>xitja</a:t>
            </a:r>
            <a:r>
              <a:rPr lang="sq-AL" sz="2200" dirty="0">
                <a:solidFill>
                  <a:srgbClr val="000000"/>
                </a:solidFill>
                <a:ea typeface="Calibri" panose="020F0502020204030204" pitchFamily="34" charset="0"/>
              </a:rPr>
              <a:t> e </a:t>
            </a:r>
            <a:r>
              <a:rPr lang="sq-AL" sz="2200" b="1" dirty="0">
                <a:solidFill>
                  <a:srgbClr val="000000"/>
                </a:solidFill>
                <a:ea typeface="Calibri" panose="020F0502020204030204" pitchFamily="34" charset="0"/>
              </a:rPr>
              <a:t>politikave kundër korrupsionit </a:t>
            </a:r>
            <a:r>
              <a:rPr lang="sq-AL" sz="2200" dirty="0">
                <a:solidFill>
                  <a:srgbClr val="000000"/>
                </a:solidFill>
                <a:ea typeface="Calibri" panose="020F0502020204030204" pitchFamily="34" charset="0"/>
              </a:rPr>
              <a:t>në nivel vendor dhe konsolidimi i mëtejshëm i arritjeve mbi</a:t>
            </a:r>
            <a:r>
              <a:rPr lang="sq-AL" sz="2200" b="1" dirty="0">
                <a:solidFill>
                  <a:srgbClr val="000000"/>
                </a:solidFill>
                <a:ea typeface="Calibri" panose="020F0502020204030204" pitchFamily="34" charset="0"/>
              </a:rPr>
              <a:t> integritetin</a:t>
            </a:r>
            <a:r>
              <a:rPr lang="sq-AL" sz="22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GB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200" dirty="0">
                <a:solidFill>
                  <a:schemeClr val="tx1"/>
                </a:solidFill>
              </a:rPr>
              <a:t>Përmirësimi i </a:t>
            </a:r>
            <a:r>
              <a:rPr lang="sq-AL" sz="2200" b="1" dirty="0">
                <a:solidFill>
                  <a:schemeClr val="tx1"/>
                </a:solidFill>
              </a:rPr>
              <a:t>kuadrit institucional </a:t>
            </a:r>
            <a:r>
              <a:rPr lang="sq-AL" sz="2200" dirty="0">
                <a:solidFill>
                  <a:schemeClr val="tx1"/>
                </a:solidFill>
              </a:rPr>
              <a:t>në mbështetje të një qeverisjeje vendore transparente dhe gjithëpërfshirëse</a:t>
            </a:r>
            <a:r>
              <a:rPr lang="en-GB" sz="22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Avancim i agjendës së </a:t>
            </a:r>
            <a:r>
              <a:rPr lang="sq-AL" sz="2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integrimit evropian </a:t>
            </a:r>
            <a:r>
              <a:rPr lang="sq-AL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në nivel vendor</a:t>
            </a:r>
            <a:endParaRPr lang="en-GB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 err="1">
                <a:solidFill>
                  <a:schemeClr val="tx1"/>
                </a:solidFill>
              </a:rPr>
              <a:t>Rritja</a:t>
            </a:r>
            <a:r>
              <a:rPr lang="en-GB" sz="2200" dirty="0">
                <a:solidFill>
                  <a:schemeClr val="tx1"/>
                </a:solidFill>
              </a:rPr>
              <a:t> e </a:t>
            </a:r>
            <a:r>
              <a:rPr lang="en-GB" sz="2200" dirty="0" err="1">
                <a:solidFill>
                  <a:schemeClr val="tx1"/>
                </a:solidFill>
              </a:rPr>
              <a:t>aksesit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të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bashkive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në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b="1" dirty="0" err="1">
                <a:solidFill>
                  <a:schemeClr val="tx1"/>
                </a:solidFill>
              </a:rPr>
              <a:t>fondet</a:t>
            </a:r>
            <a:r>
              <a:rPr lang="en-GB" sz="2200" b="1" dirty="0">
                <a:solidFill>
                  <a:schemeClr val="tx1"/>
                </a:solidFill>
              </a:rPr>
              <a:t> e BE-</a:t>
            </a:r>
            <a:r>
              <a:rPr lang="en-GB" sz="2200" b="1" dirty="0" err="1">
                <a:solidFill>
                  <a:schemeClr val="tx1"/>
                </a:solidFill>
              </a:rPr>
              <a:t>së</a:t>
            </a:r>
            <a:endParaRPr lang="en-GB" sz="22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 err="1">
                <a:solidFill>
                  <a:schemeClr val="tx1"/>
                </a:solidFill>
              </a:rPr>
              <a:t>Lehtësim</a:t>
            </a:r>
            <a:r>
              <a:rPr lang="en-GB" sz="2200" b="1" dirty="0">
                <a:solidFill>
                  <a:schemeClr val="tx1"/>
                </a:solidFill>
              </a:rPr>
              <a:t> </a:t>
            </a:r>
            <a:r>
              <a:rPr lang="en-GB" sz="2200" b="1" dirty="0" err="1">
                <a:solidFill>
                  <a:schemeClr val="tx1"/>
                </a:solidFill>
              </a:rPr>
              <a:t>i</a:t>
            </a:r>
            <a:r>
              <a:rPr lang="en-GB" sz="2200" b="1" dirty="0">
                <a:solidFill>
                  <a:schemeClr val="tx1"/>
                </a:solidFill>
              </a:rPr>
              <a:t> </a:t>
            </a:r>
            <a:r>
              <a:rPr lang="en-GB" sz="2200" b="1" dirty="0" err="1">
                <a:solidFill>
                  <a:schemeClr val="tx1"/>
                </a:solidFill>
              </a:rPr>
              <a:t>procedurave</a:t>
            </a:r>
            <a:r>
              <a:rPr lang="en-GB" sz="2200" b="1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për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zbatimin</a:t>
            </a:r>
            <a:r>
              <a:rPr lang="en-GB" sz="2200" dirty="0">
                <a:solidFill>
                  <a:schemeClr val="tx1"/>
                </a:solidFill>
              </a:rPr>
              <a:t> e </a:t>
            </a:r>
            <a:r>
              <a:rPr lang="en-GB" sz="2200" dirty="0" err="1">
                <a:solidFill>
                  <a:schemeClr val="tx1"/>
                </a:solidFill>
              </a:rPr>
              <a:t>projekteve</a:t>
            </a:r>
            <a:r>
              <a:rPr lang="en-GB" sz="2200" dirty="0">
                <a:solidFill>
                  <a:schemeClr val="tx1"/>
                </a:solidFill>
              </a:rPr>
              <a:t> me </a:t>
            </a:r>
            <a:r>
              <a:rPr lang="en-GB" sz="2200" dirty="0" err="1">
                <a:solidFill>
                  <a:schemeClr val="tx1"/>
                </a:solidFill>
              </a:rPr>
              <a:t>financime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të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donatorëve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</a:p>
          <a:p>
            <a:pPr marL="914400" lvl="2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1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F7B0466-5F2D-161A-1CF4-ACCF0A6F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321056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Faleminderit!</a:t>
            </a:r>
            <a:endParaRPr lang="en-US" sz="5200" b="1" i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52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4">
            <a:extLst>
              <a:ext uri="{FF2B5EF4-FFF2-40B4-BE49-F238E27FC236}">
                <a16:creationId xmlns:a16="http://schemas.microsoft.com/office/drawing/2014/main" id="{0BC616BE-9024-45F6-8FDD-430B5CE8713F}"/>
              </a:ext>
            </a:extLst>
          </p:cNvPr>
          <p:cNvSpPr/>
          <p:nvPr/>
        </p:nvSpPr>
        <p:spPr>
          <a:xfrm>
            <a:off x="1781175" y="4162427"/>
            <a:ext cx="7400925" cy="7048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q-AL" b="1" dirty="0">
                <a:cs typeface="Times New Roman" panose="02020603050405020304" pitchFamily="18" charset="0"/>
              </a:rPr>
              <a:t>Grupi Teknik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B4EBBB13-8799-4134-8AB6-1DC1A45CB4D5}"/>
              </a:ext>
            </a:extLst>
          </p:cNvPr>
          <p:cNvSpPr/>
          <p:nvPr/>
        </p:nvSpPr>
        <p:spPr>
          <a:xfrm>
            <a:off x="2760611" y="6293480"/>
            <a:ext cx="5404950" cy="54900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q-AL" b="1" dirty="0">
                <a:cs typeface="Times New Roman" panose="02020603050405020304" pitchFamily="18" charset="0"/>
              </a:rPr>
              <a:t>Grupi Vendimmarrës</a:t>
            </a:r>
            <a:r>
              <a:rPr lang="en-GB" b="1" dirty="0">
                <a:cs typeface="Times New Roman" panose="02020603050405020304" pitchFamily="18" charset="0"/>
              </a:rPr>
              <a:t>/</a:t>
            </a:r>
            <a:r>
              <a:rPr lang="en-GB" b="1" dirty="0" err="1">
                <a:cs typeface="Times New Roman" panose="02020603050405020304" pitchFamily="18" charset="0"/>
              </a:rPr>
              <a:t>Politik</a:t>
            </a:r>
            <a:endParaRPr lang="sq-AL" b="1" dirty="0"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08BF36-644A-40BF-B0E6-3727342755F2}"/>
              </a:ext>
            </a:extLst>
          </p:cNvPr>
          <p:cNvSpPr/>
          <p:nvPr/>
        </p:nvSpPr>
        <p:spPr>
          <a:xfrm>
            <a:off x="3766782" y="2737866"/>
            <a:ext cx="3316406" cy="116359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Pool</a:t>
            </a:r>
            <a:r>
              <a:rPr lang="sq-A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q-A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en-GB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GB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Dijes</a:t>
            </a:r>
            <a:r>
              <a:rPr lang="en-GB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q-AL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Ekspertizë &amp; Ekspertë</a:t>
            </a:r>
          </a:p>
        </p:txBody>
      </p: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0C1ACB2F-EB86-4127-8C36-C20572E37355}"/>
              </a:ext>
            </a:extLst>
          </p:cNvPr>
          <p:cNvGraphicFramePr/>
          <p:nvPr/>
        </p:nvGraphicFramePr>
        <p:xfrm>
          <a:off x="6309376" y="18367"/>
          <a:ext cx="5511150" cy="370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48F5E2DE-357A-4DBB-984C-6935CE503EC2}"/>
              </a:ext>
            </a:extLst>
          </p:cNvPr>
          <p:cNvGraphicFramePr/>
          <p:nvPr/>
        </p:nvGraphicFramePr>
        <p:xfrm>
          <a:off x="-1129807" y="18367"/>
          <a:ext cx="6200230" cy="3744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41CB3BC-EED7-4CBD-B1C7-07BA0567E446}"/>
              </a:ext>
            </a:extLst>
          </p:cNvPr>
          <p:cNvCxnSpPr>
            <a:cxnSpLocks/>
          </p:cNvCxnSpPr>
          <p:nvPr/>
        </p:nvCxnSpPr>
        <p:spPr>
          <a:xfrm>
            <a:off x="3048000" y="3409950"/>
            <a:ext cx="718782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EF9B4A0-32A4-4D9F-90BC-39AED4608B54}"/>
              </a:ext>
            </a:extLst>
          </p:cNvPr>
          <p:cNvCxnSpPr>
            <a:cxnSpLocks/>
          </p:cNvCxnSpPr>
          <p:nvPr/>
        </p:nvCxnSpPr>
        <p:spPr>
          <a:xfrm flipH="1">
            <a:off x="7083188" y="3381375"/>
            <a:ext cx="832619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FF7E181-5F97-4470-92C1-D7D736C6A27C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5481638" y="3859171"/>
            <a:ext cx="2578" cy="303256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84BC0E45-26D6-44B0-9562-27D9B09DF1A9}"/>
              </a:ext>
            </a:extLst>
          </p:cNvPr>
          <p:cNvCxnSpPr>
            <a:cxnSpLocks/>
            <a:stCxn id="13" idx="2"/>
            <a:endCxn id="57" idx="0"/>
          </p:cNvCxnSpPr>
          <p:nvPr/>
        </p:nvCxnSpPr>
        <p:spPr>
          <a:xfrm rot="5400000">
            <a:off x="3863949" y="3668688"/>
            <a:ext cx="419100" cy="2816279"/>
          </a:xfrm>
          <a:prstGeom prst="bentConnector3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14">
            <a:extLst>
              <a:ext uri="{FF2B5EF4-FFF2-40B4-BE49-F238E27FC236}">
                <a16:creationId xmlns:a16="http://schemas.microsoft.com/office/drawing/2014/main" id="{90A7D043-189B-47D7-A1C2-A7EF8965D23A}"/>
              </a:ext>
            </a:extLst>
          </p:cNvPr>
          <p:cNvSpPr/>
          <p:nvPr/>
        </p:nvSpPr>
        <p:spPr>
          <a:xfrm>
            <a:off x="1750959" y="5286377"/>
            <a:ext cx="1828800" cy="64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q-AL" sz="1200" b="1" i="0" dirty="0">
                <a:solidFill>
                  <a:srgbClr val="000000"/>
                </a:solidFill>
                <a:effectLst/>
                <a:latin typeface="WordVisi_MSFontService"/>
              </a:rPr>
              <a:t>Funksionet e QV</a:t>
            </a:r>
            <a:endParaRPr lang="sq-AL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9" name="Rounded Rectangle 14">
            <a:extLst>
              <a:ext uri="{FF2B5EF4-FFF2-40B4-BE49-F238E27FC236}">
                <a16:creationId xmlns:a16="http://schemas.microsoft.com/office/drawing/2014/main" id="{9770567C-F1E5-4F95-95CD-B9EB73A1DB5F}"/>
              </a:ext>
            </a:extLst>
          </p:cNvPr>
          <p:cNvSpPr/>
          <p:nvPr/>
        </p:nvSpPr>
        <p:spPr>
          <a:xfrm>
            <a:off x="3627230" y="5286377"/>
            <a:ext cx="1828800" cy="64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q-AL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Financat Vendore dhe Burimet Njerëzore</a:t>
            </a:r>
            <a:endParaRPr lang="sq-AL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0" name="Rounded Rectangle 14">
            <a:extLst>
              <a:ext uri="{FF2B5EF4-FFF2-40B4-BE49-F238E27FC236}">
                <a16:creationId xmlns:a16="http://schemas.microsoft.com/office/drawing/2014/main" id="{6B551FD3-D7BC-4E94-8B60-1A4DFB346137}"/>
              </a:ext>
            </a:extLst>
          </p:cNvPr>
          <p:cNvSpPr/>
          <p:nvPr/>
        </p:nvSpPr>
        <p:spPr>
          <a:xfrm>
            <a:off x="5517279" y="5267327"/>
            <a:ext cx="1828800" cy="64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q-AL" sz="1200" b="1" i="0" dirty="0">
                <a:solidFill>
                  <a:srgbClr val="000000"/>
                </a:solidFill>
                <a:effectLst/>
                <a:latin typeface="WordVisi_MSFontService"/>
              </a:rPr>
              <a:t>Zhvillimi </a:t>
            </a:r>
            <a:r>
              <a:rPr lang="en-GB" sz="1200" b="1" i="0" dirty="0" err="1">
                <a:solidFill>
                  <a:srgbClr val="000000"/>
                </a:solidFill>
                <a:effectLst/>
                <a:latin typeface="WordVisi_MSFontService"/>
              </a:rPr>
              <a:t>i</a:t>
            </a:r>
            <a:r>
              <a:rPr lang="en-GB" sz="1200" b="1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sq-AL" sz="1200" b="1" i="0" dirty="0">
                <a:solidFill>
                  <a:srgbClr val="000000"/>
                </a:solidFill>
                <a:effectLst/>
                <a:latin typeface="WordVisi_MSFontService"/>
              </a:rPr>
              <a:t>qëndrueshëm ekonomik vendor</a:t>
            </a:r>
            <a:endParaRPr lang="sq-AL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Rounded Rectangle 14">
            <a:extLst>
              <a:ext uri="{FF2B5EF4-FFF2-40B4-BE49-F238E27FC236}">
                <a16:creationId xmlns:a16="http://schemas.microsoft.com/office/drawing/2014/main" id="{CE5183EC-1E7A-4FAC-BFD1-F0416A846A0E}"/>
              </a:ext>
            </a:extLst>
          </p:cNvPr>
          <p:cNvSpPr/>
          <p:nvPr/>
        </p:nvSpPr>
        <p:spPr>
          <a:xfrm>
            <a:off x="7395675" y="5267327"/>
            <a:ext cx="1828800" cy="64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q-AL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Demokracia vendore dhe integrimi evropian në nivel vendor</a:t>
            </a:r>
            <a:endParaRPr lang="sq-AL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644F8C23-FCEF-45B4-BBD0-DA96A67EF80E}"/>
              </a:ext>
            </a:extLst>
          </p:cNvPr>
          <p:cNvCxnSpPr>
            <a:cxnSpLocks/>
            <a:stCxn id="13" idx="2"/>
            <a:endCxn id="61" idx="0"/>
          </p:cNvCxnSpPr>
          <p:nvPr/>
        </p:nvCxnSpPr>
        <p:spPr>
          <a:xfrm rot="16200000" flipH="1">
            <a:off x="6695831" y="3653083"/>
            <a:ext cx="400050" cy="2828437"/>
          </a:xfrm>
          <a:prstGeom prst="bentConnector3">
            <a:avLst>
              <a:gd name="adj1" fmla="val 50000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A000FD84-75C0-416B-A26D-C939CDA9DF5E}"/>
              </a:ext>
            </a:extLst>
          </p:cNvPr>
          <p:cNvCxnSpPr>
            <a:cxnSpLocks/>
            <a:stCxn id="13" idx="2"/>
            <a:endCxn id="59" idx="0"/>
          </p:cNvCxnSpPr>
          <p:nvPr/>
        </p:nvCxnSpPr>
        <p:spPr>
          <a:xfrm rot="5400000">
            <a:off x="4802084" y="4606823"/>
            <a:ext cx="419100" cy="940008"/>
          </a:xfrm>
          <a:prstGeom prst="bentConnector3">
            <a:avLst>
              <a:gd name="adj1" fmla="val 50000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920EC716-84E4-460D-BA4F-D0940D1F0837}"/>
              </a:ext>
            </a:extLst>
          </p:cNvPr>
          <p:cNvCxnSpPr>
            <a:cxnSpLocks/>
            <a:stCxn id="13" idx="2"/>
            <a:endCxn id="60" idx="0"/>
          </p:cNvCxnSpPr>
          <p:nvPr/>
        </p:nvCxnSpPr>
        <p:spPr>
          <a:xfrm rot="16200000" flipH="1">
            <a:off x="5756633" y="4592281"/>
            <a:ext cx="400050" cy="950041"/>
          </a:xfrm>
          <a:prstGeom prst="bentConnector3">
            <a:avLst>
              <a:gd name="adj1" fmla="val 50000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EA051288-C223-4A19-B800-6B03FCB0ACA1}"/>
              </a:ext>
            </a:extLst>
          </p:cNvPr>
          <p:cNvCxnSpPr>
            <a:cxnSpLocks/>
            <a:stCxn id="57" idx="2"/>
            <a:endCxn id="18" idx="0"/>
          </p:cNvCxnSpPr>
          <p:nvPr/>
        </p:nvCxnSpPr>
        <p:spPr>
          <a:xfrm rot="16200000" flipH="1">
            <a:off x="3880711" y="4711104"/>
            <a:ext cx="367023" cy="2797727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A0C4F8B0-05A6-42E9-8FF9-0A119DB3770B}"/>
              </a:ext>
            </a:extLst>
          </p:cNvPr>
          <p:cNvCxnSpPr>
            <a:cxnSpLocks/>
            <a:stCxn id="59" idx="2"/>
            <a:endCxn id="18" idx="0"/>
          </p:cNvCxnSpPr>
          <p:nvPr/>
        </p:nvCxnSpPr>
        <p:spPr>
          <a:xfrm rot="16200000" flipH="1">
            <a:off x="4818847" y="5649240"/>
            <a:ext cx="367023" cy="921456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1481BC15-77CE-4C70-8175-C2B64A732D11}"/>
              </a:ext>
            </a:extLst>
          </p:cNvPr>
          <p:cNvCxnSpPr>
            <a:cxnSpLocks/>
            <a:stCxn id="60" idx="2"/>
            <a:endCxn id="18" idx="0"/>
          </p:cNvCxnSpPr>
          <p:nvPr/>
        </p:nvCxnSpPr>
        <p:spPr>
          <a:xfrm rot="5400000">
            <a:off x="5754347" y="5616147"/>
            <a:ext cx="386073" cy="968593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CB47B1A6-1254-44DD-A406-6E7ADE701B2C}"/>
              </a:ext>
            </a:extLst>
          </p:cNvPr>
          <p:cNvCxnSpPr>
            <a:cxnSpLocks/>
            <a:stCxn id="61" idx="2"/>
            <a:endCxn id="18" idx="0"/>
          </p:cNvCxnSpPr>
          <p:nvPr/>
        </p:nvCxnSpPr>
        <p:spPr>
          <a:xfrm rot="5400000">
            <a:off x="6693545" y="4676949"/>
            <a:ext cx="386073" cy="2846989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488D234F-2487-4C2D-9A1E-32437392BCB7}"/>
              </a:ext>
            </a:extLst>
          </p:cNvPr>
          <p:cNvSpPr/>
          <p:nvPr/>
        </p:nvSpPr>
        <p:spPr>
          <a:xfrm>
            <a:off x="8424871" y="18367"/>
            <a:ext cx="12801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1200" b="1" dirty="0"/>
              <a:t>Ekspertët</a:t>
            </a:r>
          </a:p>
        </p:txBody>
      </p:sp>
    </p:spTree>
    <p:extLst>
      <p:ext uri="{BB962C8B-B14F-4D97-AF65-F5344CB8AC3E}">
        <p14:creationId xmlns:p14="http://schemas.microsoft.com/office/powerpoint/2010/main" val="319043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7" name="Google Shape;2367;p43"/>
          <p:cNvGrpSpPr/>
          <p:nvPr/>
        </p:nvGrpSpPr>
        <p:grpSpPr>
          <a:xfrm>
            <a:off x="1781801" y="1963967"/>
            <a:ext cx="2156633" cy="3572467"/>
            <a:chOff x="1336350" y="1531650"/>
            <a:chExt cx="1617475" cy="2679350"/>
          </a:xfrm>
        </p:grpSpPr>
        <p:sp>
          <p:nvSpPr>
            <p:cNvPr id="2368" name="Google Shape;2368;p43"/>
            <p:cNvSpPr/>
            <p:nvPr/>
          </p:nvSpPr>
          <p:spPr>
            <a:xfrm>
              <a:off x="1336350" y="2625225"/>
              <a:ext cx="1617475" cy="265550"/>
            </a:xfrm>
            <a:custGeom>
              <a:avLst/>
              <a:gdLst/>
              <a:ahLst/>
              <a:cxnLst/>
              <a:rect l="l" t="t" r="r" b="b"/>
              <a:pathLst>
                <a:path w="64699" h="10622" extrusionOk="0">
                  <a:moveTo>
                    <a:pt x="3977" y="1"/>
                  </a:moveTo>
                  <a:cubicBezTo>
                    <a:pt x="1786" y="1"/>
                    <a:pt x="0" y="2382"/>
                    <a:pt x="0" y="5311"/>
                  </a:cubicBezTo>
                  <a:cubicBezTo>
                    <a:pt x="0" y="8228"/>
                    <a:pt x="1786" y="10621"/>
                    <a:pt x="3977" y="10621"/>
                  </a:cubicBezTo>
                  <a:lnTo>
                    <a:pt x="64699" y="10621"/>
                  </a:lnTo>
                  <a:lnTo>
                    <a:pt x="64699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Maj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369" name="Google Shape;2369;p43"/>
            <p:cNvSpPr/>
            <p:nvPr/>
          </p:nvSpPr>
          <p:spPr>
            <a:xfrm>
              <a:off x="1692050" y="1531650"/>
              <a:ext cx="954000" cy="954000"/>
            </a:xfrm>
            <a:custGeom>
              <a:avLst/>
              <a:gdLst/>
              <a:ahLst/>
              <a:cxnLst/>
              <a:rect l="l" t="t" r="r" b="b"/>
              <a:pathLst>
                <a:path w="38160" h="38160" extrusionOk="0">
                  <a:moveTo>
                    <a:pt x="19086" y="0"/>
                  </a:moveTo>
                  <a:cubicBezTo>
                    <a:pt x="13049" y="0"/>
                    <a:pt x="7489" y="2763"/>
                    <a:pt x="3846" y="7597"/>
                  </a:cubicBezTo>
                  <a:cubicBezTo>
                    <a:pt x="3715" y="7763"/>
                    <a:pt x="3751" y="8001"/>
                    <a:pt x="3917" y="8120"/>
                  </a:cubicBezTo>
                  <a:cubicBezTo>
                    <a:pt x="3986" y="8174"/>
                    <a:pt x="4068" y="8200"/>
                    <a:pt x="4150" y="8200"/>
                  </a:cubicBezTo>
                  <a:cubicBezTo>
                    <a:pt x="4267" y="8200"/>
                    <a:pt x="4383" y="8147"/>
                    <a:pt x="4453" y="8049"/>
                  </a:cubicBezTo>
                  <a:cubicBezTo>
                    <a:pt x="7953" y="3417"/>
                    <a:pt x="13287" y="762"/>
                    <a:pt x="19086" y="762"/>
                  </a:cubicBezTo>
                  <a:cubicBezTo>
                    <a:pt x="29182" y="762"/>
                    <a:pt x="37398" y="8978"/>
                    <a:pt x="37398" y="19074"/>
                  </a:cubicBezTo>
                  <a:cubicBezTo>
                    <a:pt x="37398" y="29183"/>
                    <a:pt x="29182" y="37398"/>
                    <a:pt x="19086" y="37398"/>
                  </a:cubicBezTo>
                  <a:cubicBezTo>
                    <a:pt x="8977" y="37398"/>
                    <a:pt x="762" y="29183"/>
                    <a:pt x="762" y="19074"/>
                  </a:cubicBezTo>
                  <a:cubicBezTo>
                    <a:pt x="762" y="18872"/>
                    <a:pt x="595" y="18693"/>
                    <a:pt x="381" y="18693"/>
                  </a:cubicBezTo>
                  <a:cubicBezTo>
                    <a:pt x="167" y="18693"/>
                    <a:pt x="0" y="18872"/>
                    <a:pt x="0" y="19074"/>
                  </a:cubicBezTo>
                  <a:cubicBezTo>
                    <a:pt x="0" y="29599"/>
                    <a:pt x="8561" y="38160"/>
                    <a:pt x="19086" y="38160"/>
                  </a:cubicBezTo>
                  <a:cubicBezTo>
                    <a:pt x="29599" y="38160"/>
                    <a:pt x="38160" y="29599"/>
                    <a:pt x="38160" y="19074"/>
                  </a:cubicBezTo>
                  <a:cubicBezTo>
                    <a:pt x="38160" y="8561"/>
                    <a:pt x="29599" y="0"/>
                    <a:pt x="1908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0" name="Google Shape;2370;p43"/>
            <p:cNvSpPr/>
            <p:nvPr/>
          </p:nvSpPr>
          <p:spPr>
            <a:xfrm>
              <a:off x="2159650" y="2466575"/>
              <a:ext cx="19075" cy="236675"/>
            </a:xfrm>
            <a:custGeom>
              <a:avLst/>
              <a:gdLst/>
              <a:ahLst/>
              <a:cxnLst/>
              <a:rect l="l" t="t" r="r" b="b"/>
              <a:pathLst>
                <a:path w="763" h="9467" extrusionOk="0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lnTo>
                    <a:pt x="1" y="9085"/>
                  </a:lnTo>
                  <a:cubicBezTo>
                    <a:pt x="1" y="9300"/>
                    <a:pt x="168" y="9466"/>
                    <a:pt x="382" y="9466"/>
                  </a:cubicBezTo>
                  <a:cubicBezTo>
                    <a:pt x="584" y="9466"/>
                    <a:pt x="763" y="9300"/>
                    <a:pt x="763" y="9085"/>
                  </a:cubicBezTo>
                  <a:lnTo>
                    <a:pt x="763" y="382"/>
                  </a:lnTo>
                  <a:cubicBezTo>
                    <a:pt x="763" y="168"/>
                    <a:pt x="584" y="1"/>
                    <a:pt x="382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371" name="Google Shape;2371;p43"/>
            <p:cNvGrpSpPr/>
            <p:nvPr/>
          </p:nvGrpSpPr>
          <p:grpSpPr>
            <a:xfrm>
              <a:off x="1921825" y="1748300"/>
              <a:ext cx="410200" cy="465275"/>
              <a:chOff x="1921825" y="1748300"/>
              <a:chExt cx="410200" cy="465275"/>
            </a:xfrm>
          </p:grpSpPr>
          <p:sp>
            <p:nvSpPr>
              <p:cNvPr id="2372" name="Google Shape;2372;p43"/>
              <p:cNvSpPr/>
              <p:nvPr/>
            </p:nvSpPr>
            <p:spPr>
              <a:xfrm>
                <a:off x="2013500" y="1855075"/>
                <a:ext cx="276850" cy="244425"/>
              </a:xfrm>
              <a:custGeom>
                <a:avLst/>
                <a:gdLst/>
                <a:ahLst/>
                <a:cxnLst/>
                <a:rect l="l" t="t" r="r" b="b"/>
                <a:pathLst>
                  <a:path w="11074" h="9777" extrusionOk="0">
                    <a:moveTo>
                      <a:pt x="5537" y="389"/>
                    </a:moveTo>
                    <a:cubicBezTo>
                      <a:pt x="6920" y="389"/>
                      <a:pt x="8285" y="1023"/>
                      <a:pt x="9169" y="2220"/>
                    </a:cubicBezTo>
                    <a:cubicBezTo>
                      <a:pt x="10645" y="4220"/>
                      <a:pt x="10216" y="7042"/>
                      <a:pt x="8216" y="8518"/>
                    </a:cubicBezTo>
                    <a:cubicBezTo>
                      <a:pt x="7413" y="9111"/>
                      <a:pt x="6475" y="9397"/>
                      <a:pt x="5546" y="9397"/>
                    </a:cubicBezTo>
                    <a:cubicBezTo>
                      <a:pt x="4161" y="9397"/>
                      <a:pt x="2794" y="8763"/>
                      <a:pt x="1918" y="7566"/>
                    </a:cubicBezTo>
                    <a:cubicBezTo>
                      <a:pt x="441" y="5566"/>
                      <a:pt x="870" y="2744"/>
                      <a:pt x="2870" y="1268"/>
                    </a:cubicBezTo>
                    <a:cubicBezTo>
                      <a:pt x="3674" y="675"/>
                      <a:pt x="4609" y="389"/>
                      <a:pt x="5537" y="389"/>
                    </a:cubicBezTo>
                    <a:close/>
                    <a:moveTo>
                      <a:pt x="5537" y="1"/>
                    </a:moveTo>
                    <a:cubicBezTo>
                      <a:pt x="4530" y="1"/>
                      <a:pt x="3515" y="312"/>
                      <a:pt x="2644" y="958"/>
                    </a:cubicBezTo>
                    <a:cubicBezTo>
                      <a:pt x="465" y="2553"/>
                      <a:pt x="1" y="5625"/>
                      <a:pt x="1608" y="7792"/>
                    </a:cubicBezTo>
                    <a:cubicBezTo>
                      <a:pt x="2563" y="9090"/>
                      <a:pt x="4044" y="9777"/>
                      <a:pt x="5546" y="9777"/>
                    </a:cubicBezTo>
                    <a:cubicBezTo>
                      <a:pt x="6552" y="9777"/>
                      <a:pt x="7568" y="9468"/>
                      <a:pt x="8442" y="8828"/>
                    </a:cubicBezTo>
                    <a:cubicBezTo>
                      <a:pt x="10609" y="7233"/>
                      <a:pt x="11074" y="4161"/>
                      <a:pt x="9478" y="1994"/>
                    </a:cubicBezTo>
                    <a:cubicBezTo>
                      <a:pt x="8517" y="691"/>
                      <a:pt x="7036" y="1"/>
                      <a:pt x="5537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3" name="Google Shape;2373;p43"/>
              <p:cNvSpPr/>
              <p:nvPr/>
            </p:nvSpPr>
            <p:spPr>
              <a:xfrm>
                <a:off x="1991775" y="1835800"/>
                <a:ext cx="340250" cy="377775"/>
              </a:xfrm>
              <a:custGeom>
                <a:avLst/>
                <a:gdLst/>
                <a:ahLst/>
                <a:cxnLst/>
                <a:rect l="l" t="t" r="r" b="b"/>
                <a:pathLst>
                  <a:path w="13610" h="15111" extrusionOk="0">
                    <a:moveTo>
                      <a:pt x="6394" y="384"/>
                    </a:moveTo>
                    <a:cubicBezTo>
                      <a:pt x="8018" y="384"/>
                      <a:pt x="9622" y="1128"/>
                      <a:pt x="10657" y="2527"/>
                    </a:cubicBezTo>
                    <a:cubicBezTo>
                      <a:pt x="12383" y="4872"/>
                      <a:pt x="11883" y="8182"/>
                      <a:pt x="9538" y="9909"/>
                    </a:cubicBezTo>
                    <a:cubicBezTo>
                      <a:pt x="8596" y="10602"/>
                      <a:pt x="7499" y="10936"/>
                      <a:pt x="6411" y="10936"/>
                    </a:cubicBezTo>
                    <a:cubicBezTo>
                      <a:pt x="4790" y="10936"/>
                      <a:pt x="3189" y="10193"/>
                      <a:pt x="2156" y="8789"/>
                    </a:cubicBezTo>
                    <a:cubicBezTo>
                      <a:pt x="429" y="6456"/>
                      <a:pt x="929" y="3134"/>
                      <a:pt x="3275" y="1407"/>
                    </a:cubicBezTo>
                    <a:cubicBezTo>
                      <a:pt x="4214" y="716"/>
                      <a:pt x="5309" y="384"/>
                      <a:pt x="6394" y="384"/>
                    </a:cubicBezTo>
                    <a:close/>
                    <a:moveTo>
                      <a:pt x="9954" y="10087"/>
                    </a:moveTo>
                    <a:lnTo>
                      <a:pt x="13169" y="14457"/>
                    </a:lnTo>
                    <a:lnTo>
                      <a:pt x="12800" y="14731"/>
                    </a:lnTo>
                    <a:lnTo>
                      <a:pt x="9585" y="10361"/>
                    </a:lnTo>
                    <a:lnTo>
                      <a:pt x="9764" y="10218"/>
                    </a:lnTo>
                    <a:lnTo>
                      <a:pt x="9954" y="10087"/>
                    </a:lnTo>
                    <a:close/>
                    <a:moveTo>
                      <a:pt x="6400" y="0"/>
                    </a:moveTo>
                    <a:cubicBezTo>
                      <a:pt x="5233" y="0"/>
                      <a:pt x="4057" y="358"/>
                      <a:pt x="3049" y="1098"/>
                    </a:cubicBezTo>
                    <a:cubicBezTo>
                      <a:pt x="536" y="2955"/>
                      <a:pt x="1" y="6503"/>
                      <a:pt x="1846" y="9027"/>
                    </a:cubicBezTo>
                    <a:cubicBezTo>
                      <a:pt x="2953" y="10531"/>
                      <a:pt x="4671" y="11325"/>
                      <a:pt x="6411" y="11325"/>
                    </a:cubicBezTo>
                    <a:cubicBezTo>
                      <a:pt x="7386" y="11325"/>
                      <a:pt x="8367" y="11076"/>
                      <a:pt x="9252" y="10563"/>
                    </a:cubicBezTo>
                    <a:lnTo>
                      <a:pt x="12490" y="14957"/>
                    </a:lnTo>
                    <a:cubicBezTo>
                      <a:pt x="12569" y="15057"/>
                      <a:pt x="12687" y="15110"/>
                      <a:pt x="12805" y="15110"/>
                    </a:cubicBezTo>
                    <a:cubicBezTo>
                      <a:pt x="12883" y="15110"/>
                      <a:pt x="12960" y="15087"/>
                      <a:pt x="13026" y="15040"/>
                    </a:cubicBezTo>
                    <a:lnTo>
                      <a:pt x="13395" y="14766"/>
                    </a:lnTo>
                    <a:cubicBezTo>
                      <a:pt x="13574" y="14635"/>
                      <a:pt x="13610" y="14397"/>
                      <a:pt x="13479" y="14230"/>
                    </a:cubicBezTo>
                    <a:lnTo>
                      <a:pt x="10240" y="9837"/>
                    </a:lnTo>
                    <a:cubicBezTo>
                      <a:pt x="12347" y="7908"/>
                      <a:pt x="12693" y="4646"/>
                      <a:pt x="10966" y="2300"/>
                    </a:cubicBezTo>
                    <a:cubicBezTo>
                      <a:pt x="9861" y="796"/>
                      <a:pt x="8141" y="0"/>
                      <a:pt x="6400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4" name="Google Shape;2374;p43"/>
              <p:cNvSpPr/>
              <p:nvPr/>
            </p:nvSpPr>
            <p:spPr>
              <a:xfrm>
                <a:off x="2017075" y="1800300"/>
                <a:ext cx="36350" cy="4485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794" extrusionOk="0">
                    <a:moveTo>
                      <a:pt x="193" y="1"/>
                    </a:moveTo>
                    <a:cubicBezTo>
                      <a:pt x="159" y="1"/>
                      <a:pt x="125" y="10"/>
                      <a:pt x="96" y="30"/>
                    </a:cubicBezTo>
                    <a:cubicBezTo>
                      <a:pt x="25" y="89"/>
                      <a:pt x="1" y="196"/>
                      <a:pt x="60" y="268"/>
                    </a:cubicBezTo>
                    <a:lnTo>
                      <a:pt x="1132" y="1720"/>
                    </a:lnTo>
                    <a:cubicBezTo>
                      <a:pt x="1167" y="1769"/>
                      <a:pt x="1213" y="1793"/>
                      <a:pt x="1263" y="1793"/>
                    </a:cubicBezTo>
                    <a:cubicBezTo>
                      <a:pt x="1298" y="1793"/>
                      <a:pt x="1335" y="1781"/>
                      <a:pt x="1370" y="1756"/>
                    </a:cubicBezTo>
                    <a:cubicBezTo>
                      <a:pt x="1441" y="1708"/>
                      <a:pt x="1453" y="1601"/>
                      <a:pt x="1406" y="1530"/>
                    </a:cubicBezTo>
                    <a:lnTo>
                      <a:pt x="322" y="65"/>
                    </a:lnTo>
                    <a:cubicBezTo>
                      <a:pt x="294" y="22"/>
                      <a:pt x="244" y="1"/>
                      <a:pt x="19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5" name="Google Shape;2375;p43"/>
              <p:cNvSpPr/>
              <p:nvPr/>
            </p:nvSpPr>
            <p:spPr>
              <a:xfrm>
                <a:off x="2074225" y="1766750"/>
                <a:ext cx="25625" cy="50375"/>
              </a:xfrm>
              <a:custGeom>
                <a:avLst/>
                <a:gdLst/>
                <a:ahLst/>
                <a:cxnLst/>
                <a:rect l="l" t="t" r="r" b="b"/>
                <a:pathLst>
                  <a:path w="1025" h="2015" extrusionOk="0">
                    <a:moveTo>
                      <a:pt x="198" y="0"/>
                    </a:moveTo>
                    <a:cubicBezTo>
                      <a:pt x="176" y="0"/>
                      <a:pt x="153" y="5"/>
                      <a:pt x="132" y="14"/>
                    </a:cubicBezTo>
                    <a:cubicBezTo>
                      <a:pt x="48" y="38"/>
                      <a:pt x="1" y="133"/>
                      <a:pt x="36" y="229"/>
                    </a:cubicBezTo>
                    <a:lnTo>
                      <a:pt x="691" y="1907"/>
                    </a:lnTo>
                    <a:cubicBezTo>
                      <a:pt x="719" y="1972"/>
                      <a:pt x="782" y="2015"/>
                      <a:pt x="847" y="2015"/>
                    </a:cubicBezTo>
                    <a:cubicBezTo>
                      <a:pt x="867" y="2015"/>
                      <a:pt x="886" y="2011"/>
                      <a:pt x="906" y="2003"/>
                    </a:cubicBezTo>
                    <a:cubicBezTo>
                      <a:pt x="918" y="2003"/>
                      <a:pt x="929" y="1991"/>
                      <a:pt x="941" y="1979"/>
                    </a:cubicBezTo>
                    <a:cubicBezTo>
                      <a:pt x="1001" y="1943"/>
                      <a:pt x="1025" y="1860"/>
                      <a:pt x="1001" y="1788"/>
                    </a:cubicBezTo>
                    <a:lnTo>
                      <a:pt x="346" y="98"/>
                    </a:lnTo>
                    <a:cubicBezTo>
                      <a:pt x="320" y="36"/>
                      <a:pt x="261" y="0"/>
                      <a:pt x="198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6" name="Google Shape;2376;p43"/>
              <p:cNvSpPr/>
              <p:nvPr/>
            </p:nvSpPr>
            <p:spPr>
              <a:xfrm>
                <a:off x="2138525" y="1748900"/>
                <a:ext cx="13725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2135" extrusionOk="0">
                    <a:moveTo>
                      <a:pt x="174" y="1"/>
                    </a:moveTo>
                    <a:cubicBezTo>
                      <a:pt x="168" y="1"/>
                      <a:pt x="161" y="1"/>
                      <a:pt x="155" y="2"/>
                    </a:cubicBezTo>
                    <a:cubicBezTo>
                      <a:pt x="60" y="14"/>
                      <a:pt x="0" y="97"/>
                      <a:pt x="0" y="181"/>
                    </a:cubicBezTo>
                    <a:lnTo>
                      <a:pt x="203" y="1978"/>
                    </a:lnTo>
                    <a:cubicBezTo>
                      <a:pt x="214" y="2067"/>
                      <a:pt x="286" y="2134"/>
                      <a:pt x="373" y="2134"/>
                    </a:cubicBezTo>
                    <a:cubicBezTo>
                      <a:pt x="379" y="2134"/>
                      <a:pt x="386" y="2134"/>
                      <a:pt x="393" y="2133"/>
                    </a:cubicBezTo>
                    <a:cubicBezTo>
                      <a:pt x="417" y="2121"/>
                      <a:pt x="453" y="2109"/>
                      <a:pt x="465" y="2097"/>
                    </a:cubicBezTo>
                    <a:cubicBezTo>
                      <a:pt x="512" y="2062"/>
                      <a:pt x="548" y="2002"/>
                      <a:pt x="536" y="1943"/>
                    </a:cubicBezTo>
                    <a:lnTo>
                      <a:pt x="334" y="145"/>
                    </a:lnTo>
                    <a:cubicBezTo>
                      <a:pt x="323" y="68"/>
                      <a:pt x="251" y="1"/>
                      <a:pt x="174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7" name="Google Shape;2377;p43"/>
              <p:cNvSpPr/>
              <p:nvPr/>
            </p:nvSpPr>
            <p:spPr>
              <a:xfrm>
                <a:off x="2197750" y="1748300"/>
                <a:ext cx="15800" cy="530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2122" extrusionOk="0">
                    <a:moveTo>
                      <a:pt x="453" y="1"/>
                    </a:moveTo>
                    <a:cubicBezTo>
                      <a:pt x="368" y="1"/>
                      <a:pt x="297" y="57"/>
                      <a:pt x="287" y="133"/>
                    </a:cubicBezTo>
                    <a:lnTo>
                      <a:pt x="13" y="1931"/>
                    </a:lnTo>
                    <a:cubicBezTo>
                      <a:pt x="1" y="2014"/>
                      <a:pt x="60" y="2110"/>
                      <a:pt x="156" y="2121"/>
                    </a:cubicBezTo>
                    <a:cubicBezTo>
                      <a:pt x="203" y="2121"/>
                      <a:pt x="239" y="2110"/>
                      <a:pt x="275" y="2086"/>
                    </a:cubicBezTo>
                    <a:cubicBezTo>
                      <a:pt x="310" y="2062"/>
                      <a:pt x="334" y="2026"/>
                      <a:pt x="346" y="1979"/>
                    </a:cubicBezTo>
                    <a:lnTo>
                      <a:pt x="620" y="193"/>
                    </a:lnTo>
                    <a:cubicBezTo>
                      <a:pt x="632" y="97"/>
                      <a:pt x="572" y="14"/>
                      <a:pt x="477" y="2"/>
                    </a:cubicBezTo>
                    <a:cubicBezTo>
                      <a:pt x="469" y="1"/>
                      <a:pt x="461" y="1"/>
                      <a:pt x="45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8" name="Google Shape;2378;p43"/>
              <p:cNvSpPr/>
              <p:nvPr/>
            </p:nvSpPr>
            <p:spPr>
              <a:xfrm>
                <a:off x="1921825" y="1969450"/>
                <a:ext cx="5390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610" extrusionOk="0">
                    <a:moveTo>
                      <a:pt x="191" y="1"/>
                    </a:moveTo>
                    <a:cubicBezTo>
                      <a:pt x="106" y="1"/>
                      <a:pt x="35" y="58"/>
                      <a:pt x="25" y="145"/>
                    </a:cubicBezTo>
                    <a:cubicBezTo>
                      <a:pt x="1" y="241"/>
                      <a:pt x="72" y="324"/>
                      <a:pt x="156" y="336"/>
                    </a:cubicBezTo>
                    <a:lnTo>
                      <a:pt x="1953" y="610"/>
                    </a:lnTo>
                    <a:cubicBezTo>
                      <a:pt x="1989" y="610"/>
                      <a:pt x="2037" y="598"/>
                      <a:pt x="2072" y="574"/>
                    </a:cubicBezTo>
                    <a:cubicBezTo>
                      <a:pt x="2108" y="550"/>
                      <a:pt x="2132" y="514"/>
                      <a:pt x="2132" y="467"/>
                    </a:cubicBezTo>
                    <a:cubicBezTo>
                      <a:pt x="2156" y="372"/>
                      <a:pt x="2084" y="288"/>
                      <a:pt x="2001" y="276"/>
                    </a:cubicBezTo>
                    <a:lnTo>
                      <a:pt x="215" y="2"/>
                    </a:lnTo>
                    <a:cubicBezTo>
                      <a:pt x="207" y="1"/>
                      <a:pt x="199" y="1"/>
                      <a:pt x="191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79" name="Google Shape;2379;p43"/>
              <p:cNvSpPr/>
              <p:nvPr/>
            </p:nvSpPr>
            <p:spPr>
              <a:xfrm>
                <a:off x="1938200" y="1905450"/>
                <a:ext cx="50925" cy="26300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1052" extrusionOk="0">
                    <a:moveTo>
                      <a:pt x="184" y="1"/>
                    </a:moveTo>
                    <a:cubicBezTo>
                      <a:pt x="122" y="1"/>
                      <a:pt x="63" y="36"/>
                      <a:pt x="36" y="98"/>
                    </a:cubicBezTo>
                    <a:cubicBezTo>
                      <a:pt x="1" y="181"/>
                      <a:pt x="36" y="276"/>
                      <a:pt x="120" y="312"/>
                    </a:cubicBezTo>
                    <a:lnTo>
                      <a:pt x="1787" y="1038"/>
                    </a:lnTo>
                    <a:cubicBezTo>
                      <a:pt x="1805" y="1048"/>
                      <a:pt x="1826" y="1051"/>
                      <a:pt x="1848" y="1051"/>
                    </a:cubicBezTo>
                    <a:cubicBezTo>
                      <a:pt x="1884" y="1051"/>
                      <a:pt x="1919" y="1041"/>
                      <a:pt x="1941" y="1027"/>
                    </a:cubicBezTo>
                    <a:cubicBezTo>
                      <a:pt x="1965" y="1003"/>
                      <a:pt x="1989" y="979"/>
                      <a:pt x="2001" y="955"/>
                    </a:cubicBezTo>
                    <a:cubicBezTo>
                      <a:pt x="2037" y="872"/>
                      <a:pt x="2001" y="777"/>
                      <a:pt x="1917" y="741"/>
                    </a:cubicBezTo>
                    <a:lnTo>
                      <a:pt x="251" y="15"/>
                    </a:lnTo>
                    <a:cubicBezTo>
                      <a:pt x="229" y="5"/>
                      <a:pt x="206" y="1"/>
                      <a:pt x="184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80" name="Google Shape;2380;p43"/>
              <p:cNvSpPr/>
              <p:nvPr/>
            </p:nvSpPr>
            <p:spPr>
              <a:xfrm>
                <a:off x="1970950" y="1847700"/>
                <a:ext cx="44675" cy="36450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1458" extrusionOk="0">
                    <a:moveTo>
                      <a:pt x="180" y="0"/>
                    </a:moveTo>
                    <a:cubicBezTo>
                      <a:pt x="131" y="0"/>
                      <a:pt x="82" y="22"/>
                      <a:pt x="48" y="62"/>
                    </a:cubicBezTo>
                    <a:cubicBezTo>
                      <a:pt x="0" y="134"/>
                      <a:pt x="12" y="241"/>
                      <a:pt x="84" y="300"/>
                    </a:cubicBezTo>
                    <a:lnTo>
                      <a:pt x="1489" y="1420"/>
                    </a:lnTo>
                    <a:cubicBezTo>
                      <a:pt x="1527" y="1445"/>
                      <a:pt x="1565" y="1457"/>
                      <a:pt x="1602" y="1457"/>
                    </a:cubicBezTo>
                    <a:cubicBezTo>
                      <a:pt x="1633" y="1457"/>
                      <a:pt x="1663" y="1448"/>
                      <a:pt x="1691" y="1432"/>
                    </a:cubicBezTo>
                    <a:cubicBezTo>
                      <a:pt x="1703" y="1420"/>
                      <a:pt x="1715" y="1408"/>
                      <a:pt x="1727" y="1396"/>
                    </a:cubicBezTo>
                    <a:cubicBezTo>
                      <a:pt x="1786" y="1324"/>
                      <a:pt x="1774" y="1217"/>
                      <a:pt x="1703" y="1170"/>
                    </a:cubicBezTo>
                    <a:lnTo>
                      <a:pt x="286" y="39"/>
                    </a:lnTo>
                    <a:cubicBezTo>
                      <a:pt x="255" y="13"/>
                      <a:pt x="218" y="0"/>
                      <a:pt x="180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381" name="Google Shape;2381;p43"/>
            <p:cNvSpPr/>
            <p:nvPr/>
          </p:nvSpPr>
          <p:spPr>
            <a:xfrm>
              <a:off x="1737275" y="1583475"/>
              <a:ext cx="899850" cy="856350"/>
            </a:xfrm>
            <a:custGeom>
              <a:avLst/>
              <a:gdLst/>
              <a:ahLst/>
              <a:cxnLst/>
              <a:rect l="l" t="t" r="r" b="b"/>
              <a:pathLst>
                <a:path w="35994" h="34254" extrusionOk="0">
                  <a:moveTo>
                    <a:pt x="17221" y="0"/>
                  </a:moveTo>
                  <a:cubicBezTo>
                    <a:pt x="12717" y="0"/>
                    <a:pt x="8219" y="1761"/>
                    <a:pt x="4859" y="5262"/>
                  </a:cubicBezTo>
                  <a:cubicBezTo>
                    <a:pt x="1692" y="8560"/>
                    <a:pt x="1" y="12905"/>
                    <a:pt x="84" y="17477"/>
                  </a:cubicBezTo>
                  <a:cubicBezTo>
                    <a:pt x="179" y="22061"/>
                    <a:pt x="2049" y="26324"/>
                    <a:pt x="5359" y="29491"/>
                  </a:cubicBezTo>
                  <a:cubicBezTo>
                    <a:pt x="8633" y="32634"/>
                    <a:pt x="12931" y="34253"/>
                    <a:pt x="17253" y="34253"/>
                  </a:cubicBezTo>
                  <a:cubicBezTo>
                    <a:pt x="20611" y="34253"/>
                    <a:pt x="23980" y="33277"/>
                    <a:pt x="26885" y="31289"/>
                  </a:cubicBezTo>
                  <a:lnTo>
                    <a:pt x="26695" y="31015"/>
                  </a:lnTo>
                  <a:cubicBezTo>
                    <a:pt x="23841" y="32968"/>
                    <a:pt x="20536" y="33925"/>
                    <a:pt x="17244" y="33925"/>
                  </a:cubicBezTo>
                  <a:cubicBezTo>
                    <a:pt x="13009" y="33925"/>
                    <a:pt x="8794" y="32341"/>
                    <a:pt x="5585" y="29253"/>
                  </a:cubicBezTo>
                  <a:cubicBezTo>
                    <a:pt x="2346" y="26145"/>
                    <a:pt x="513" y="21966"/>
                    <a:pt x="418" y="17477"/>
                  </a:cubicBezTo>
                  <a:cubicBezTo>
                    <a:pt x="322" y="12989"/>
                    <a:pt x="1989" y="8726"/>
                    <a:pt x="5097" y="5488"/>
                  </a:cubicBezTo>
                  <a:cubicBezTo>
                    <a:pt x="8391" y="2053"/>
                    <a:pt x="12806" y="324"/>
                    <a:pt x="17227" y="324"/>
                  </a:cubicBezTo>
                  <a:cubicBezTo>
                    <a:pt x="21417" y="324"/>
                    <a:pt x="25611" y="1877"/>
                    <a:pt x="28862" y="5000"/>
                  </a:cubicBezTo>
                  <a:cubicBezTo>
                    <a:pt x="34398" y="10322"/>
                    <a:pt x="35636" y="18692"/>
                    <a:pt x="31874" y="25371"/>
                  </a:cubicBezTo>
                  <a:lnTo>
                    <a:pt x="32160" y="25526"/>
                  </a:lnTo>
                  <a:cubicBezTo>
                    <a:pt x="35993" y="18728"/>
                    <a:pt x="34731" y="10191"/>
                    <a:pt x="29088" y="4773"/>
                  </a:cubicBezTo>
                  <a:cubicBezTo>
                    <a:pt x="25772" y="1585"/>
                    <a:pt x="21494" y="0"/>
                    <a:pt x="1722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2" name="Google Shape;2382;p43"/>
            <p:cNvSpPr txBox="1"/>
            <p:nvPr/>
          </p:nvSpPr>
          <p:spPr>
            <a:xfrm>
              <a:off x="1491950" y="3099150"/>
              <a:ext cx="1354200" cy="111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1600" dirty="0">
                  <a:latin typeface="Roboto"/>
                  <a:ea typeface="Roboto"/>
                  <a:cs typeface="Roboto"/>
                  <a:sym typeface="Roboto"/>
                </a:rPr>
                <a:t>Njoftim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i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ML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dhe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agjencive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&amp;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takime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me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donatorët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për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platformën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e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dijes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&amp; GTD &amp;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Eskpertë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të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sq-AL" sz="1600" dirty="0">
                  <a:latin typeface="Roboto"/>
                  <a:ea typeface="Roboto"/>
                  <a:cs typeface="Roboto"/>
                  <a:sym typeface="Roboto"/>
                </a:rPr>
                <a:t>kontraktuar</a:t>
              </a:r>
            </a:p>
          </p:txBody>
        </p:sp>
      </p:grpSp>
      <p:grpSp>
        <p:nvGrpSpPr>
          <p:cNvPr id="2384" name="Google Shape;2384;p43"/>
          <p:cNvGrpSpPr/>
          <p:nvPr/>
        </p:nvGrpSpPr>
        <p:grpSpPr>
          <a:xfrm>
            <a:off x="3938800" y="1963967"/>
            <a:ext cx="2156667" cy="3572467"/>
            <a:chOff x="2954100" y="1531650"/>
            <a:chExt cx="1617500" cy="2679350"/>
          </a:xfrm>
        </p:grpSpPr>
        <p:sp>
          <p:nvSpPr>
            <p:cNvPr id="2385" name="Google Shape;2385;p43"/>
            <p:cNvSpPr/>
            <p:nvPr/>
          </p:nvSpPr>
          <p:spPr>
            <a:xfrm>
              <a:off x="2954100" y="2625225"/>
              <a:ext cx="1617500" cy="265550"/>
            </a:xfrm>
            <a:custGeom>
              <a:avLst/>
              <a:gdLst/>
              <a:ahLst/>
              <a:cxnLst/>
              <a:rect l="l" t="t" r="r" b="b"/>
              <a:pathLst>
                <a:path w="64700" h="10622" extrusionOk="0">
                  <a:moveTo>
                    <a:pt x="1" y="1"/>
                  </a:moveTo>
                  <a:lnTo>
                    <a:pt x="1" y="10621"/>
                  </a:lnTo>
                  <a:lnTo>
                    <a:pt x="64699" y="10621"/>
                  </a:lnTo>
                  <a:lnTo>
                    <a:pt x="64699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Qershor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386" name="Google Shape;2386;p43"/>
            <p:cNvSpPr/>
            <p:nvPr/>
          </p:nvSpPr>
          <p:spPr>
            <a:xfrm>
              <a:off x="3286000" y="1531650"/>
              <a:ext cx="954000" cy="954000"/>
            </a:xfrm>
            <a:custGeom>
              <a:avLst/>
              <a:gdLst/>
              <a:ahLst/>
              <a:cxnLst/>
              <a:rect l="l" t="t" r="r" b="b"/>
              <a:pathLst>
                <a:path w="38160" h="38160" extrusionOk="0">
                  <a:moveTo>
                    <a:pt x="19074" y="0"/>
                  </a:moveTo>
                  <a:cubicBezTo>
                    <a:pt x="13037" y="0"/>
                    <a:pt x="7489" y="2763"/>
                    <a:pt x="3846" y="7597"/>
                  </a:cubicBezTo>
                  <a:cubicBezTo>
                    <a:pt x="3715" y="7763"/>
                    <a:pt x="3751" y="8001"/>
                    <a:pt x="3917" y="8120"/>
                  </a:cubicBezTo>
                  <a:cubicBezTo>
                    <a:pt x="3986" y="8174"/>
                    <a:pt x="4066" y="8200"/>
                    <a:pt x="4147" y="8200"/>
                  </a:cubicBezTo>
                  <a:cubicBezTo>
                    <a:pt x="4262" y="8200"/>
                    <a:pt x="4376" y="8147"/>
                    <a:pt x="4453" y="8049"/>
                  </a:cubicBezTo>
                  <a:cubicBezTo>
                    <a:pt x="7953" y="3417"/>
                    <a:pt x="13287" y="762"/>
                    <a:pt x="19074" y="762"/>
                  </a:cubicBezTo>
                  <a:cubicBezTo>
                    <a:pt x="29182" y="762"/>
                    <a:pt x="37398" y="8978"/>
                    <a:pt x="37398" y="19074"/>
                  </a:cubicBezTo>
                  <a:cubicBezTo>
                    <a:pt x="37398" y="29183"/>
                    <a:pt x="29182" y="37398"/>
                    <a:pt x="19074" y="37398"/>
                  </a:cubicBezTo>
                  <a:cubicBezTo>
                    <a:pt x="8977" y="37398"/>
                    <a:pt x="762" y="29183"/>
                    <a:pt x="762" y="19074"/>
                  </a:cubicBezTo>
                  <a:cubicBezTo>
                    <a:pt x="762" y="18872"/>
                    <a:pt x="595" y="18693"/>
                    <a:pt x="381" y="18693"/>
                  </a:cubicBezTo>
                  <a:cubicBezTo>
                    <a:pt x="167" y="18693"/>
                    <a:pt x="0" y="18872"/>
                    <a:pt x="0" y="19074"/>
                  </a:cubicBezTo>
                  <a:cubicBezTo>
                    <a:pt x="0" y="29599"/>
                    <a:pt x="8561" y="38160"/>
                    <a:pt x="19074" y="38160"/>
                  </a:cubicBezTo>
                  <a:cubicBezTo>
                    <a:pt x="29599" y="38160"/>
                    <a:pt x="38160" y="29599"/>
                    <a:pt x="38160" y="19074"/>
                  </a:cubicBezTo>
                  <a:cubicBezTo>
                    <a:pt x="38160" y="8561"/>
                    <a:pt x="29599" y="0"/>
                    <a:pt x="19074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7" name="Google Shape;2387;p43"/>
            <p:cNvSpPr/>
            <p:nvPr/>
          </p:nvSpPr>
          <p:spPr>
            <a:xfrm>
              <a:off x="3753300" y="2466575"/>
              <a:ext cx="19375" cy="236675"/>
            </a:xfrm>
            <a:custGeom>
              <a:avLst/>
              <a:gdLst/>
              <a:ahLst/>
              <a:cxnLst/>
              <a:rect l="l" t="t" r="r" b="b"/>
              <a:pathLst>
                <a:path w="775" h="9467" extrusionOk="0">
                  <a:moveTo>
                    <a:pt x="382" y="1"/>
                  </a:moveTo>
                  <a:cubicBezTo>
                    <a:pt x="179" y="1"/>
                    <a:pt x="1" y="168"/>
                    <a:pt x="1" y="382"/>
                  </a:cubicBezTo>
                  <a:lnTo>
                    <a:pt x="1" y="9085"/>
                  </a:lnTo>
                  <a:cubicBezTo>
                    <a:pt x="1" y="9300"/>
                    <a:pt x="179" y="9466"/>
                    <a:pt x="382" y="9466"/>
                  </a:cubicBezTo>
                  <a:cubicBezTo>
                    <a:pt x="596" y="9466"/>
                    <a:pt x="775" y="9300"/>
                    <a:pt x="775" y="9085"/>
                  </a:cubicBezTo>
                  <a:lnTo>
                    <a:pt x="775" y="382"/>
                  </a:lnTo>
                  <a:cubicBezTo>
                    <a:pt x="775" y="168"/>
                    <a:pt x="596" y="1"/>
                    <a:pt x="382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388" name="Google Shape;2388;p43"/>
            <p:cNvGrpSpPr/>
            <p:nvPr/>
          </p:nvGrpSpPr>
          <p:grpSpPr>
            <a:xfrm>
              <a:off x="3578875" y="1722450"/>
              <a:ext cx="367925" cy="506025"/>
              <a:chOff x="3578875" y="1722450"/>
              <a:chExt cx="367925" cy="506025"/>
            </a:xfrm>
          </p:grpSpPr>
          <p:sp>
            <p:nvSpPr>
              <p:cNvPr id="2389" name="Google Shape;2389;p43"/>
              <p:cNvSpPr/>
              <p:nvPr/>
            </p:nvSpPr>
            <p:spPr>
              <a:xfrm>
                <a:off x="3630975" y="1789125"/>
                <a:ext cx="275650" cy="439350"/>
              </a:xfrm>
              <a:custGeom>
                <a:avLst/>
                <a:gdLst/>
                <a:ahLst/>
                <a:cxnLst/>
                <a:rect l="l" t="t" r="r" b="b"/>
                <a:pathLst>
                  <a:path w="11026" h="17574" extrusionOk="0">
                    <a:moveTo>
                      <a:pt x="5513" y="334"/>
                    </a:moveTo>
                    <a:cubicBezTo>
                      <a:pt x="8371" y="334"/>
                      <a:pt x="10692" y="2655"/>
                      <a:pt x="10692" y="5513"/>
                    </a:cubicBezTo>
                    <a:cubicBezTo>
                      <a:pt x="10692" y="7215"/>
                      <a:pt x="9871" y="8799"/>
                      <a:pt x="8466" y="9775"/>
                    </a:cubicBezTo>
                    <a:cubicBezTo>
                      <a:pt x="8430" y="9811"/>
                      <a:pt x="8406" y="9859"/>
                      <a:pt x="8406" y="9906"/>
                    </a:cubicBezTo>
                    <a:lnTo>
                      <a:pt x="8406" y="10728"/>
                    </a:lnTo>
                    <a:lnTo>
                      <a:pt x="2608" y="10728"/>
                    </a:lnTo>
                    <a:lnTo>
                      <a:pt x="2608" y="9906"/>
                    </a:lnTo>
                    <a:cubicBezTo>
                      <a:pt x="2608" y="9859"/>
                      <a:pt x="2596" y="9811"/>
                      <a:pt x="2548" y="9775"/>
                    </a:cubicBezTo>
                    <a:cubicBezTo>
                      <a:pt x="1155" y="8811"/>
                      <a:pt x="334" y="7215"/>
                      <a:pt x="334" y="5513"/>
                    </a:cubicBezTo>
                    <a:cubicBezTo>
                      <a:pt x="334" y="2655"/>
                      <a:pt x="2656" y="334"/>
                      <a:pt x="5513" y="334"/>
                    </a:cubicBezTo>
                    <a:close/>
                    <a:moveTo>
                      <a:pt x="8418" y="11025"/>
                    </a:moveTo>
                    <a:lnTo>
                      <a:pt x="8418" y="11764"/>
                    </a:lnTo>
                    <a:lnTo>
                      <a:pt x="2608" y="11764"/>
                    </a:lnTo>
                    <a:lnTo>
                      <a:pt x="2608" y="11025"/>
                    </a:lnTo>
                    <a:close/>
                    <a:moveTo>
                      <a:pt x="8418" y="12216"/>
                    </a:moveTo>
                    <a:lnTo>
                      <a:pt x="8418" y="12811"/>
                    </a:lnTo>
                    <a:lnTo>
                      <a:pt x="2608" y="12811"/>
                    </a:lnTo>
                    <a:lnTo>
                      <a:pt x="2608" y="12216"/>
                    </a:lnTo>
                    <a:close/>
                    <a:moveTo>
                      <a:pt x="8418" y="13109"/>
                    </a:moveTo>
                    <a:lnTo>
                      <a:pt x="8418" y="13847"/>
                    </a:lnTo>
                    <a:lnTo>
                      <a:pt x="2608" y="13847"/>
                    </a:lnTo>
                    <a:lnTo>
                      <a:pt x="2608" y="13109"/>
                    </a:lnTo>
                    <a:close/>
                    <a:moveTo>
                      <a:pt x="7370" y="14145"/>
                    </a:moveTo>
                    <a:lnTo>
                      <a:pt x="7370" y="15633"/>
                    </a:lnTo>
                    <a:lnTo>
                      <a:pt x="3656" y="15633"/>
                    </a:lnTo>
                    <a:lnTo>
                      <a:pt x="3656" y="14145"/>
                    </a:lnTo>
                    <a:close/>
                    <a:moveTo>
                      <a:pt x="6037" y="15931"/>
                    </a:moveTo>
                    <a:lnTo>
                      <a:pt x="6037" y="17121"/>
                    </a:lnTo>
                    <a:lnTo>
                      <a:pt x="4989" y="17121"/>
                    </a:lnTo>
                    <a:lnTo>
                      <a:pt x="4989" y="15931"/>
                    </a:lnTo>
                    <a:close/>
                    <a:moveTo>
                      <a:pt x="5513" y="0"/>
                    </a:moveTo>
                    <a:cubicBezTo>
                      <a:pt x="2477" y="0"/>
                      <a:pt x="0" y="2477"/>
                      <a:pt x="0" y="5513"/>
                    </a:cubicBezTo>
                    <a:cubicBezTo>
                      <a:pt x="0" y="7287"/>
                      <a:pt x="822" y="8966"/>
                      <a:pt x="2310" y="10002"/>
                    </a:cubicBezTo>
                    <a:lnTo>
                      <a:pt x="2310" y="10728"/>
                    </a:lnTo>
                    <a:lnTo>
                      <a:pt x="1691" y="10728"/>
                    </a:lnTo>
                    <a:cubicBezTo>
                      <a:pt x="1608" y="10728"/>
                      <a:pt x="1524" y="10775"/>
                      <a:pt x="1524" y="10871"/>
                    </a:cubicBezTo>
                    <a:cubicBezTo>
                      <a:pt x="1524" y="10966"/>
                      <a:pt x="1608" y="11025"/>
                      <a:pt x="1691" y="11025"/>
                    </a:cubicBezTo>
                    <a:lnTo>
                      <a:pt x="2310" y="11025"/>
                    </a:lnTo>
                    <a:lnTo>
                      <a:pt x="2310" y="11764"/>
                    </a:lnTo>
                    <a:lnTo>
                      <a:pt x="1691" y="11764"/>
                    </a:lnTo>
                    <a:cubicBezTo>
                      <a:pt x="1608" y="11764"/>
                      <a:pt x="1524" y="11895"/>
                      <a:pt x="1524" y="11990"/>
                    </a:cubicBezTo>
                    <a:cubicBezTo>
                      <a:pt x="1524" y="12073"/>
                      <a:pt x="1608" y="12216"/>
                      <a:pt x="1691" y="12216"/>
                    </a:cubicBezTo>
                    <a:lnTo>
                      <a:pt x="2310" y="12216"/>
                    </a:lnTo>
                    <a:lnTo>
                      <a:pt x="2310" y="12811"/>
                    </a:lnTo>
                    <a:lnTo>
                      <a:pt x="1691" y="12811"/>
                    </a:lnTo>
                    <a:cubicBezTo>
                      <a:pt x="1608" y="12811"/>
                      <a:pt x="1524" y="12859"/>
                      <a:pt x="1524" y="12954"/>
                    </a:cubicBezTo>
                    <a:cubicBezTo>
                      <a:pt x="1524" y="13049"/>
                      <a:pt x="1608" y="13109"/>
                      <a:pt x="1691" y="13109"/>
                    </a:cubicBezTo>
                    <a:lnTo>
                      <a:pt x="2310" y="13109"/>
                    </a:lnTo>
                    <a:lnTo>
                      <a:pt x="2310" y="13990"/>
                    </a:lnTo>
                    <a:cubicBezTo>
                      <a:pt x="2310" y="14085"/>
                      <a:pt x="2382" y="14145"/>
                      <a:pt x="2477" y="14145"/>
                    </a:cubicBezTo>
                    <a:lnTo>
                      <a:pt x="3358" y="14145"/>
                    </a:lnTo>
                    <a:lnTo>
                      <a:pt x="3358" y="15788"/>
                    </a:lnTo>
                    <a:cubicBezTo>
                      <a:pt x="3358" y="15883"/>
                      <a:pt x="3441" y="15931"/>
                      <a:pt x="3537" y="15931"/>
                    </a:cubicBezTo>
                    <a:lnTo>
                      <a:pt x="4691" y="15931"/>
                    </a:lnTo>
                    <a:lnTo>
                      <a:pt x="4691" y="17348"/>
                    </a:lnTo>
                    <a:cubicBezTo>
                      <a:pt x="4691" y="17431"/>
                      <a:pt x="4787" y="17574"/>
                      <a:pt x="4882" y="17574"/>
                    </a:cubicBezTo>
                    <a:lnTo>
                      <a:pt x="6156" y="17574"/>
                    </a:lnTo>
                    <a:cubicBezTo>
                      <a:pt x="6239" y="17574"/>
                      <a:pt x="6335" y="17431"/>
                      <a:pt x="6335" y="17348"/>
                    </a:cubicBezTo>
                    <a:lnTo>
                      <a:pt x="6335" y="15931"/>
                    </a:lnTo>
                    <a:lnTo>
                      <a:pt x="7501" y="15931"/>
                    </a:lnTo>
                    <a:cubicBezTo>
                      <a:pt x="7585" y="15931"/>
                      <a:pt x="7668" y="15883"/>
                      <a:pt x="7668" y="15788"/>
                    </a:cubicBezTo>
                    <a:lnTo>
                      <a:pt x="7668" y="14145"/>
                    </a:lnTo>
                    <a:lnTo>
                      <a:pt x="8561" y="14145"/>
                    </a:lnTo>
                    <a:cubicBezTo>
                      <a:pt x="8644" y="14145"/>
                      <a:pt x="8716" y="14085"/>
                      <a:pt x="8716" y="13990"/>
                    </a:cubicBezTo>
                    <a:lnTo>
                      <a:pt x="8716" y="13109"/>
                    </a:lnTo>
                    <a:lnTo>
                      <a:pt x="9335" y="13109"/>
                    </a:lnTo>
                    <a:cubicBezTo>
                      <a:pt x="9430" y="13109"/>
                      <a:pt x="9502" y="13049"/>
                      <a:pt x="9502" y="12954"/>
                    </a:cubicBezTo>
                    <a:cubicBezTo>
                      <a:pt x="9502" y="12859"/>
                      <a:pt x="9430" y="12811"/>
                      <a:pt x="9335" y="12811"/>
                    </a:cubicBezTo>
                    <a:lnTo>
                      <a:pt x="8716" y="12811"/>
                    </a:lnTo>
                    <a:lnTo>
                      <a:pt x="8716" y="12216"/>
                    </a:lnTo>
                    <a:lnTo>
                      <a:pt x="9335" y="12216"/>
                    </a:lnTo>
                    <a:cubicBezTo>
                      <a:pt x="9430" y="12216"/>
                      <a:pt x="9502" y="12073"/>
                      <a:pt x="9502" y="11990"/>
                    </a:cubicBezTo>
                    <a:cubicBezTo>
                      <a:pt x="9502" y="11895"/>
                      <a:pt x="9430" y="11764"/>
                      <a:pt x="9335" y="11764"/>
                    </a:cubicBezTo>
                    <a:lnTo>
                      <a:pt x="8716" y="11764"/>
                    </a:lnTo>
                    <a:lnTo>
                      <a:pt x="8716" y="11025"/>
                    </a:lnTo>
                    <a:lnTo>
                      <a:pt x="9335" y="11025"/>
                    </a:lnTo>
                    <a:cubicBezTo>
                      <a:pt x="9430" y="11025"/>
                      <a:pt x="9502" y="10966"/>
                      <a:pt x="9502" y="10871"/>
                    </a:cubicBezTo>
                    <a:cubicBezTo>
                      <a:pt x="9502" y="10775"/>
                      <a:pt x="9430" y="10728"/>
                      <a:pt x="9335" y="10728"/>
                    </a:cubicBezTo>
                    <a:lnTo>
                      <a:pt x="8716" y="10728"/>
                    </a:lnTo>
                    <a:lnTo>
                      <a:pt x="8716" y="10002"/>
                    </a:lnTo>
                    <a:cubicBezTo>
                      <a:pt x="10204" y="8966"/>
                      <a:pt x="11026" y="7287"/>
                      <a:pt x="11026" y="5513"/>
                    </a:cubicBezTo>
                    <a:cubicBezTo>
                      <a:pt x="11026" y="2477"/>
                      <a:pt x="8549" y="0"/>
                      <a:pt x="5513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0" name="Google Shape;2390;p43"/>
              <p:cNvSpPr/>
              <p:nvPr/>
            </p:nvSpPr>
            <p:spPr>
              <a:xfrm>
                <a:off x="3755700" y="1722450"/>
                <a:ext cx="7450" cy="536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144" extrusionOk="0">
                    <a:moveTo>
                      <a:pt x="155" y="0"/>
                    </a:moveTo>
                    <a:cubicBezTo>
                      <a:pt x="60" y="0"/>
                      <a:pt x="0" y="72"/>
                      <a:pt x="0" y="167"/>
                    </a:cubicBezTo>
                    <a:lnTo>
                      <a:pt x="0" y="1977"/>
                    </a:lnTo>
                    <a:cubicBezTo>
                      <a:pt x="0" y="2060"/>
                      <a:pt x="60" y="2143"/>
                      <a:pt x="155" y="2143"/>
                    </a:cubicBezTo>
                    <a:cubicBezTo>
                      <a:pt x="238" y="2143"/>
                      <a:pt x="298" y="2060"/>
                      <a:pt x="298" y="1977"/>
                    </a:cubicBezTo>
                    <a:lnTo>
                      <a:pt x="298" y="167"/>
                    </a:lnTo>
                    <a:cubicBezTo>
                      <a:pt x="298" y="72"/>
                      <a:pt x="238" y="0"/>
                      <a:pt x="155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1" name="Google Shape;2391;p43"/>
              <p:cNvSpPr/>
              <p:nvPr/>
            </p:nvSpPr>
            <p:spPr>
              <a:xfrm>
                <a:off x="3810450" y="1729150"/>
                <a:ext cx="20875" cy="5195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2078" extrusionOk="0">
                    <a:moveTo>
                      <a:pt x="648" y="0"/>
                    </a:moveTo>
                    <a:cubicBezTo>
                      <a:pt x="578" y="0"/>
                      <a:pt x="509" y="46"/>
                      <a:pt x="489" y="125"/>
                    </a:cubicBezTo>
                    <a:lnTo>
                      <a:pt x="25" y="1875"/>
                    </a:lnTo>
                    <a:cubicBezTo>
                      <a:pt x="1" y="1959"/>
                      <a:pt x="49" y="2054"/>
                      <a:pt x="132" y="2078"/>
                    </a:cubicBezTo>
                    <a:lnTo>
                      <a:pt x="179" y="2078"/>
                    </a:lnTo>
                    <a:cubicBezTo>
                      <a:pt x="251" y="2078"/>
                      <a:pt x="322" y="2030"/>
                      <a:pt x="346" y="1959"/>
                    </a:cubicBezTo>
                    <a:lnTo>
                      <a:pt x="811" y="209"/>
                    </a:lnTo>
                    <a:cubicBezTo>
                      <a:pt x="834" y="125"/>
                      <a:pt x="787" y="30"/>
                      <a:pt x="691" y="6"/>
                    </a:cubicBezTo>
                    <a:cubicBezTo>
                      <a:pt x="677" y="2"/>
                      <a:pt x="663" y="0"/>
                      <a:pt x="648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2" name="Google Shape;2392;p43"/>
              <p:cNvSpPr/>
              <p:nvPr/>
            </p:nvSpPr>
            <p:spPr>
              <a:xfrm>
                <a:off x="3861350" y="1752550"/>
                <a:ext cx="31875" cy="4760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904" extrusionOk="0">
                    <a:moveTo>
                      <a:pt x="1097" y="1"/>
                    </a:moveTo>
                    <a:cubicBezTo>
                      <a:pt x="1036" y="1"/>
                      <a:pt x="978" y="33"/>
                      <a:pt x="953" y="82"/>
                    </a:cubicBezTo>
                    <a:lnTo>
                      <a:pt x="48" y="1654"/>
                    </a:lnTo>
                    <a:cubicBezTo>
                      <a:pt x="1" y="1737"/>
                      <a:pt x="25" y="1832"/>
                      <a:pt x="108" y="1880"/>
                    </a:cubicBezTo>
                    <a:cubicBezTo>
                      <a:pt x="132" y="1892"/>
                      <a:pt x="156" y="1904"/>
                      <a:pt x="191" y="1904"/>
                    </a:cubicBezTo>
                    <a:cubicBezTo>
                      <a:pt x="239" y="1904"/>
                      <a:pt x="299" y="1880"/>
                      <a:pt x="334" y="1820"/>
                    </a:cubicBezTo>
                    <a:lnTo>
                      <a:pt x="1239" y="249"/>
                    </a:lnTo>
                    <a:cubicBezTo>
                      <a:pt x="1275" y="177"/>
                      <a:pt x="1251" y="70"/>
                      <a:pt x="1180" y="23"/>
                    </a:cubicBezTo>
                    <a:cubicBezTo>
                      <a:pt x="1153" y="8"/>
                      <a:pt x="1125" y="1"/>
                      <a:pt x="1097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3" name="Google Shape;2393;p43"/>
              <p:cNvSpPr/>
              <p:nvPr/>
            </p:nvSpPr>
            <p:spPr>
              <a:xfrm>
                <a:off x="3905700" y="1791350"/>
                <a:ext cx="4110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14" extrusionOk="0">
                    <a:moveTo>
                      <a:pt x="1470" y="1"/>
                    </a:moveTo>
                    <a:cubicBezTo>
                      <a:pt x="1427" y="1"/>
                      <a:pt x="1382" y="18"/>
                      <a:pt x="1346" y="54"/>
                    </a:cubicBezTo>
                    <a:lnTo>
                      <a:pt x="72" y="1328"/>
                    </a:lnTo>
                    <a:cubicBezTo>
                      <a:pt x="1" y="1400"/>
                      <a:pt x="1" y="1507"/>
                      <a:pt x="72" y="1566"/>
                    </a:cubicBezTo>
                    <a:cubicBezTo>
                      <a:pt x="96" y="1602"/>
                      <a:pt x="144" y="1614"/>
                      <a:pt x="191" y="1614"/>
                    </a:cubicBezTo>
                    <a:cubicBezTo>
                      <a:pt x="227" y="1614"/>
                      <a:pt x="275" y="1602"/>
                      <a:pt x="299" y="1566"/>
                    </a:cubicBezTo>
                    <a:lnTo>
                      <a:pt x="1584" y="292"/>
                    </a:lnTo>
                    <a:cubicBezTo>
                      <a:pt x="1644" y="221"/>
                      <a:pt x="1644" y="114"/>
                      <a:pt x="1584" y="54"/>
                    </a:cubicBezTo>
                    <a:cubicBezTo>
                      <a:pt x="1555" y="18"/>
                      <a:pt x="1513" y="1"/>
                      <a:pt x="1470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4" name="Google Shape;2394;p43"/>
              <p:cNvSpPr/>
              <p:nvPr/>
            </p:nvSpPr>
            <p:spPr>
              <a:xfrm>
                <a:off x="3578875" y="1802000"/>
                <a:ext cx="41100" cy="40425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17" extrusionOk="0">
                    <a:moveTo>
                      <a:pt x="187" y="0"/>
                    </a:moveTo>
                    <a:cubicBezTo>
                      <a:pt x="144" y="0"/>
                      <a:pt x="102" y="15"/>
                      <a:pt x="72" y="45"/>
                    </a:cubicBezTo>
                    <a:cubicBezTo>
                      <a:pt x="1" y="116"/>
                      <a:pt x="1" y="212"/>
                      <a:pt x="72" y="283"/>
                    </a:cubicBezTo>
                    <a:lnTo>
                      <a:pt x="1346" y="1557"/>
                    </a:lnTo>
                    <a:cubicBezTo>
                      <a:pt x="1382" y="1593"/>
                      <a:pt x="1418" y="1616"/>
                      <a:pt x="1465" y="1616"/>
                    </a:cubicBezTo>
                    <a:cubicBezTo>
                      <a:pt x="1513" y="1616"/>
                      <a:pt x="1549" y="1593"/>
                      <a:pt x="1584" y="1569"/>
                    </a:cubicBezTo>
                    <a:cubicBezTo>
                      <a:pt x="1644" y="1497"/>
                      <a:pt x="1644" y="1390"/>
                      <a:pt x="1584" y="1331"/>
                    </a:cubicBezTo>
                    <a:lnTo>
                      <a:pt x="310" y="45"/>
                    </a:lnTo>
                    <a:cubicBezTo>
                      <a:pt x="275" y="15"/>
                      <a:pt x="230" y="0"/>
                      <a:pt x="187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5" name="Google Shape;2395;p43"/>
              <p:cNvSpPr/>
              <p:nvPr/>
            </p:nvSpPr>
            <p:spPr>
              <a:xfrm>
                <a:off x="3630075" y="1760150"/>
                <a:ext cx="32175" cy="47450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898" extrusionOk="0">
                    <a:moveTo>
                      <a:pt x="184" y="0"/>
                    </a:moveTo>
                    <a:cubicBezTo>
                      <a:pt x="159" y="0"/>
                      <a:pt x="133" y="6"/>
                      <a:pt x="108" y="16"/>
                    </a:cubicBezTo>
                    <a:cubicBezTo>
                      <a:pt x="36" y="64"/>
                      <a:pt x="1" y="171"/>
                      <a:pt x="48" y="242"/>
                    </a:cubicBezTo>
                    <a:lnTo>
                      <a:pt x="953" y="1814"/>
                    </a:lnTo>
                    <a:cubicBezTo>
                      <a:pt x="989" y="1874"/>
                      <a:pt x="1037" y="1897"/>
                      <a:pt x="1096" y="1897"/>
                    </a:cubicBezTo>
                    <a:cubicBezTo>
                      <a:pt x="1132" y="1897"/>
                      <a:pt x="1156" y="1886"/>
                      <a:pt x="1179" y="1874"/>
                    </a:cubicBezTo>
                    <a:cubicBezTo>
                      <a:pt x="1263" y="1826"/>
                      <a:pt x="1287" y="1731"/>
                      <a:pt x="1239" y="1647"/>
                    </a:cubicBezTo>
                    <a:lnTo>
                      <a:pt x="334" y="88"/>
                    </a:lnTo>
                    <a:cubicBezTo>
                      <a:pt x="301" y="29"/>
                      <a:pt x="244" y="0"/>
                      <a:pt x="184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6" name="Google Shape;2396;p43"/>
              <p:cNvSpPr/>
              <p:nvPr/>
            </p:nvSpPr>
            <p:spPr>
              <a:xfrm>
                <a:off x="3690800" y="1733000"/>
                <a:ext cx="20850" cy="51975"/>
              </a:xfrm>
              <a:custGeom>
                <a:avLst/>
                <a:gdLst/>
                <a:ahLst/>
                <a:cxnLst/>
                <a:rect l="l" t="t" r="r" b="b"/>
                <a:pathLst>
                  <a:path w="834" h="2079" extrusionOk="0">
                    <a:moveTo>
                      <a:pt x="187" y="1"/>
                    </a:moveTo>
                    <a:cubicBezTo>
                      <a:pt x="172" y="1"/>
                      <a:pt x="158" y="3"/>
                      <a:pt x="143" y="7"/>
                    </a:cubicBezTo>
                    <a:cubicBezTo>
                      <a:pt x="48" y="31"/>
                      <a:pt x="1" y="126"/>
                      <a:pt x="24" y="209"/>
                    </a:cubicBezTo>
                    <a:lnTo>
                      <a:pt x="489" y="1960"/>
                    </a:lnTo>
                    <a:cubicBezTo>
                      <a:pt x="513" y="2031"/>
                      <a:pt x="584" y="2079"/>
                      <a:pt x="655" y="2079"/>
                    </a:cubicBezTo>
                    <a:lnTo>
                      <a:pt x="691" y="2079"/>
                    </a:lnTo>
                    <a:cubicBezTo>
                      <a:pt x="786" y="2055"/>
                      <a:pt x="834" y="1960"/>
                      <a:pt x="810" y="1876"/>
                    </a:cubicBezTo>
                    <a:lnTo>
                      <a:pt x="346" y="126"/>
                    </a:lnTo>
                    <a:cubicBezTo>
                      <a:pt x="326" y="47"/>
                      <a:pt x="257" y="1"/>
                      <a:pt x="187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97" name="Google Shape;2397;p43"/>
              <p:cNvSpPr/>
              <p:nvPr/>
            </p:nvSpPr>
            <p:spPr>
              <a:xfrm>
                <a:off x="3658950" y="1822750"/>
                <a:ext cx="219400" cy="173550"/>
              </a:xfrm>
              <a:custGeom>
                <a:avLst/>
                <a:gdLst/>
                <a:ahLst/>
                <a:cxnLst/>
                <a:rect l="l" t="t" r="r" b="b"/>
                <a:pathLst>
                  <a:path w="8776" h="6942" extrusionOk="0">
                    <a:moveTo>
                      <a:pt x="4096" y="1"/>
                    </a:moveTo>
                    <a:cubicBezTo>
                      <a:pt x="4013" y="1"/>
                      <a:pt x="3942" y="84"/>
                      <a:pt x="3930" y="155"/>
                    </a:cubicBezTo>
                    <a:lnTo>
                      <a:pt x="3775" y="1215"/>
                    </a:lnTo>
                    <a:cubicBezTo>
                      <a:pt x="3620" y="1239"/>
                      <a:pt x="3477" y="1287"/>
                      <a:pt x="3346" y="1334"/>
                    </a:cubicBezTo>
                    <a:lnTo>
                      <a:pt x="2691" y="513"/>
                    </a:lnTo>
                    <a:cubicBezTo>
                      <a:pt x="2654" y="475"/>
                      <a:pt x="2607" y="452"/>
                      <a:pt x="2559" y="452"/>
                    </a:cubicBezTo>
                    <a:cubicBezTo>
                      <a:pt x="2531" y="452"/>
                      <a:pt x="2503" y="459"/>
                      <a:pt x="2477" y="477"/>
                    </a:cubicBezTo>
                    <a:lnTo>
                      <a:pt x="1953" y="775"/>
                    </a:lnTo>
                    <a:cubicBezTo>
                      <a:pt x="1882" y="810"/>
                      <a:pt x="1846" y="906"/>
                      <a:pt x="1882" y="977"/>
                    </a:cubicBezTo>
                    <a:lnTo>
                      <a:pt x="2263" y="1965"/>
                    </a:lnTo>
                    <a:cubicBezTo>
                      <a:pt x="2156" y="2060"/>
                      <a:pt x="2048" y="2168"/>
                      <a:pt x="1953" y="2275"/>
                    </a:cubicBezTo>
                    <a:lnTo>
                      <a:pt x="965" y="1894"/>
                    </a:lnTo>
                    <a:cubicBezTo>
                      <a:pt x="946" y="1884"/>
                      <a:pt x="926" y="1880"/>
                      <a:pt x="906" y="1880"/>
                    </a:cubicBezTo>
                    <a:cubicBezTo>
                      <a:pt x="851" y="1880"/>
                      <a:pt x="797" y="1913"/>
                      <a:pt x="763" y="1965"/>
                    </a:cubicBezTo>
                    <a:lnTo>
                      <a:pt x="465" y="2489"/>
                    </a:lnTo>
                    <a:cubicBezTo>
                      <a:pt x="417" y="2561"/>
                      <a:pt x="441" y="2644"/>
                      <a:pt x="501" y="2703"/>
                    </a:cubicBezTo>
                    <a:lnTo>
                      <a:pt x="1334" y="3358"/>
                    </a:lnTo>
                    <a:cubicBezTo>
                      <a:pt x="1286" y="3489"/>
                      <a:pt x="1239" y="3632"/>
                      <a:pt x="1215" y="3787"/>
                    </a:cubicBezTo>
                    <a:lnTo>
                      <a:pt x="155" y="3942"/>
                    </a:lnTo>
                    <a:cubicBezTo>
                      <a:pt x="72" y="3954"/>
                      <a:pt x="1" y="4025"/>
                      <a:pt x="1" y="4108"/>
                    </a:cubicBezTo>
                    <a:lnTo>
                      <a:pt x="1" y="4704"/>
                    </a:lnTo>
                    <a:cubicBezTo>
                      <a:pt x="1" y="4787"/>
                      <a:pt x="72" y="4858"/>
                      <a:pt x="155" y="4870"/>
                    </a:cubicBezTo>
                    <a:lnTo>
                      <a:pt x="1203" y="5025"/>
                    </a:lnTo>
                    <a:cubicBezTo>
                      <a:pt x="1239" y="5180"/>
                      <a:pt x="1275" y="5323"/>
                      <a:pt x="1322" y="5466"/>
                    </a:cubicBezTo>
                    <a:lnTo>
                      <a:pt x="501" y="6120"/>
                    </a:lnTo>
                    <a:cubicBezTo>
                      <a:pt x="441" y="6168"/>
                      <a:pt x="417" y="6263"/>
                      <a:pt x="465" y="6335"/>
                    </a:cubicBezTo>
                    <a:lnTo>
                      <a:pt x="763" y="6859"/>
                    </a:lnTo>
                    <a:cubicBezTo>
                      <a:pt x="798" y="6906"/>
                      <a:pt x="858" y="6942"/>
                      <a:pt x="905" y="6942"/>
                    </a:cubicBezTo>
                    <a:cubicBezTo>
                      <a:pt x="929" y="6942"/>
                      <a:pt x="953" y="6930"/>
                      <a:pt x="965" y="6930"/>
                    </a:cubicBezTo>
                    <a:lnTo>
                      <a:pt x="2060" y="6490"/>
                    </a:lnTo>
                    <a:cubicBezTo>
                      <a:pt x="2144" y="6466"/>
                      <a:pt x="2191" y="6359"/>
                      <a:pt x="2156" y="6275"/>
                    </a:cubicBezTo>
                    <a:cubicBezTo>
                      <a:pt x="2127" y="6209"/>
                      <a:pt x="2061" y="6173"/>
                      <a:pt x="1993" y="6173"/>
                    </a:cubicBezTo>
                    <a:cubicBezTo>
                      <a:pt x="1976" y="6173"/>
                      <a:pt x="1958" y="6175"/>
                      <a:pt x="1941" y="6180"/>
                    </a:cubicBezTo>
                    <a:lnTo>
                      <a:pt x="977" y="6561"/>
                    </a:lnTo>
                    <a:lnTo>
                      <a:pt x="822" y="6287"/>
                    </a:lnTo>
                    <a:lnTo>
                      <a:pt x="1632" y="5644"/>
                    </a:lnTo>
                    <a:cubicBezTo>
                      <a:pt x="1691" y="5597"/>
                      <a:pt x="1703" y="5525"/>
                      <a:pt x="1679" y="5454"/>
                    </a:cubicBezTo>
                    <a:cubicBezTo>
                      <a:pt x="1608" y="5263"/>
                      <a:pt x="1548" y="5061"/>
                      <a:pt x="1525" y="4858"/>
                    </a:cubicBezTo>
                    <a:cubicBezTo>
                      <a:pt x="1513" y="4787"/>
                      <a:pt x="1417" y="4727"/>
                      <a:pt x="1346" y="4716"/>
                    </a:cubicBezTo>
                    <a:lnTo>
                      <a:pt x="298" y="4561"/>
                    </a:lnTo>
                    <a:lnTo>
                      <a:pt x="298" y="4251"/>
                    </a:lnTo>
                    <a:lnTo>
                      <a:pt x="1346" y="4096"/>
                    </a:lnTo>
                    <a:cubicBezTo>
                      <a:pt x="1417" y="4085"/>
                      <a:pt x="1489" y="4025"/>
                      <a:pt x="1501" y="3954"/>
                    </a:cubicBezTo>
                    <a:cubicBezTo>
                      <a:pt x="1537" y="3751"/>
                      <a:pt x="1596" y="3549"/>
                      <a:pt x="1667" y="3358"/>
                    </a:cubicBezTo>
                    <a:cubicBezTo>
                      <a:pt x="1703" y="3287"/>
                      <a:pt x="1679" y="3215"/>
                      <a:pt x="1620" y="3168"/>
                    </a:cubicBezTo>
                    <a:lnTo>
                      <a:pt x="822" y="2525"/>
                    </a:lnTo>
                    <a:lnTo>
                      <a:pt x="977" y="2251"/>
                    </a:lnTo>
                    <a:lnTo>
                      <a:pt x="1941" y="2632"/>
                    </a:lnTo>
                    <a:cubicBezTo>
                      <a:pt x="1960" y="2638"/>
                      <a:pt x="1978" y="2641"/>
                      <a:pt x="1996" y="2641"/>
                    </a:cubicBezTo>
                    <a:cubicBezTo>
                      <a:pt x="2048" y="2641"/>
                      <a:pt x="2097" y="2617"/>
                      <a:pt x="2132" y="2572"/>
                    </a:cubicBezTo>
                    <a:cubicBezTo>
                      <a:pt x="2251" y="2418"/>
                      <a:pt x="2406" y="2275"/>
                      <a:pt x="2572" y="2144"/>
                    </a:cubicBezTo>
                    <a:cubicBezTo>
                      <a:pt x="2632" y="2096"/>
                      <a:pt x="2644" y="2013"/>
                      <a:pt x="2620" y="1953"/>
                    </a:cubicBezTo>
                    <a:lnTo>
                      <a:pt x="2239" y="989"/>
                    </a:lnTo>
                    <a:lnTo>
                      <a:pt x="2513" y="834"/>
                    </a:lnTo>
                    <a:lnTo>
                      <a:pt x="3156" y="1644"/>
                    </a:lnTo>
                    <a:cubicBezTo>
                      <a:pt x="3191" y="1679"/>
                      <a:pt x="3245" y="1701"/>
                      <a:pt x="3294" y="1701"/>
                    </a:cubicBezTo>
                    <a:cubicBezTo>
                      <a:pt x="3313" y="1701"/>
                      <a:pt x="3330" y="1698"/>
                      <a:pt x="3346" y="1691"/>
                    </a:cubicBezTo>
                    <a:cubicBezTo>
                      <a:pt x="3537" y="1620"/>
                      <a:pt x="3739" y="1560"/>
                      <a:pt x="3942" y="1525"/>
                    </a:cubicBezTo>
                    <a:cubicBezTo>
                      <a:pt x="4013" y="1525"/>
                      <a:pt x="4073" y="1429"/>
                      <a:pt x="4084" y="1358"/>
                    </a:cubicBezTo>
                    <a:lnTo>
                      <a:pt x="4239" y="298"/>
                    </a:lnTo>
                    <a:lnTo>
                      <a:pt x="4561" y="298"/>
                    </a:lnTo>
                    <a:lnTo>
                      <a:pt x="4715" y="1358"/>
                    </a:lnTo>
                    <a:cubicBezTo>
                      <a:pt x="4715" y="1429"/>
                      <a:pt x="4775" y="1501"/>
                      <a:pt x="4846" y="1513"/>
                    </a:cubicBezTo>
                    <a:cubicBezTo>
                      <a:pt x="5061" y="1548"/>
                      <a:pt x="5263" y="1608"/>
                      <a:pt x="5442" y="1679"/>
                    </a:cubicBezTo>
                    <a:cubicBezTo>
                      <a:pt x="5464" y="1687"/>
                      <a:pt x="5488" y="1691"/>
                      <a:pt x="5511" y="1691"/>
                    </a:cubicBezTo>
                    <a:cubicBezTo>
                      <a:pt x="5561" y="1691"/>
                      <a:pt x="5608" y="1673"/>
                      <a:pt x="5632" y="1632"/>
                    </a:cubicBezTo>
                    <a:lnTo>
                      <a:pt x="6275" y="834"/>
                    </a:lnTo>
                    <a:lnTo>
                      <a:pt x="6549" y="989"/>
                    </a:lnTo>
                    <a:lnTo>
                      <a:pt x="6180" y="1953"/>
                    </a:lnTo>
                    <a:cubicBezTo>
                      <a:pt x="6144" y="2013"/>
                      <a:pt x="6168" y="2096"/>
                      <a:pt x="6228" y="2144"/>
                    </a:cubicBezTo>
                    <a:cubicBezTo>
                      <a:pt x="6394" y="2275"/>
                      <a:pt x="6537" y="2418"/>
                      <a:pt x="6668" y="2572"/>
                    </a:cubicBezTo>
                    <a:cubicBezTo>
                      <a:pt x="6695" y="2617"/>
                      <a:pt x="6747" y="2641"/>
                      <a:pt x="6797" y="2641"/>
                    </a:cubicBezTo>
                    <a:cubicBezTo>
                      <a:pt x="6814" y="2641"/>
                      <a:pt x="6831" y="2638"/>
                      <a:pt x="6847" y="2632"/>
                    </a:cubicBezTo>
                    <a:lnTo>
                      <a:pt x="7811" y="2251"/>
                    </a:lnTo>
                    <a:lnTo>
                      <a:pt x="7978" y="2525"/>
                    </a:lnTo>
                    <a:lnTo>
                      <a:pt x="7168" y="3168"/>
                    </a:lnTo>
                    <a:cubicBezTo>
                      <a:pt x="7109" y="3215"/>
                      <a:pt x="7085" y="3287"/>
                      <a:pt x="7121" y="3358"/>
                    </a:cubicBezTo>
                    <a:cubicBezTo>
                      <a:pt x="7192" y="3549"/>
                      <a:pt x="7240" y="3751"/>
                      <a:pt x="7275" y="3954"/>
                    </a:cubicBezTo>
                    <a:cubicBezTo>
                      <a:pt x="7287" y="4025"/>
                      <a:pt x="7371" y="4085"/>
                      <a:pt x="7442" y="4096"/>
                    </a:cubicBezTo>
                    <a:lnTo>
                      <a:pt x="8478" y="4251"/>
                    </a:lnTo>
                    <a:lnTo>
                      <a:pt x="8478" y="4561"/>
                    </a:lnTo>
                    <a:lnTo>
                      <a:pt x="7442" y="4716"/>
                    </a:lnTo>
                    <a:cubicBezTo>
                      <a:pt x="7371" y="4727"/>
                      <a:pt x="7299" y="4787"/>
                      <a:pt x="7287" y="4858"/>
                    </a:cubicBezTo>
                    <a:cubicBezTo>
                      <a:pt x="7252" y="5061"/>
                      <a:pt x="7192" y="5251"/>
                      <a:pt x="7121" y="5454"/>
                    </a:cubicBezTo>
                    <a:cubicBezTo>
                      <a:pt x="7097" y="5525"/>
                      <a:pt x="7109" y="5597"/>
                      <a:pt x="7168" y="5644"/>
                    </a:cubicBezTo>
                    <a:lnTo>
                      <a:pt x="7978" y="6287"/>
                    </a:lnTo>
                    <a:lnTo>
                      <a:pt x="7811" y="6561"/>
                    </a:lnTo>
                    <a:lnTo>
                      <a:pt x="6847" y="6180"/>
                    </a:lnTo>
                    <a:cubicBezTo>
                      <a:pt x="6830" y="6175"/>
                      <a:pt x="6812" y="6173"/>
                      <a:pt x="6795" y="6173"/>
                    </a:cubicBezTo>
                    <a:cubicBezTo>
                      <a:pt x="6727" y="6173"/>
                      <a:pt x="6661" y="6209"/>
                      <a:pt x="6632" y="6275"/>
                    </a:cubicBezTo>
                    <a:cubicBezTo>
                      <a:pt x="6609" y="6359"/>
                      <a:pt x="6644" y="6466"/>
                      <a:pt x="6728" y="6490"/>
                    </a:cubicBezTo>
                    <a:lnTo>
                      <a:pt x="7823" y="6918"/>
                    </a:lnTo>
                    <a:cubicBezTo>
                      <a:pt x="7849" y="6929"/>
                      <a:pt x="7875" y="6935"/>
                      <a:pt x="7899" y="6935"/>
                    </a:cubicBezTo>
                    <a:cubicBezTo>
                      <a:pt x="7953" y="6935"/>
                      <a:pt x="8001" y="6908"/>
                      <a:pt x="8025" y="6859"/>
                    </a:cubicBezTo>
                    <a:lnTo>
                      <a:pt x="8335" y="6335"/>
                    </a:lnTo>
                    <a:cubicBezTo>
                      <a:pt x="8371" y="6263"/>
                      <a:pt x="8359" y="6168"/>
                      <a:pt x="8287" y="6120"/>
                    </a:cubicBezTo>
                    <a:lnTo>
                      <a:pt x="7466" y="5466"/>
                    </a:lnTo>
                    <a:cubicBezTo>
                      <a:pt x="7513" y="5323"/>
                      <a:pt x="7549" y="5168"/>
                      <a:pt x="7585" y="5025"/>
                    </a:cubicBezTo>
                    <a:lnTo>
                      <a:pt x="8633" y="4870"/>
                    </a:lnTo>
                    <a:cubicBezTo>
                      <a:pt x="8716" y="4858"/>
                      <a:pt x="8776" y="4787"/>
                      <a:pt x="8776" y="4704"/>
                    </a:cubicBezTo>
                    <a:lnTo>
                      <a:pt x="8776" y="4108"/>
                    </a:lnTo>
                    <a:cubicBezTo>
                      <a:pt x="8776" y="4025"/>
                      <a:pt x="8716" y="3954"/>
                      <a:pt x="8633" y="3942"/>
                    </a:cubicBezTo>
                    <a:lnTo>
                      <a:pt x="7585" y="3787"/>
                    </a:lnTo>
                    <a:cubicBezTo>
                      <a:pt x="7561" y="3644"/>
                      <a:pt x="7513" y="3501"/>
                      <a:pt x="7466" y="3358"/>
                    </a:cubicBezTo>
                    <a:lnTo>
                      <a:pt x="8287" y="2703"/>
                    </a:lnTo>
                    <a:cubicBezTo>
                      <a:pt x="8359" y="2644"/>
                      <a:pt x="8371" y="2561"/>
                      <a:pt x="8335" y="2489"/>
                    </a:cubicBezTo>
                    <a:lnTo>
                      <a:pt x="8025" y="1965"/>
                    </a:lnTo>
                    <a:cubicBezTo>
                      <a:pt x="7999" y="1913"/>
                      <a:pt x="7948" y="1880"/>
                      <a:pt x="7889" y="1880"/>
                    </a:cubicBezTo>
                    <a:cubicBezTo>
                      <a:pt x="7868" y="1880"/>
                      <a:pt x="7845" y="1884"/>
                      <a:pt x="7823" y="1894"/>
                    </a:cubicBezTo>
                    <a:lnTo>
                      <a:pt x="6847" y="2275"/>
                    </a:lnTo>
                    <a:cubicBezTo>
                      <a:pt x="6751" y="2168"/>
                      <a:pt x="6644" y="2060"/>
                      <a:pt x="6525" y="1965"/>
                    </a:cubicBezTo>
                    <a:lnTo>
                      <a:pt x="6918" y="977"/>
                    </a:lnTo>
                    <a:cubicBezTo>
                      <a:pt x="6942" y="906"/>
                      <a:pt x="6918" y="822"/>
                      <a:pt x="6847" y="775"/>
                    </a:cubicBezTo>
                    <a:lnTo>
                      <a:pt x="6323" y="477"/>
                    </a:lnTo>
                    <a:cubicBezTo>
                      <a:pt x="6297" y="459"/>
                      <a:pt x="6267" y="452"/>
                      <a:pt x="6238" y="452"/>
                    </a:cubicBezTo>
                    <a:cubicBezTo>
                      <a:pt x="6188" y="452"/>
                      <a:pt x="6139" y="475"/>
                      <a:pt x="6109" y="513"/>
                    </a:cubicBezTo>
                    <a:lnTo>
                      <a:pt x="5454" y="1334"/>
                    </a:lnTo>
                    <a:cubicBezTo>
                      <a:pt x="5311" y="1287"/>
                      <a:pt x="5168" y="1251"/>
                      <a:pt x="5025" y="1227"/>
                    </a:cubicBezTo>
                    <a:lnTo>
                      <a:pt x="4858" y="155"/>
                    </a:lnTo>
                    <a:cubicBezTo>
                      <a:pt x="4846" y="84"/>
                      <a:pt x="4787" y="1"/>
                      <a:pt x="4704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398" name="Google Shape;2398;p43"/>
            <p:cNvSpPr/>
            <p:nvPr/>
          </p:nvSpPr>
          <p:spPr>
            <a:xfrm>
              <a:off x="3330050" y="1583475"/>
              <a:ext cx="900125" cy="856350"/>
            </a:xfrm>
            <a:custGeom>
              <a:avLst/>
              <a:gdLst/>
              <a:ahLst/>
              <a:cxnLst/>
              <a:rect l="l" t="t" r="r" b="b"/>
              <a:pathLst>
                <a:path w="36005" h="34254" extrusionOk="0">
                  <a:moveTo>
                    <a:pt x="17223" y="0"/>
                  </a:moveTo>
                  <a:cubicBezTo>
                    <a:pt x="12719" y="0"/>
                    <a:pt x="8224" y="1761"/>
                    <a:pt x="4870" y="5262"/>
                  </a:cubicBezTo>
                  <a:cubicBezTo>
                    <a:pt x="1691" y="8560"/>
                    <a:pt x="0" y="12905"/>
                    <a:pt x="95" y="17477"/>
                  </a:cubicBezTo>
                  <a:cubicBezTo>
                    <a:pt x="191" y="22061"/>
                    <a:pt x="2060" y="26324"/>
                    <a:pt x="5358" y="29491"/>
                  </a:cubicBezTo>
                  <a:cubicBezTo>
                    <a:pt x="8632" y="32634"/>
                    <a:pt x="12930" y="34253"/>
                    <a:pt x="17252" y="34253"/>
                  </a:cubicBezTo>
                  <a:cubicBezTo>
                    <a:pt x="20610" y="34253"/>
                    <a:pt x="23979" y="33277"/>
                    <a:pt x="26885" y="31289"/>
                  </a:cubicBezTo>
                  <a:lnTo>
                    <a:pt x="26706" y="31015"/>
                  </a:lnTo>
                  <a:cubicBezTo>
                    <a:pt x="23852" y="32968"/>
                    <a:pt x="20547" y="33925"/>
                    <a:pt x="17254" y="33925"/>
                  </a:cubicBezTo>
                  <a:cubicBezTo>
                    <a:pt x="13017" y="33925"/>
                    <a:pt x="8800" y="32341"/>
                    <a:pt x="5584" y="29253"/>
                  </a:cubicBezTo>
                  <a:cubicBezTo>
                    <a:pt x="2346" y="26145"/>
                    <a:pt x="512" y="21966"/>
                    <a:pt x="417" y="17477"/>
                  </a:cubicBezTo>
                  <a:cubicBezTo>
                    <a:pt x="334" y="12989"/>
                    <a:pt x="1989" y="8726"/>
                    <a:pt x="5096" y="5488"/>
                  </a:cubicBezTo>
                  <a:cubicBezTo>
                    <a:pt x="8397" y="2053"/>
                    <a:pt x="12812" y="324"/>
                    <a:pt x="17232" y="324"/>
                  </a:cubicBezTo>
                  <a:cubicBezTo>
                    <a:pt x="21422" y="324"/>
                    <a:pt x="25617" y="1877"/>
                    <a:pt x="28873" y="5000"/>
                  </a:cubicBezTo>
                  <a:cubicBezTo>
                    <a:pt x="34409" y="10322"/>
                    <a:pt x="35648" y="18692"/>
                    <a:pt x="31885" y="25371"/>
                  </a:cubicBezTo>
                  <a:lnTo>
                    <a:pt x="32171" y="25526"/>
                  </a:lnTo>
                  <a:cubicBezTo>
                    <a:pt x="36005" y="18728"/>
                    <a:pt x="34743" y="10191"/>
                    <a:pt x="29099" y="4773"/>
                  </a:cubicBezTo>
                  <a:cubicBezTo>
                    <a:pt x="25778" y="1585"/>
                    <a:pt x="21496" y="0"/>
                    <a:pt x="1722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9" name="Google Shape;2399;p43"/>
            <p:cNvSpPr txBox="1"/>
            <p:nvPr/>
          </p:nvSpPr>
          <p:spPr>
            <a:xfrm>
              <a:off x="3085738" y="3099150"/>
              <a:ext cx="1354200" cy="111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Metodologjia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SIGMA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Konferenca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e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Decentralizimit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dhe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Financave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Vendore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&amp;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Prezantime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latin typeface="Roboto"/>
                  <a:ea typeface="Roboto"/>
                  <a:cs typeface="Roboto"/>
                  <a:sym typeface="Roboto"/>
                </a:rPr>
                <a:t>specifike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  <a:p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01" name="Google Shape;2401;p43"/>
          <p:cNvGrpSpPr/>
          <p:nvPr/>
        </p:nvGrpSpPr>
        <p:grpSpPr>
          <a:xfrm>
            <a:off x="6096235" y="1963967"/>
            <a:ext cx="2156633" cy="3572467"/>
            <a:chOff x="4572176" y="1531650"/>
            <a:chExt cx="1617475" cy="2679350"/>
          </a:xfrm>
        </p:grpSpPr>
        <p:sp>
          <p:nvSpPr>
            <p:cNvPr id="2402" name="Google Shape;2402;p43"/>
            <p:cNvSpPr/>
            <p:nvPr/>
          </p:nvSpPr>
          <p:spPr>
            <a:xfrm>
              <a:off x="4572176" y="2625225"/>
              <a:ext cx="1617475" cy="265550"/>
            </a:xfrm>
            <a:custGeom>
              <a:avLst/>
              <a:gdLst/>
              <a:ahLst/>
              <a:cxnLst/>
              <a:rect l="l" t="t" r="r" b="b"/>
              <a:pathLst>
                <a:path w="64699" h="10622" extrusionOk="0">
                  <a:moveTo>
                    <a:pt x="0" y="1"/>
                  </a:moveTo>
                  <a:lnTo>
                    <a:pt x="0" y="10621"/>
                  </a:lnTo>
                  <a:lnTo>
                    <a:pt x="64699" y="10621"/>
                  </a:lnTo>
                  <a:lnTo>
                    <a:pt x="64699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Korrik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403" name="Google Shape;2403;p43"/>
            <p:cNvSpPr/>
            <p:nvPr/>
          </p:nvSpPr>
          <p:spPr>
            <a:xfrm>
              <a:off x="4903750" y="1531650"/>
              <a:ext cx="954300" cy="954000"/>
            </a:xfrm>
            <a:custGeom>
              <a:avLst/>
              <a:gdLst/>
              <a:ahLst/>
              <a:cxnLst/>
              <a:rect l="l" t="t" r="r" b="b"/>
              <a:pathLst>
                <a:path w="38172" h="38160" extrusionOk="0">
                  <a:moveTo>
                    <a:pt x="19086" y="0"/>
                  </a:moveTo>
                  <a:cubicBezTo>
                    <a:pt x="13050" y="0"/>
                    <a:pt x="7490" y="2763"/>
                    <a:pt x="3846" y="7597"/>
                  </a:cubicBezTo>
                  <a:cubicBezTo>
                    <a:pt x="3727" y="7763"/>
                    <a:pt x="3751" y="8001"/>
                    <a:pt x="3930" y="8120"/>
                  </a:cubicBezTo>
                  <a:cubicBezTo>
                    <a:pt x="3998" y="8174"/>
                    <a:pt x="4079" y="8200"/>
                    <a:pt x="4159" y="8200"/>
                  </a:cubicBezTo>
                  <a:cubicBezTo>
                    <a:pt x="4274" y="8200"/>
                    <a:pt x="4388" y="8147"/>
                    <a:pt x="4465" y="8049"/>
                  </a:cubicBezTo>
                  <a:cubicBezTo>
                    <a:pt x="7954" y="3417"/>
                    <a:pt x="13288" y="762"/>
                    <a:pt x="19086" y="762"/>
                  </a:cubicBezTo>
                  <a:cubicBezTo>
                    <a:pt x="29183" y="762"/>
                    <a:pt x="37410" y="8978"/>
                    <a:pt x="37410" y="19074"/>
                  </a:cubicBezTo>
                  <a:cubicBezTo>
                    <a:pt x="37410" y="29183"/>
                    <a:pt x="29183" y="37398"/>
                    <a:pt x="19086" y="37398"/>
                  </a:cubicBezTo>
                  <a:cubicBezTo>
                    <a:pt x="8990" y="37398"/>
                    <a:pt x="774" y="29183"/>
                    <a:pt x="774" y="19074"/>
                  </a:cubicBezTo>
                  <a:cubicBezTo>
                    <a:pt x="774" y="18872"/>
                    <a:pt x="596" y="18693"/>
                    <a:pt x="382" y="18693"/>
                  </a:cubicBezTo>
                  <a:cubicBezTo>
                    <a:pt x="179" y="18693"/>
                    <a:pt x="1" y="18872"/>
                    <a:pt x="1" y="19074"/>
                  </a:cubicBezTo>
                  <a:cubicBezTo>
                    <a:pt x="1" y="29599"/>
                    <a:pt x="8561" y="38160"/>
                    <a:pt x="19086" y="38160"/>
                  </a:cubicBezTo>
                  <a:cubicBezTo>
                    <a:pt x="29611" y="38160"/>
                    <a:pt x="38172" y="29599"/>
                    <a:pt x="38172" y="19074"/>
                  </a:cubicBezTo>
                  <a:cubicBezTo>
                    <a:pt x="38172" y="8561"/>
                    <a:pt x="29611" y="0"/>
                    <a:pt x="19086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4" name="Google Shape;2404;p43"/>
            <p:cNvSpPr/>
            <p:nvPr/>
          </p:nvSpPr>
          <p:spPr>
            <a:xfrm>
              <a:off x="5371375" y="2466575"/>
              <a:ext cx="19075" cy="236675"/>
            </a:xfrm>
            <a:custGeom>
              <a:avLst/>
              <a:gdLst/>
              <a:ahLst/>
              <a:cxnLst/>
              <a:rect l="l" t="t" r="r" b="b"/>
              <a:pathLst>
                <a:path w="763" h="9467" extrusionOk="0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lnTo>
                    <a:pt x="0" y="9085"/>
                  </a:lnTo>
                  <a:cubicBezTo>
                    <a:pt x="0" y="9300"/>
                    <a:pt x="167" y="9466"/>
                    <a:pt x="381" y="9466"/>
                  </a:cubicBezTo>
                  <a:cubicBezTo>
                    <a:pt x="596" y="9466"/>
                    <a:pt x="762" y="9300"/>
                    <a:pt x="762" y="9085"/>
                  </a:cubicBezTo>
                  <a:lnTo>
                    <a:pt x="762" y="382"/>
                  </a:lnTo>
                  <a:cubicBezTo>
                    <a:pt x="762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405" name="Google Shape;2405;p43"/>
            <p:cNvGrpSpPr/>
            <p:nvPr/>
          </p:nvGrpSpPr>
          <p:grpSpPr>
            <a:xfrm>
              <a:off x="5135925" y="1759650"/>
              <a:ext cx="487575" cy="505750"/>
              <a:chOff x="5135925" y="1759650"/>
              <a:chExt cx="487575" cy="505750"/>
            </a:xfrm>
          </p:grpSpPr>
          <p:sp>
            <p:nvSpPr>
              <p:cNvPr id="2406" name="Google Shape;2406;p43"/>
              <p:cNvSpPr/>
              <p:nvPr/>
            </p:nvSpPr>
            <p:spPr>
              <a:xfrm>
                <a:off x="5135925" y="1759650"/>
                <a:ext cx="487575" cy="505750"/>
              </a:xfrm>
              <a:custGeom>
                <a:avLst/>
                <a:gdLst/>
                <a:ahLst/>
                <a:cxnLst/>
                <a:rect l="l" t="t" r="r" b="b"/>
                <a:pathLst>
                  <a:path w="19503" h="20230" extrusionOk="0">
                    <a:moveTo>
                      <a:pt x="19062" y="298"/>
                    </a:moveTo>
                    <a:lnTo>
                      <a:pt x="19062" y="6847"/>
                    </a:lnTo>
                    <a:lnTo>
                      <a:pt x="14490" y="6847"/>
                    </a:lnTo>
                    <a:cubicBezTo>
                      <a:pt x="14455" y="6847"/>
                      <a:pt x="14431" y="6859"/>
                      <a:pt x="14407" y="6870"/>
                    </a:cubicBezTo>
                    <a:lnTo>
                      <a:pt x="10728" y="9442"/>
                    </a:lnTo>
                    <a:lnTo>
                      <a:pt x="10728" y="7013"/>
                    </a:lnTo>
                    <a:cubicBezTo>
                      <a:pt x="10728" y="6918"/>
                      <a:pt x="10621" y="6835"/>
                      <a:pt x="10537" y="6835"/>
                    </a:cubicBezTo>
                    <a:lnTo>
                      <a:pt x="9085" y="6835"/>
                    </a:lnTo>
                    <a:lnTo>
                      <a:pt x="9085" y="298"/>
                    </a:lnTo>
                    <a:close/>
                    <a:moveTo>
                      <a:pt x="10430" y="7144"/>
                    </a:moveTo>
                    <a:lnTo>
                      <a:pt x="10430" y="9752"/>
                    </a:lnTo>
                    <a:cubicBezTo>
                      <a:pt x="10430" y="9811"/>
                      <a:pt x="10430" y="9871"/>
                      <a:pt x="10490" y="9907"/>
                    </a:cubicBezTo>
                    <a:cubicBezTo>
                      <a:pt x="10514" y="9918"/>
                      <a:pt x="10526" y="9918"/>
                      <a:pt x="10549" y="9918"/>
                    </a:cubicBezTo>
                    <a:cubicBezTo>
                      <a:pt x="10585" y="9918"/>
                      <a:pt x="10609" y="9907"/>
                      <a:pt x="10633" y="9895"/>
                    </a:cubicBezTo>
                    <a:lnTo>
                      <a:pt x="12538" y="8573"/>
                    </a:lnTo>
                    <a:cubicBezTo>
                      <a:pt x="12943" y="9145"/>
                      <a:pt x="13145" y="9799"/>
                      <a:pt x="13145" y="10502"/>
                    </a:cubicBezTo>
                    <a:cubicBezTo>
                      <a:pt x="13145" y="12347"/>
                      <a:pt x="11645" y="13847"/>
                      <a:pt x="9799" y="13847"/>
                    </a:cubicBezTo>
                    <a:cubicBezTo>
                      <a:pt x="7954" y="13847"/>
                      <a:pt x="6454" y="12324"/>
                      <a:pt x="6454" y="10478"/>
                    </a:cubicBezTo>
                    <a:cubicBezTo>
                      <a:pt x="6454" y="8799"/>
                      <a:pt x="7716" y="7442"/>
                      <a:pt x="9383" y="7144"/>
                    </a:cubicBezTo>
                    <a:close/>
                    <a:moveTo>
                      <a:pt x="5573" y="2084"/>
                    </a:moveTo>
                    <a:lnTo>
                      <a:pt x="7144" y="4061"/>
                    </a:lnTo>
                    <a:cubicBezTo>
                      <a:pt x="7180" y="4105"/>
                      <a:pt x="7228" y="4129"/>
                      <a:pt x="7280" y="4129"/>
                    </a:cubicBezTo>
                    <a:cubicBezTo>
                      <a:pt x="7298" y="4129"/>
                      <a:pt x="7316" y="4126"/>
                      <a:pt x="7335" y="4120"/>
                    </a:cubicBezTo>
                    <a:cubicBezTo>
                      <a:pt x="7799" y="3942"/>
                      <a:pt x="8263" y="3811"/>
                      <a:pt x="8740" y="3739"/>
                    </a:cubicBezTo>
                    <a:cubicBezTo>
                      <a:pt x="8763" y="3739"/>
                      <a:pt x="8787" y="3727"/>
                      <a:pt x="8787" y="3727"/>
                    </a:cubicBezTo>
                    <a:lnTo>
                      <a:pt x="8787" y="6966"/>
                    </a:lnTo>
                    <a:cubicBezTo>
                      <a:pt x="7299" y="7406"/>
                      <a:pt x="6120" y="8835"/>
                      <a:pt x="6120" y="10502"/>
                    </a:cubicBezTo>
                    <a:cubicBezTo>
                      <a:pt x="6120" y="12526"/>
                      <a:pt x="7775" y="14181"/>
                      <a:pt x="9799" y="14181"/>
                    </a:cubicBezTo>
                    <a:cubicBezTo>
                      <a:pt x="11823" y="14181"/>
                      <a:pt x="13478" y="12526"/>
                      <a:pt x="13478" y="10502"/>
                    </a:cubicBezTo>
                    <a:cubicBezTo>
                      <a:pt x="13478" y="9740"/>
                      <a:pt x="13240" y="8990"/>
                      <a:pt x="12812" y="8359"/>
                    </a:cubicBezTo>
                    <a:lnTo>
                      <a:pt x="14538" y="7132"/>
                    </a:lnTo>
                    <a:lnTo>
                      <a:pt x="17074" y="7132"/>
                    </a:lnTo>
                    <a:lnTo>
                      <a:pt x="16241" y="7823"/>
                    </a:lnTo>
                    <a:cubicBezTo>
                      <a:pt x="16181" y="7871"/>
                      <a:pt x="16157" y="7954"/>
                      <a:pt x="16181" y="8025"/>
                    </a:cubicBezTo>
                    <a:cubicBezTo>
                      <a:pt x="16360" y="8478"/>
                      <a:pt x="16491" y="8954"/>
                      <a:pt x="16562" y="9442"/>
                    </a:cubicBezTo>
                    <a:cubicBezTo>
                      <a:pt x="16574" y="9514"/>
                      <a:pt x="16633" y="9561"/>
                      <a:pt x="16705" y="9573"/>
                    </a:cubicBezTo>
                    <a:lnTo>
                      <a:pt x="19205" y="9954"/>
                    </a:lnTo>
                    <a:lnTo>
                      <a:pt x="19205" y="11050"/>
                    </a:lnTo>
                    <a:lnTo>
                      <a:pt x="16705" y="11419"/>
                    </a:lnTo>
                    <a:cubicBezTo>
                      <a:pt x="16633" y="11431"/>
                      <a:pt x="16574" y="11490"/>
                      <a:pt x="16562" y="11562"/>
                    </a:cubicBezTo>
                    <a:cubicBezTo>
                      <a:pt x="16491" y="12038"/>
                      <a:pt x="16360" y="12514"/>
                      <a:pt x="16181" y="12966"/>
                    </a:cubicBezTo>
                    <a:cubicBezTo>
                      <a:pt x="16157" y="13038"/>
                      <a:pt x="16181" y="13109"/>
                      <a:pt x="16241" y="13157"/>
                    </a:cubicBezTo>
                    <a:lnTo>
                      <a:pt x="18217" y="14729"/>
                    </a:lnTo>
                    <a:lnTo>
                      <a:pt x="17669" y="15669"/>
                    </a:lnTo>
                    <a:lnTo>
                      <a:pt x="15312" y="14752"/>
                    </a:lnTo>
                    <a:cubicBezTo>
                      <a:pt x="15293" y="14741"/>
                      <a:pt x="15271" y="14736"/>
                      <a:pt x="15249" y="14736"/>
                    </a:cubicBezTo>
                    <a:cubicBezTo>
                      <a:pt x="15203" y="14736"/>
                      <a:pt x="15154" y="14760"/>
                      <a:pt x="15121" y="14800"/>
                    </a:cubicBezTo>
                    <a:cubicBezTo>
                      <a:pt x="14824" y="15181"/>
                      <a:pt x="14467" y="15526"/>
                      <a:pt x="14097" y="15824"/>
                    </a:cubicBezTo>
                    <a:cubicBezTo>
                      <a:pt x="14038" y="15872"/>
                      <a:pt x="14014" y="15943"/>
                      <a:pt x="14050" y="16014"/>
                    </a:cubicBezTo>
                    <a:lnTo>
                      <a:pt x="14979" y="18372"/>
                    </a:lnTo>
                    <a:lnTo>
                      <a:pt x="14038" y="18920"/>
                    </a:lnTo>
                    <a:lnTo>
                      <a:pt x="12454" y="16943"/>
                    </a:lnTo>
                    <a:cubicBezTo>
                      <a:pt x="12419" y="16899"/>
                      <a:pt x="12371" y="16874"/>
                      <a:pt x="12319" y="16874"/>
                    </a:cubicBezTo>
                    <a:cubicBezTo>
                      <a:pt x="12301" y="16874"/>
                      <a:pt x="12282" y="16877"/>
                      <a:pt x="12264" y="16884"/>
                    </a:cubicBezTo>
                    <a:cubicBezTo>
                      <a:pt x="11811" y="17062"/>
                      <a:pt x="11347" y="17193"/>
                      <a:pt x="10859" y="17265"/>
                    </a:cubicBezTo>
                    <a:cubicBezTo>
                      <a:pt x="10788" y="17276"/>
                      <a:pt x="10728" y="17348"/>
                      <a:pt x="10716" y="17419"/>
                    </a:cubicBezTo>
                    <a:lnTo>
                      <a:pt x="10347" y="19943"/>
                    </a:lnTo>
                    <a:lnTo>
                      <a:pt x="9252" y="19943"/>
                    </a:lnTo>
                    <a:lnTo>
                      <a:pt x="8883" y="17419"/>
                    </a:lnTo>
                    <a:cubicBezTo>
                      <a:pt x="8871" y="17348"/>
                      <a:pt x="8811" y="17276"/>
                      <a:pt x="8740" y="17265"/>
                    </a:cubicBezTo>
                    <a:cubicBezTo>
                      <a:pt x="8263" y="17193"/>
                      <a:pt x="7787" y="17062"/>
                      <a:pt x="7335" y="16895"/>
                    </a:cubicBezTo>
                    <a:cubicBezTo>
                      <a:pt x="7312" y="16888"/>
                      <a:pt x="7289" y="16884"/>
                      <a:pt x="7268" y="16884"/>
                    </a:cubicBezTo>
                    <a:cubicBezTo>
                      <a:pt x="7220" y="16884"/>
                      <a:pt x="7177" y="16902"/>
                      <a:pt x="7144" y="16943"/>
                    </a:cubicBezTo>
                    <a:lnTo>
                      <a:pt x="5573" y="18920"/>
                    </a:lnTo>
                    <a:lnTo>
                      <a:pt x="4632" y="18372"/>
                    </a:lnTo>
                    <a:lnTo>
                      <a:pt x="5549" y="16014"/>
                    </a:lnTo>
                    <a:cubicBezTo>
                      <a:pt x="5584" y="15955"/>
                      <a:pt x="5561" y="15872"/>
                      <a:pt x="5501" y="15824"/>
                    </a:cubicBezTo>
                    <a:cubicBezTo>
                      <a:pt x="5132" y="15526"/>
                      <a:pt x="4787" y="15181"/>
                      <a:pt x="4477" y="14800"/>
                    </a:cubicBezTo>
                    <a:cubicBezTo>
                      <a:pt x="4445" y="14760"/>
                      <a:pt x="4401" y="14736"/>
                      <a:pt x="4355" y="14736"/>
                    </a:cubicBezTo>
                    <a:cubicBezTo>
                      <a:pt x="4332" y="14736"/>
                      <a:pt x="4310" y="14741"/>
                      <a:pt x="4287" y="14752"/>
                    </a:cubicBezTo>
                    <a:lnTo>
                      <a:pt x="1929" y="15681"/>
                    </a:lnTo>
                    <a:lnTo>
                      <a:pt x="1382" y="14729"/>
                    </a:lnTo>
                    <a:lnTo>
                      <a:pt x="3370" y="13157"/>
                    </a:lnTo>
                    <a:cubicBezTo>
                      <a:pt x="3418" y="13109"/>
                      <a:pt x="3441" y="13038"/>
                      <a:pt x="3418" y="12966"/>
                    </a:cubicBezTo>
                    <a:cubicBezTo>
                      <a:pt x="3239" y="12514"/>
                      <a:pt x="3108" y="12038"/>
                      <a:pt x="3037" y="11562"/>
                    </a:cubicBezTo>
                    <a:cubicBezTo>
                      <a:pt x="3025" y="11490"/>
                      <a:pt x="3001" y="11431"/>
                      <a:pt x="2929" y="11419"/>
                    </a:cubicBezTo>
                    <a:lnTo>
                      <a:pt x="453" y="11050"/>
                    </a:lnTo>
                    <a:lnTo>
                      <a:pt x="453" y="9954"/>
                    </a:lnTo>
                    <a:lnTo>
                      <a:pt x="2929" y="9585"/>
                    </a:lnTo>
                    <a:cubicBezTo>
                      <a:pt x="3001" y="9573"/>
                      <a:pt x="3048" y="9514"/>
                      <a:pt x="3048" y="9442"/>
                    </a:cubicBezTo>
                    <a:cubicBezTo>
                      <a:pt x="3132" y="8966"/>
                      <a:pt x="3251" y="8502"/>
                      <a:pt x="3418" y="8037"/>
                    </a:cubicBezTo>
                    <a:cubicBezTo>
                      <a:pt x="3453" y="7966"/>
                      <a:pt x="3429" y="7894"/>
                      <a:pt x="3370" y="7847"/>
                    </a:cubicBezTo>
                    <a:lnTo>
                      <a:pt x="1382" y="6275"/>
                    </a:lnTo>
                    <a:lnTo>
                      <a:pt x="1929" y="5335"/>
                    </a:lnTo>
                    <a:lnTo>
                      <a:pt x="4287" y="6251"/>
                    </a:lnTo>
                    <a:cubicBezTo>
                      <a:pt x="4310" y="6263"/>
                      <a:pt x="4332" y="6268"/>
                      <a:pt x="4355" y="6268"/>
                    </a:cubicBezTo>
                    <a:cubicBezTo>
                      <a:pt x="4401" y="6268"/>
                      <a:pt x="4445" y="6244"/>
                      <a:pt x="4477" y="6204"/>
                    </a:cubicBezTo>
                    <a:cubicBezTo>
                      <a:pt x="4787" y="5835"/>
                      <a:pt x="5132" y="5477"/>
                      <a:pt x="5501" y="5180"/>
                    </a:cubicBezTo>
                    <a:cubicBezTo>
                      <a:pt x="5561" y="5132"/>
                      <a:pt x="5584" y="5049"/>
                      <a:pt x="5549" y="4989"/>
                    </a:cubicBezTo>
                    <a:lnTo>
                      <a:pt x="4632" y="2632"/>
                    </a:lnTo>
                    <a:lnTo>
                      <a:pt x="5573" y="2084"/>
                    </a:lnTo>
                    <a:close/>
                    <a:moveTo>
                      <a:pt x="8954" y="1"/>
                    </a:moveTo>
                    <a:cubicBezTo>
                      <a:pt x="8859" y="1"/>
                      <a:pt x="8787" y="72"/>
                      <a:pt x="8787" y="167"/>
                    </a:cubicBezTo>
                    <a:lnTo>
                      <a:pt x="8787" y="1977"/>
                    </a:lnTo>
                    <a:lnTo>
                      <a:pt x="8573" y="3430"/>
                    </a:lnTo>
                    <a:cubicBezTo>
                      <a:pt x="8156" y="3501"/>
                      <a:pt x="7740" y="3620"/>
                      <a:pt x="7335" y="3763"/>
                    </a:cubicBezTo>
                    <a:lnTo>
                      <a:pt x="5739" y="1763"/>
                    </a:lnTo>
                    <a:cubicBezTo>
                      <a:pt x="5709" y="1725"/>
                      <a:pt x="5660" y="1702"/>
                      <a:pt x="5610" y="1702"/>
                    </a:cubicBezTo>
                    <a:cubicBezTo>
                      <a:pt x="5581" y="1702"/>
                      <a:pt x="5551" y="1709"/>
                      <a:pt x="5525" y="1727"/>
                    </a:cubicBezTo>
                    <a:lnTo>
                      <a:pt x="4334" y="2418"/>
                    </a:lnTo>
                    <a:cubicBezTo>
                      <a:pt x="4263" y="2453"/>
                      <a:pt x="4239" y="2537"/>
                      <a:pt x="4263" y="2620"/>
                    </a:cubicBezTo>
                    <a:lnTo>
                      <a:pt x="5203" y="5001"/>
                    </a:lnTo>
                    <a:cubicBezTo>
                      <a:pt x="4870" y="5275"/>
                      <a:pt x="4572" y="5573"/>
                      <a:pt x="4299" y="5906"/>
                    </a:cubicBezTo>
                    <a:lnTo>
                      <a:pt x="1917" y="4965"/>
                    </a:lnTo>
                    <a:cubicBezTo>
                      <a:pt x="1897" y="4960"/>
                      <a:pt x="1876" y="4957"/>
                      <a:pt x="1856" y="4957"/>
                    </a:cubicBezTo>
                    <a:cubicBezTo>
                      <a:pt x="1795" y="4957"/>
                      <a:pt x="1742" y="4983"/>
                      <a:pt x="1715" y="5037"/>
                    </a:cubicBezTo>
                    <a:lnTo>
                      <a:pt x="1024" y="6228"/>
                    </a:lnTo>
                    <a:cubicBezTo>
                      <a:pt x="977" y="6299"/>
                      <a:pt x="1001" y="6394"/>
                      <a:pt x="1060" y="6442"/>
                    </a:cubicBezTo>
                    <a:lnTo>
                      <a:pt x="3060" y="8037"/>
                    </a:lnTo>
                    <a:cubicBezTo>
                      <a:pt x="2917" y="8442"/>
                      <a:pt x="2798" y="8859"/>
                      <a:pt x="2727" y="9276"/>
                    </a:cubicBezTo>
                    <a:lnTo>
                      <a:pt x="179" y="9645"/>
                    </a:lnTo>
                    <a:cubicBezTo>
                      <a:pt x="96" y="9668"/>
                      <a:pt x="0" y="9728"/>
                      <a:pt x="0" y="9811"/>
                    </a:cubicBezTo>
                    <a:lnTo>
                      <a:pt x="0" y="11192"/>
                    </a:lnTo>
                    <a:cubicBezTo>
                      <a:pt x="0" y="11276"/>
                      <a:pt x="96" y="11335"/>
                      <a:pt x="179" y="11359"/>
                    </a:cubicBezTo>
                    <a:lnTo>
                      <a:pt x="2715" y="11728"/>
                    </a:lnTo>
                    <a:cubicBezTo>
                      <a:pt x="2787" y="12157"/>
                      <a:pt x="2906" y="12562"/>
                      <a:pt x="3060" y="12966"/>
                    </a:cubicBezTo>
                    <a:lnTo>
                      <a:pt x="1060" y="14562"/>
                    </a:lnTo>
                    <a:cubicBezTo>
                      <a:pt x="1001" y="14609"/>
                      <a:pt x="977" y="14705"/>
                      <a:pt x="1024" y="14776"/>
                    </a:cubicBezTo>
                    <a:lnTo>
                      <a:pt x="1715" y="15967"/>
                    </a:lnTo>
                    <a:cubicBezTo>
                      <a:pt x="1741" y="16019"/>
                      <a:pt x="1793" y="16052"/>
                      <a:pt x="1851" y="16052"/>
                    </a:cubicBezTo>
                    <a:cubicBezTo>
                      <a:pt x="1873" y="16052"/>
                      <a:pt x="1895" y="16048"/>
                      <a:pt x="1917" y="16038"/>
                    </a:cubicBezTo>
                    <a:lnTo>
                      <a:pt x="4299" y="15098"/>
                    </a:lnTo>
                    <a:cubicBezTo>
                      <a:pt x="4572" y="15431"/>
                      <a:pt x="4882" y="15741"/>
                      <a:pt x="5203" y="16003"/>
                    </a:cubicBezTo>
                    <a:lnTo>
                      <a:pt x="4263" y="18384"/>
                    </a:lnTo>
                    <a:cubicBezTo>
                      <a:pt x="4239" y="18467"/>
                      <a:pt x="4263" y="18550"/>
                      <a:pt x="4334" y="18586"/>
                    </a:cubicBezTo>
                    <a:lnTo>
                      <a:pt x="5525" y="19277"/>
                    </a:lnTo>
                    <a:cubicBezTo>
                      <a:pt x="5551" y="19294"/>
                      <a:pt x="5581" y="19302"/>
                      <a:pt x="5610" y="19302"/>
                    </a:cubicBezTo>
                    <a:cubicBezTo>
                      <a:pt x="5660" y="19302"/>
                      <a:pt x="5709" y="19279"/>
                      <a:pt x="5739" y="19241"/>
                    </a:cubicBezTo>
                    <a:lnTo>
                      <a:pt x="7335" y="17241"/>
                    </a:lnTo>
                    <a:cubicBezTo>
                      <a:pt x="7728" y="17384"/>
                      <a:pt x="8144" y="17503"/>
                      <a:pt x="8573" y="17574"/>
                    </a:cubicBezTo>
                    <a:lnTo>
                      <a:pt x="8954" y="20098"/>
                    </a:lnTo>
                    <a:cubicBezTo>
                      <a:pt x="8966" y="20182"/>
                      <a:pt x="9025" y="20229"/>
                      <a:pt x="9109" y="20229"/>
                    </a:cubicBezTo>
                    <a:lnTo>
                      <a:pt x="10490" y="20229"/>
                    </a:lnTo>
                    <a:cubicBezTo>
                      <a:pt x="10573" y="20229"/>
                      <a:pt x="10645" y="20182"/>
                      <a:pt x="10657" y="20098"/>
                    </a:cubicBezTo>
                    <a:lnTo>
                      <a:pt x="11038" y="17574"/>
                    </a:lnTo>
                    <a:cubicBezTo>
                      <a:pt x="11454" y="17503"/>
                      <a:pt x="11871" y="17384"/>
                      <a:pt x="12264" y="17241"/>
                    </a:cubicBezTo>
                    <a:lnTo>
                      <a:pt x="13859" y="19241"/>
                    </a:lnTo>
                    <a:cubicBezTo>
                      <a:pt x="13889" y="19279"/>
                      <a:pt x="13939" y="19302"/>
                      <a:pt x="13989" y="19302"/>
                    </a:cubicBezTo>
                    <a:cubicBezTo>
                      <a:pt x="14018" y="19302"/>
                      <a:pt x="14047" y="19294"/>
                      <a:pt x="14074" y="19277"/>
                    </a:cubicBezTo>
                    <a:lnTo>
                      <a:pt x="15264" y="18586"/>
                    </a:lnTo>
                    <a:cubicBezTo>
                      <a:pt x="15336" y="18550"/>
                      <a:pt x="15371" y="18467"/>
                      <a:pt x="15336" y="18384"/>
                    </a:cubicBezTo>
                    <a:lnTo>
                      <a:pt x="14395" y="16003"/>
                    </a:lnTo>
                    <a:cubicBezTo>
                      <a:pt x="14728" y="15741"/>
                      <a:pt x="15026" y="15431"/>
                      <a:pt x="15312" y="15098"/>
                    </a:cubicBezTo>
                    <a:lnTo>
                      <a:pt x="17681" y="16038"/>
                    </a:lnTo>
                    <a:cubicBezTo>
                      <a:pt x="17702" y="16044"/>
                      <a:pt x="17723" y="16047"/>
                      <a:pt x="17743" y="16047"/>
                    </a:cubicBezTo>
                    <a:cubicBezTo>
                      <a:pt x="17803" y="16047"/>
                      <a:pt x="17857" y="16020"/>
                      <a:pt x="17884" y="15967"/>
                    </a:cubicBezTo>
                    <a:lnTo>
                      <a:pt x="18574" y="14776"/>
                    </a:lnTo>
                    <a:cubicBezTo>
                      <a:pt x="18622" y="14705"/>
                      <a:pt x="18598" y="14609"/>
                      <a:pt x="18538" y="14562"/>
                    </a:cubicBezTo>
                    <a:lnTo>
                      <a:pt x="16538" y="12966"/>
                    </a:lnTo>
                    <a:cubicBezTo>
                      <a:pt x="16681" y="12574"/>
                      <a:pt x="16800" y="12157"/>
                      <a:pt x="16872" y="11728"/>
                    </a:cubicBezTo>
                    <a:lnTo>
                      <a:pt x="19384" y="11359"/>
                    </a:lnTo>
                    <a:cubicBezTo>
                      <a:pt x="19455" y="11335"/>
                      <a:pt x="19503" y="11276"/>
                      <a:pt x="19503" y="11192"/>
                    </a:cubicBezTo>
                    <a:lnTo>
                      <a:pt x="19503" y="9811"/>
                    </a:lnTo>
                    <a:cubicBezTo>
                      <a:pt x="19503" y="9728"/>
                      <a:pt x="19455" y="9657"/>
                      <a:pt x="19384" y="9645"/>
                    </a:cubicBezTo>
                    <a:lnTo>
                      <a:pt x="16860" y="9276"/>
                    </a:lnTo>
                    <a:cubicBezTo>
                      <a:pt x="16788" y="8847"/>
                      <a:pt x="16681" y="8418"/>
                      <a:pt x="16538" y="8013"/>
                    </a:cubicBezTo>
                    <a:lnTo>
                      <a:pt x="17610" y="7144"/>
                    </a:lnTo>
                    <a:lnTo>
                      <a:pt x="19158" y="7144"/>
                    </a:lnTo>
                    <a:cubicBezTo>
                      <a:pt x="19253" y="7144"/>
                      <a:pt x="19360" y="7109"/>
                      <a:pt x="19360" y="7013"/>
                    </a:cubicBezTo>
                    <a:lnTo>
                      <a:pt x="19360" y="167"/>
                    </a:lnTo>
                    <a:cubicBezTo>
                      <a:pt x="19360" y="72"/>
                      <a:pt x="19253" y="1"/>
                      <a:pt x="19158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07" name="Google Shape;2407;p43"/>
              <p:cNvSpPr/>
              <p:nvPr/>
            </p:nvSpPr>
            <p:spPr>
              <a:xfrm>
                <a:off x="5393700" y="1796850"/>
                <a:ext cx="1479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5918" h="442" extrusionOk="0">
                    <a:moveTo>
                      <a:pt x="167" y="1"/>
                    </a:moveTo>
                    <a:cubicBezTo>
                      <a:pt x="72" y="1"/>
                      <a:pt x="0" y="132"/>
                      <a:pt x="0" y="215"/>
                    </a:cubicBezTo>
                    <a:cubicBezTo>
                      <a:pt x="0" y="310"/>
                      <a:pt x="72" y="441"/>
                      <a:pt x="167" y="441"/>
                    </a:cubicBezTo>
                    <a:lnTo>
                      <a:pt x="5763" y="441"/>
                    </a:lnTo>
                    <a:cubicBezTo>
                      <a:pt x="5846" y="441"/>
                      <a:pt x="5918" y="310"/>
                      <a:pt x="5918" y="215"/>
                    </a:cubicBezTo>
                    <a:cubicBezTo>
                      <a:pt x="5918" y="132"/>
                      <a:pt x="5846" y="1"/>
                      <a:pt x="576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08" name="Google Shape;2408;p43"/>
              <p:cNvSpPr/>
              <p:nvPr/>
            </p:nvSpPr>
            <p:spPr>
              <a:xfrm>
                <a:off x="5551450" y="1796850"/>
                <a:ext cx="2980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442" extrusionOk="0">
                    <a:moveTo>
                      <a:pt x="167" y="1"/>
                    </a:moveTo>
                    <a:cubicBezTo>
                      <a:pt x="72" y="1"/>
                      <a:pt x="1" y="132"/>
                      <a:pt x="1" y="215"/>
                    </a:cubicBezTo>
                    <a:cubicBezTo>
                      <a:pt x="1" y="310"/>
                      <a:pt x="72" y="441"/>
                      <a:pt x="167" y="441"/>
                    </a:cubicBezTo>
                    <a:lnTo>
                      <a:pt x="1025" y="441"/>
                    </a:lnTo>
                    <a:cubicBezTo>
                      <a:pt x="1120" y="441"/>
                      <a:pt x="1191" y="310"/>
                      <a:pt x="1191" y="215"/>
                    </a:cubicBezTo>
                    <a:cubicBezTo>
                      <a:pt x="1191" y="132"/>
                      <a:pt x="1120" y="1"/>
                      <a:pt x="1025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09" name="Google Shape;2409;p43"/>
              <p:cNvSpPr/>
              <p:nvPr/>
            </p:nvSpPr>
            <p:spPr>
              <a:xfrm>
                <a:off x="5429425" y="1822750"/>
                <a:ext cx="15182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299" extrusionOk="0">
                    <a:moveTo>
                      <a:pt x="167" y="1"/>
                    </a:moveTo>
                    <a:cubicBezTo>
                      <a:pt x="83" y="1"/>
                      <a:pt x="0" y="60"/>
                      <a:pt x="0" y="155"/>
                    </a:cubicBezTo>
                    <a:cubicBezTo>
                      <a:pt x="0" y="239"/>
                      <a:pt x="83" y="298"/>
                      <a:pt x="167" y="298"/>
                    </a:cubicBezTo>
                    <a:lnTo>
                      <a:pt x="5906" y="298"/>
                    </a:lnTo>
                    <a:cubicBezTo>
                      <a:pt x="6001" y="298"/>
                      <a:pt x="6072" y="239"/>
                      <a:pt x="6072" y="155"/>
                    </a:cubicBezTo>
                    <a:cubicBezTo>
                      <a:pt x="6072" y="60"/>
                      <a:pt x="6001" y="1"/>
                      <a:pt x="5906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0" name="Google Shape;2410;p43"/>
              <p:cNvSpPr/>
              <p:nvPr/>
            </p:nvSpPr>
            <p:spPr>
              <a:xfrm>
                <a:off x="5393700" y="1822750"/>
                <a:ext cx="29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299" extrusionOk="0">
                    <a:moveTo>
                      <a:pt x="167" y="1"/>
                    </a:moveTo>
                    <a:cubicBezTo>
                      <a:pt x="72" y="1"/>
                      <a:pt x="0" y="60"/>
                      <a:pt x="0" y="155"/>
                    </a:cubicBezTo>
                    <a:cubicBezTo>
                      <a:pt x="0" y="239"/>
                      <a:pt x="72" y="298"/>
                      <a:pt x="167" y="298"/>
                    </a:cubicBezTo>
                    <a:lnTo>
                      <a:pt x="1012" y="298"/>
                    </a:lnTo>
                    <a:cubicBezTo>
                      <a:pt x="1108" y="298"/>
                      <a:pt x="1179" y="239"/>
                      <a:pt x="1179" y="155"/>
                    </a:cubicBezTo>
                    <a:cubicBezTo>
                      <a:pt x="1179" y="60"/>
                      <a:pt x="1108" y="1"/>
                      <a:pt x="1012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1" name="Google Shape;2411;p43"/>
              <p:cNvSpPr/>
              <p:nvPr/>
            </p:nvSpPr>
            <p:spPr>
              <a:xfrm>
                <a:off x="5393700" y="1845075"/>
                <a:ext cx="135750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5430" h="299" extrusionOk="0">
                    <a:moveTo>
                      <a:pt x="167" y="1"/>
                    </a:moveTo>
                    <a:cubicBezTo>
                      <a:pt x="72" y="1"/>
                      <a:pt x="0" y="60"/>
                      <a:pt x="0" y="155"/>
                    </a:cubicBezTo>
                    <a:cubicBezTo>
                      <a:pt x="0" y="239"/>
                      <a:pt x="72" y="298"/>
                      <a:pt x="167" y="298"/>
                    </a:cubicBezTo>
                    <a:lnTo>
                      <a:pt x="5263" y="298"/>
                    </a:lnTo>
                    <a:cubicBezTo>
                      <a:pt x="5358" y="298"/>
                      <a:pt x="5430" y="239"/>
                      <a:pt x="5430" y="155"/>
                    </a:cubicBezTo>
                    <a:cubicBezTo>
                      <a:pt x="5430" y="60"/>
                      <a:pt x="5358" y="1"/>
                      <a:pt x="526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2" name="Google Shape;2412;p43"/>
              <p:cNvSpPr/>
              <p:nvPr/>
            </p:nvSpPr>
            <p:spPr>
              <a:xfrm>
                <a:off x="5551450" y="1845075"/>
                <a:ext cx="29800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299" extrusionOk="0">
                    <a:moveTo>
                      <a:pt x="167" y="1"/>
                    </a:moveTo>
                    <a:cubicBezTo>
                      <a:pt x="72" y="1"/>
                      <a:pt x="1" y="60"/>
                      <a:pt x="1" y="155"/>
                    </a:cubicBezTo>
                    <a:cubicBezTo>
                      <a:pt x="1" y="239"/>
                      <a:pt x="72" y="298"/>
                      <a:pt x="167" y="298"/>
                    </a:cubicBezTo>
                    <a:lnTo>
                      <a:pt x="1025" y="298"/>
                    </a:lnTo>
                    <a:cubicBezTo>
                      <a:pt x="1120" y="298"/>
                      <a:pt x="1191" y="239"/>
                      <a:pt x="1191" y="155"/>
                    </a:cubicBezTo>
                    <a:cubicBezTo>
                      <a:pt x="1191" y="60"/>
                      <a:pt x="1120" y="1"/>
                      <a:pt x="1025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3" name="Google Shape;2413;p43"/>
              <p:cNvSpPr/>
              <p:nvPr/>
            </p:nvSpPr>
            <p:spPr>
              <a:xfrm>
                <a:off x="5427025" y="1867400"/>
                <a:ext cx="15422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6169" h="299" extrusionOk="0">
                    <a:moveTo>
                      <a:pt x="167" y="1"/>
                    </a:moveTo>
                    <a:cubicBezTo>
                      <a:pt x="72" y="1"/>
                      <a:pt x="1" y="60"/>
                      <a:pt x="1" y="155"/>
                    </a:cubicBezTo>
                    <a:cubicBezTo>
                      <a:pt x="1" y="239"/>
                      <a:pt x="72" y="298"/>
                      <a:pt x="167" y="298"/>
                    </a:cubicBezTo>
                    <a:lnTo>
                      <a:pt x="6002" y="298"/>
                    </a:lnTo>
                    <a:cubicBezTo>
                      <a:pt x="6097" y="298"/>
                      <a:pt x="6168" y="239"/>
                      <a:pt x="6168" y="155"/>
                    </a:cubicBezTo>
                    <a:cubicBezTo>
                      <a:pt x="6168" y="60"/>
                      <a:pt x="6097" y="1"/>
                      <a:pt x="6002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4" name="Google Shape;2414;p43"/>
              <p:cNvSpPr/>
              <p:nvPr/>
            </p:nvSpPr>
            <p:spPr>
              <a:xfrm>
                <a:off x="5393700" y="1867400"/>
                <a:ext cx="294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299" extrusionOk="0">
                    <a:moveTo>
                      <a:pt x="167" y="1"/>
                    </a:moveTo>
                    <a:cubicBezTo>
                      <a:pt x="72" y="1"/>
                      <a:pt x="0" y="60"/>
                      <a:pt x="0" y="155"/>
                    </a:cubicBezTo>
                    <a:cubicBezTo>
                      <a:pt x="0" y="239"/>
                      <a:pt x="72" y="298"/>
                      <a:pt x="167" y="298"/>
                    </a:cubicBezTo>
                    <a:lnTo>
                      <a:pt x="1012" y="298"/>
                    </a:lnTo>
                    <a:cubicBezTo>
                      <a:pt x="1108" y="298"/>
                      <a:pt x="1179" y="239"/>
                      <a:pt x="1179" y="155"/>
                    </a:cubicBezTo>
                    <a:cubicBezTo>
                      <a:pt x="1179" y="60"/>
                      <a:pt x="1108" y="1"/>
                      <a:pt x="1012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5" name="Google Shape;2415;p43"/>
              <p:cNvSpPr/>
              <p:nvPr/>
            </p:nvSpPr>
            <p:spPr>
              <a:xfrm>
                <a:off x="5393700" y="1893600"/>
                <a:ext cx="1461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5847" h="299" extrusionOk="0">
                    <a:moveTo>
                      <a:pt x="167" y="0"/>
                    </a:moveTo>
                    <a:cubicBezTo>
                      <a:pt x="72" y="0"/>
                      <a:pt x="0" y="48"/>
                      <a:pt x="0" y="143"/>
                    </a:cubicBezTo>
                    <a:cubicBezTo>
                      <a:pt x="0" y="238"/>
                      <a:pt x="72" y="298"/>
                      <a:pt x="167" y="298"/>
                    </a:cubicBezTo>
                    <a:lnTo>
                      <a:pt x="5680" y="298"/>
                    </a:lnTo>
                    <a:cubicBezTo>
                      <a:pt x="5775" y="298"/>
                      <a:pt x="5846" y="238"/>
                      <a:pt x="5846" y="143"/>
                    </a:cubicBezTo>
                    <a:cubicBezTo>
                      <a:pt x="5846" y="48"/>
                      <a:pt x="5775" y="0"/>
                      <a:pt x="5680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16" name="Google Shape;2416;p43"/>
              <p:cNvSpPr/>
              <p:nvPr/>
            </p:nvSpPr>
            <p:spPr>
              <a:xfrm>
                <a:off x="5551450" y="1893600"/>
                <a:ext cx="29800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299" extrusionOk="0">
                    <a:moveTo>
                      <a:pt x="167" y="0"/>
                    </a:moveTo>
                    <a:cubicBezTo>
                      <a:pt x="72" y="0"/>
                      <a:pt x="1" y="48"/>
                      <a:pt x="1" y="143"/>
                    </a:cubicBezTo>
                    <a:cubicBezTo>
                      <a:pt x="1" y="238"/>
                      <a:pt x="72" y="298"/>
                      <a:pt x="167" y="298"/>
                    </a:cubicBezTo>
                    <a:lnTo>
                      <a:pt x="1025" y="298"/>
                    </a:lnTo>
                    <a:cubicBezTo>
                      <a:pt x="1120" y="298"/>
                      <a:pt x="1191" y="238"/>
                      <a:pt x="1191" y="143"/>
                    </a:cubicBezTo>
                    <a:cubicBezTo>
                      <a:pt x="1191" y="48"/>
                      <a:pt x="1120" y="0"/>
                      <a:pt x="1025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417" name="Google Shape;2417;p43"/>
            <p:cNvSpPr/>
            <p:nvPr/>
          </p:nvSpPr>
          <p:spPr>
            <a:xfrm>
              <a:off x="4950175" y="1583475"/>
              <a:ext cx="900150" cy="856350"/>
            </a:xfrm>
            <a:custGeom>
              <a:avLst/>
              <a:gdLst/>
              <a:ahLst/>
              <a:cxnLst/>
              <a:rect l="l" t="t" r="r" b="b"/>
              <a:pathLst>
                <a:path w="36006" h="34254" extrusionOk="0">
                  <a:moveTo>
                    <a:pt x="17222" y="0"/>
                  </a:moveTo>
                  <a:cubicBezTo>
                    <a:pt x="12717" y="0"/>
                    <a:pt x="8219" y="1761"/>
                    <a:pt x="4859" y="5262"/>
                  </a:cubicBezTo>
                  <a:cubicBezTo>
                    <a:pt x="1692" y="8560"/>
                    <a:pt x="1" y="12905"/>
                    <a:pt x="96" y="17477"/>
                  </a:cubicBezTo>
                  <a:cubicBezTo>
                    <a:pt x="191" y="22061"/>
                    <a:pt x="2061" y="26324"/>
                    <a:pt x="5359" y="29491"/>
                  </a:cubicBezTo>
                  <a:cubicBezTo>
                    <a:pt x="8633" y="32634"/>
                    <a:pt x="12931" y="34253"/>
                    <a:pt x="17253" y="34253"/>
                  </a:cubicBezTo>
                  <a:cubicBezTo>
                    <a:pt x="20611" y="34253"/>
                    <a:pt x="23980" y="33277"/>
                    <a:pt x="26885" y="31289"/>
                  </a:cubicBezTo>
                  <a:lnTo>
                    <a:pt x="26707" y="31015"/>
                  </a:lnTo>
                  <a:cubicBezTo>
                    <a:pt x="23853" y="32968"/>
                    <a:pt x="20548" y="33925"/>
                    <a:pt x="17255" y="33925"/>
                  </a:cubicBezTo>
                  <a:cubicBezTo>
                    <a:pt x="13018" y="33925"/>
                    <a:pt x="8800" y="32341"/>
                    <a:pt x="5585" y="29253"/>
                  </a:cubicBezTo>
                  <a:cubicBezTo>
                    <a:pt x="2346" y="26145"/>
                    <a:pt x="513" y="21966"/>
                    <a:pt x="418" y="17477"/>
                  </a:cubicBezTo>
                  <a:cubicBezTo>
                    <a:pt x="334" y="12989"/>
                    <a:pt x="1989" y="8726"/>
                    <a:pt x="5097" y="5488"/>
                  </a:cubicBezTo>
                  <a:cubicBezTo>
                    <a:pt x="8392" y="2053"/>
                    <a:pt x="12807" y="324"/>
                    <a:pt x="17229" y="324"/>
                  </a:cubicBezTo>
                  <a:cubicBezTo>
                    <a:pt x="21420" y="324"/>
                    <a:pt x="25618" y="1877"/>
                    <a:pt x="28874" y="5000"/>
                  </a:cubicBezTo>
                  <a:cubicBezTo>
                    <a:pt x="34398" y="10322"/>
                    <a:pt x="35648" y="18692"/>
                    <a:pt x="31886" y="25371"/>
                  </a:cubicBezTo>
                  <a:lnTo>
                    <a:pt x="32172" y="25526"/>
                  </a:lnTo>
                  <a:cubicBezTo>
                    <a:pt x="36005" y="18728"/>
                    <a:pt x="34743" y="10191"/>
                    <a:pt x="29100" y="4773"/>
                  </a:cubicBezTo>
                  <a:cubicBezTo>
                    <a:pt x="25778" y="1585"/>
                    <a:pt x="21497" y="0"/>
                    <a:pt x="1722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8" name="Google Shape;2418;p43"/>
            <p:cNvSpPr txBox="1"/>
            <p:nvPr/>
          </p:nvSpPr>
          <p:spPr>
            <a:xfrm>
              <a:off x="4703800" y="3099150"/>
              <a:ext cx="1354200" cy="111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Takime me bashkit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ë</a:t>
              </a: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lidhur me funksione 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ë</a:t>
              </a: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caktuara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20" name="Google Shape;2420;p43"/>
          <p:cNvGrpSpPr/>
          <p:nvPr/>
        </p:nvGrpSpPr>
        <p:grpSpPr>
          <a:xfrm>
            <a:off x="8253634" y="1963967"/>
            <a:ext cx="2156633" cy="3572467"/>
            <a:chOff x="6190225" y="1531650"/>
            <a:chExt cx="1617475" cy="2679350"/>
          </a:xfrm>
        </p:grpSpPr>
        <p:sp>
          <p:nvSpPr>
            <p:cNvPr id="2421" name="Google Shape;2421;p43"/>
            <p:cNvSpPr/>
            <p:nvPr/>
          </p:nvSpPr>
          <p:spPr>
            <a:xfrm>
              <a:off x="6190225" y="2625225"/>
              <a:ext cx="1617475" cy="265550"/>
            </a:xfrm>
            <a:custGeom>
              <a:avLst/>
              <a:gdLst/>
              <a:ahLst/>
              <a:cxnLst/>
              <a:rect l="l" t="t" r="r" b="b"/>
              <a:pathLst>
                <a:path w="64699" h="10622" extrusionOk="0">
                  <a:moveTo>
                    <a:pt x="0" y="1"/>
                  </a:moveTo>
                  <a:lnTo>
                    <a:pt x="0" y="10621"/>
                  </a:lnTo>
                  <a:lnTo>
                    <a:pt x="60722" y="10621"/>
                  </a:lnTo>
                  <a:cubicBezTo>
                    <a:pt x="62901" y="10621"/>
                    <a:pt x="64699" y="8228"/>
                    <a:pt x="64699" y="5311"/>
                  </a:cubicBezTo>
                  <a:cubicBezTo>
                    <a:pt x="64699" y="2382"/>
                    <a:pt x="62901" y="1"/>
                    <a:pt x="60722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Gusht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422" name="Google Shape;2422;p43"/>
            <p:cNvSpPr/>
            <p:nvPr/>
          </p:nvSpPr>
          <p:spPr>
            <a:xfrm>
              <a:off x="6472700" y="1531650"/>
              <a:ext cx="954000" cy="954000"/>
            </a:xfrm>
            <a:custGeom>
              <a:avLst/>
              <a:gdLst/>
              <a:ahLst/>
              <a:cxnLst/>
              <a:rect l="l" t="t" r="r" b="b"/>
              <a:pathLst>
                <a:path w="38160" h="38160" extrusionOk="0">
                  <a:moveTo>
                    <a:pt x="19074" y="0"/>
                  </a:moveTo>
                  <a:cubicBezTo>
                    <a:pt x="13038" y="0"/>
                    <a:pt x="7489" y="2763"/>
                    <a:pt x="3846" y="7597"/>
                  </a:cubicBezTo>
                  <a:cubicBezTo>
                    <a:pt x="3715" y="7763"/>
                    <a:pt x="3751" y="8001"/>
                    <a:pt x="3918" y="8120"/>
                  </a:cubicBezTo>
                  <a:cubicBezTo>
                    <a:pt x="3986" y="8174"/>
                    <a:pt x="4067" y="8200"/>
                    <a:pt x="4147" y="8200"/>
                  </a:cubicBezTo>
                  <a:cubicBezTo>
                    <a:pt x="4262" y="8200"/>
                    <a:pt x="4376" y="8147"/>
                    <a:pt x="4453" y="8049"/>
                  </a:cubicBezTo>
                  <a:cubicBezTo>
                    <a:pt x="7954" y="3417"/>
                    <a:pt x="13276" y="762"/>
                    <a:pt x="19074" y="762"/>
                  </a:cubicBezTo>
                  <a:cubicBezTo>
                    <a:pt x="29183" y="762"/>
                    <a:pt x="37398" y="8978"/>
                    <a:pt x="37398" y="19074"/>
                  </a:cubicBezTo>
                  <a:cubicBezTo>
                    <a:pt x="37398" y="29183"/>
                    <a:pt x="29183" y="37398"/>
                    <a:pt x="19074" y="37398"/>
                  </a:cubicBezTo>
                  <a:cubicBezTo>
                    <a:pt x="8978" y="37398"/>
                    <a:pt x="762" y="29183"/>
                    <a:pt x="762" y="19074"/>
                  </a:cubicBezTo>
                  <a:cubicBezTo>
                    <a:pt x="762" y="18872"/>
                    <a:pt x="584" y="18693"/>
                    <a:pt x="381" y="18693"/>
                  </a:cubicBezTo>
                  <a:cubicBezTo>
                    <a:pt x="167" y="18693"/>
                    <a:pt x="0" y="18872"/>
                    <a:pt x="0" y="19074"/>
                  </a:cubicBezTo>
                  <a:cubicBezTo>
                    <a:pt x="0" y="29599"/>
                    <a:pt x="8549" y="38160"/>
                    <a:pt x="19074" y="38160"/>
                  </a:cubicBezTo>
                  <a:cubicBezTo>
                    <a:pt x="29599" y="38160"/>
                    <a:pt x="38160" y="29599"/>
                    <a:pt x="38160" y="19074"/>
                  </a:cubicBezTo>
                  <a:cubicBezTo>
                    <a:pt x="38160" y="8561"/>
                    <a:pt x="29599" y="0"/>
                    <a:pt x="19074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3" name="Google Shape;2423;p43"/>
            <p:cNvSpPr/>
            <p:nvPr/>
          </p:nvSpPr>
          <p:spPr>
            <a:xfrm>
              <a:off x="6940025" y="2466575"/>
              <a:ext cx="19075" cy="236675"/>
            </a:xfrm>
            <a:custGeom>
              <a:avLst/>
              <a:gdLst/>
              <a:ahLst/>
              <a:cxnLst/>
              <a:rect l="l" t="t" r="r" b="b"/>
              <a:pathLst>
                <a:path w="763" h="9467" extrusionOk="0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lnTo>
                    <a:pt x="0" y="9085"/>
                  </a:lnTo>
                  <a:cubicBezTo>
                    <a:pt x="0" y="9300"/>
                    <a:pt x="167" y="9466"/>
                    <a:pt x="381" y="9466"/>
                  </a:cubicBezTo>
                  <a:cubicBezTo>
                    <a:pt x="596" y="9466"/>
                    <a:pt x="762" y="9300"/>
                    <a:pt x="762" y="9085"/>
                  </a:cubicBezTo>
                  <a:lnTo>
                    <a:pt x="762" y="382"/>
                  </a:lnTo>
                  <a:cubicBezTo>
                    <a:pt x="762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424" name="Google Shape;2424;p43"/>
            <p:cNvGrpSpPr/>
            <p:nvPr/>
          </p:nvGrpSpPr>
          <p:grpSpPr>
            <a:xfrm>
              <a:off x="6680175" y="1726600"/>
              <a:ext cx="554550" cy="539100"/>
              <a:chOff x="6680175" y="1726600"/>
              <a:chExt cx="554550" cy="539100"/>
            </a:xfrm>
          </p:grpSpPr>
          <p:sp>
            <p:nvSpPr>
              <p:cNvPr id="2425" name="Google Shape;2425;p43"/>
              <p:cNvSpPr/>
              <p:nvPr/>
            </p:nvSpPr>
            <p:spPr>
              <a:xfrm>
                <a:off x="6680175" y="1726600"/>
                <a:ext cx="554550" cy="367650"/>
              </a:xfrm>
              <a:custGeom>
                <a:avLst/>
                <a:gdLst/>
                <a:ahLst/>
                <a:cxnLst/>
                <a:rect l="l" t="t" r="r" b="b"/>
                <a:pathLst>
                  <a:path w="22182" h="14706" extrusionOk="0">
                    <a:moveTo>
                      <a:pt x="11156" y="370"/>
                    </a:moveTo>
                    <a:cubicBezTo>
                      <a:pt x="11454" y="370"/>
                      <a:pt x="11763" y="608"/>
                      <a:pt x="11763" y="894"/>
                    </a:cubicBezTo>
                    <a:lnTo>
                      <a:pt x="11763" y="1763"/>
                    </a:lnTo>
                    <a:lnTo>
                      <a:pt x="10573" y="1763"/>
                    </a:lnTo>
                    <a:lnTo>
                      <a:pt x="10573" y="894"/>
                    </a:lnTo>
                    <a:cubicBezTo>
                      <a:pt x="10573" y="608"/>
                      <a:pt x="10870" y="370"/>
                      <a:pt x="11156" y="370"/>
                    </a:cubicBezTo>
                    <a:close/>
                    <a:moveTo>
                      <a:pt x="21884" y="2216"/>
                    </a:moveTo>
                    <a:lnTo>
                      <a:pt x="21884" y="3406"/>
                    </a:lnTo>
                    <a:lnTo>
                      <a:pt x="453" y="3406"/>
                    </a:lnTo>
                    <a:lnTo>
                      <a:pt x="453" y="2216"/>
                    </a:lnTo>
                    <a:close/>
                    <a:moveTo>
                      <a:pt x="20241" y="3704"/>
                    </a:moveTo>
                    <a:lnTo>
                      <a:pt x="20241" y="14265"/>
                    </a:lnTo>
                    <a:lnTo>
                      <a:pt x="2084" y="14265"/>
                    </a:lnTo>
                    <a:lnTo>
                      <a:pt x="2084" y="3704"/>
                    </a:lnTo>
                    <a:close/>
                    <a:moveTo>
                      <a:pt x="11156" y="1"/>
                    </a:moveTo>
                    <a:cubicBezTo>
                      <a:pt x="10668" y="1"/>
                      <a:pt x="10275" y="406"/>
                      <a:pt x="10275" y="894"/>
                    </a:cubicBezTo>
                    <a:lnTo>
                      <a:pt x="10275" y="1763"/>
                    </a:lnTo>
                    <a:lnTo>
                      <a:pt x="250" y="1763"/>
                    </a:lnTo>
                    <a:cubicBezTo>
                      <a:pt x="155" y="1763"/>
                      <a:pt x="0" y="1906"/>
                      <a:pt x="0" y="2001"/>
                    </a:cubicBezTo>
                    <a:lnTo>
                      <a:pt x="0" y="3573"/>
                    </a:lnTo>
                    <a:cubicBezTo>
                      <a:pt x="0" y="3680"/>
                      <a:pt x="155" y="3692"/>
                      <a:pt x="250" y="3692"/>
                    </a:cubicBezTo>
                    <a:lnTo>
                      <a:pt x="1643" y="3692"/>
                    </a:lnTo>
                    <a:lnTo>
                      <a:pt x="1643" y="14479"/>
                    </a:lnTo>
                    <a:cubicBezTo>
                      <a:pt x="1643" y="14586"/>
                      <a:pt x="1750" y="14705"/>
                      <a:pt x="1846" y="14705"/>
                    </a:cubicBezTo>
                    <a:lnTo>
                      <a:pt x="20467" y="14705"/>
                    </a:lnTo>
                    <a:cubicBezTo>
                      <a:pt x="20574" y="14705"/>
                      <a:pt x="20693" y="14586"/>
                      <a:pt x="20693" y="14479"/>
                    </a:cubicBezTo>
                    <a:lnTo>
                      <a:pt x="20693" y="3704"/>
                    </a:lnTo>
                    <a:lnTo>
                      <a:pt x="22062" y="3704"/>
                    </a:lnTo>
                    <a:cubicBezTo>
                      <a:pt x="22170" y="3704"/>
                      <a:pt x="22181" y="3680"/>
                      <a:pt x="22181" y="3573"/>
                    </a:cubicBezTo>
                    <a:lnTo>
                      <a:pt x="22181" y="2001"/>
                    </a:lnTo>
                    <a:cubicBezTo>
                      <a:pt x="22181" y="1906"/>
                      <a:pt x="22170" y="1763"/>
                      <a:pt x="22062" y="1763"/>
                    </a:cubicBezTo>
                    <a:lnTo>
                      <a:pt x="12061" y="1763"/>
                    </a:lnTo>
                    <a:lnTo>
                      <a:pt x="12061" y="894"/>
                    </a:lnTo>
                    <a:cubicBezTo>
                      <a:pt x="12061" y="406"/>
                      <a:pt x="11656" y="1"/>
                      <a:pt x="11156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428" name="Google Shape;2428;p43"/>
              <p:cNvSpPr/>
              <p:nvPr/>
            </p:nvSpPr>
            <p:spPr>
              <a:xfrm>
                <a:off x="6936750" y="1915925"/>
                <a:ext cx="41100" cy="133975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5359" extrusionOk="0">
                    <a:moveTo>
                      <a:pt x="1346" y="441"/>
                    </a:moveTo>
                    <a:lnTo>
                      <a:pt x="1346" y="5060"/>
                    </a:lnTo>
                    <a:lnTo>
                      <a:pt x="453" y="5060"/>
                    </a:lnTo>
                    <a:lnTo>
                      <a:pt x="453" y="441"/>
                    </a:lnTo>
                    <a:close/>
                    <a:moveTo>
                      <a:pt x="191" y="0"/>
                    </a:moveTo>
                    <a:cubicBezTo>
                      <a:pt x="84" y="0"/>
                      <a:pt x="0" y="72"/>
                      <a:pt x="0" y="179"/>
                    </a:cubicBezTo>
                    <a:lnTo>
                      <a:pt x="0" y="5168"/>
                    </a:lnTo>
                    <a:cubicBezTo>
                      <a:pt x="0" y="5275"/>
                      <a:pt x="84" y="5358"/>
                      <a:pt x="191" y="5358"/>
                    </a:cubicBezTo>
                    <a:lnTo>
                      <a:pt x="1465" y="5358"/>
                    </a:lnTo>
                    <a:cubicBezTo>
                      <a:pt x="1560" y="5358"/>
                      <a:pt x="1643" y="5275"/>
                      <a:pt x="1643" y="5168"/>
                    </a:cubicBezTo>
                    <a:lnTo>
                      <a:pt x="1643" y="179"/>
                    </a:lnTo>
                    <a:cubicBezTo>
                      <a:pt x="1643" y="72"/>
                      <a:pt x="1560" y="0"/>
                      <a:pt x="1465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0" name="Google Shape;2430;p43"/>
              <p:cNvSpPr/>
              <p:nvPr/>
            </p:nvSpPr>
            <p:spPr>
              <a:xfrm>
                <a:off x="6832850" y="1975450"/>
                <a:ext cx="40825" cy="7800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3120" extrusionOk="0">
                    <a:moveTo>
                      <a:pt x="1192" y="298"/>
                    </a:moveTo>
                    <a:lnTo>
                      <a:pt x="1192" y="2679"/>
                    </a:lnTo>
                    <a:lnTo>
                      <a:pt x="299" y="2679"/>
                    </a:lnTo>
                    <a:lnTo>
                      <a:pt x="299" y="298"/>
                    </a:lnTo>
                    <a:close/>
                    <a:moveTo>
                      <a:pt x="180" y="1"/>
                    </a:moveTo>
                    <a:cubicBezTo>
                      <a:pt x="72" y="1"/>
                      <a:pt x="1" y="72"/>
                      <a:pt x="1" y="179"/>
                    </a:cubicBezTo>
                    <a:lnTo>
                      <a:pt x="1" y="2941"/>
                    </a:lnTo>
                    <a:cubicBezTo>
                      <a:pt x="1" y="3037"/>
                      <a:pt x="72" y="3120"/>
                      <a:pt x="180" y="3120"/>
                    </a:cubicBezTo>
                    <a:lnTo>
                      <a:pt x="1454" y="3120"/>
                    </a:lnTo>
                    <a:cubicBezTo>
                      <a:pt x="1549" y="3120"/>
                      <a:pt x="1632" y="3037"/>
                      <a:pt x="1632" y="2941"/>
                    </a:cubicBezTo>
                    <a:lnTo>
                      <a:pt x="1632" y="179"/>
                    </a:lnTo>
                    <a:cubicBezTo>
                      <a:pt x="1632" y="72"/>
                      <a:pt x="1549" y="1"/>
                      <a:pt x="1454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1" name="Google Shape;2431;p43"/>
              <p:cNvSpPr/>
              <p:nvPr/>
            </p:nvSpPr>
            <p:spPr>
              <a:xfrm>
                <a:off x="6809050" y="2060875"/>
                <a:ext cx="3003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12014" h="454" extrusionOk="0">
                    <a:moveTo>
                      <a:pt x="179" y="1"/>
                    </a:moveTo>
                    <a:cubicBezTo>
                      <a:pt x="84" y="1"/>
                      <a:pt x="0" y="120"/>
                      <a:pt x="0" y="227"/>
                    </a:cubicBezTo>
                    <a:cubicBezTo>
                      <a:pt x="0" y="322"/>
                      <a:pt x="84" y="453"/>
                      <a:pt x="179" y="453"/>
                    </a:cubicBezTo>
                    <a:lnTo>
                      <a:pt x="11823" y="453"/>
                    </a:lnTo>
                    <a:cubicBezTo>
                      <a:pt x="11931" y="453"/>
                      <a:pt x="12014" y="322"/>
                      <a:pt x="12014" y="227"/>
                    </a:cubicBezTo>
                    <a:cubicBezTo>
                      <a:pt x="12014" y="120"/>
                      <a:pt x="11931" y="1"/>
                      <a:pt x="1182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2" name="Google Shape;2432;p43"/>
              <p:cNvSpPr/>
              <p:nvPr/>
            </p:nvSpPr>
            <p:spPr>
              <a:xfrm>
                <a:off x="6830775" y="1836475"/>
                <a:ext cx="188450" cy="117275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4691" extrusionOk="0">
                    <a:moveTo>
                      <a:pt x="7352" y="1"/>
                    </a:moveTo>
                    <a:cubicBezTo>
                      <a:pt x="7316" y="1"/>
                      <a:pt x="7280" y="13"/>
                      <a:pt x="7252" y="35"/>
                    </a:cubicBezTo>
                    <a:lnTo>
                      <a:pt x="6287" y="35"/>
                    </a:lnTo>
                    <a:cubicBezTo>
                      <a:pt x="6180" y="35"/>
                      <a:pt x="6109" y="95"/>
                      <a:pt x="6109" y="190"/>
                    </a:cubicBezTo>
                    <a:cubicBezTo>
                      <a:pt x="6109" y="297"/>
                      <a:pt x="6180" y="345"/>
                      <a:pt x="6287" y="345"/>
                    </a:cubicBezTo>
                    <a:lnTo>
                      <a:pt x="6894" y="368"/>
                    </a:lnTo>
                    <a:cubicBezTo>
                      <a:pt x="4632" y="2678"/>
                      <a:pt x="191" y="4309"/>
                      <a:pt x="144" y="4333"/>
                    </a:cubicBezTo>
                    <a:cubicBezTo>
                      <a:pt x="48" y="4357"/>
                      <a:pt x="1" y="4476"/>
                      <a:pt x="36" y="4571"/>
                    </a:cubicBezTo>
                    <a:cubicBezTo>
                      <a:pt x="60" y="4643"/>
                      <a:pt x="132" y="4690"/>
                      <a:pt x="203" y="4690"/>
                    </a:cubicBezTo>
                    <a:cubicBezTo>
                      <a:pt x="227" y="4690"/>
                      <a:pt x="215" y="4690"/>
                      <a:pt x="239" y="4679"/>
                    </a:cubicBezTo>
                    <a:cubicBezTo>
                      <a:pt x="429" y="4619"/>
                      <a:pt x="4846" y="3024"/>
                      <a:pt x="7073" y="678"/>
                    </a:cubicBezTo>
                    <a:lnTo>
                      <a:pt x="7073" y="1297"/>
                    </a:lnTo>
                    <a:cubicBezTo>
                      <a:pt x="7073" y="1392"/>
                      <a:pt x="7192" y="1476"/>
                      <a:pt x="7299" y="1476"/>
                    </a:cubicBezTo>
                    <a:cubicBezTo>
                      <a:pt x="7394" y="1476"/>
                      <a:pt x="7525" y="1392"/>
                      <a:pt x="7525" y="1297"/>
                    </a:cubicBezTo>
                    <a:lnTo>
                      <a:pt x="7525" y="273"/>
                    </a:lnTo>
                    <a:cubicBezTo>
                      <a:pt x="7525" y="190"/>
                      <a:pt x="7537" y="107"/>
                      <a:pt x="7466" y="47"/>
                    </a:cubicBezTo>
                    <a:cubicBezTo>
                      <a:pt x="7434" y="16"/>
                      <a:pt x="7393" y="1"/>
                      <a:pt x="7352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3" name="Google Shape;2433;p43"/>
              <p:cNvSpPr/>
              <p:nvPr/>
            </p:nvSpPr>
            <p:spPr>
              <a:xfrm>
                <a:off x="6739700" y="2202275"/>
                <a:ext cx="126525" cy="63425"/>
              </a:xfrm>
              <a:custGeom>
                <a:avLst/>
                <a:gdLst/>
                <a:ahLst/>
                <a:cxnLst/>
                <a:rect l="l" t="t" r="r" b="b"/>
                <a:pathLst>
                  <a:path w="5061" h="2537" extrusionOk="0">
                    <a:moveTo>
                      <a:pt x="1548" y="0"/>
                    </a:moveTo>
                    <a:cubicBezTo>
                      <a:pt x="703" y="0"/>
                      <a:pt x="0" y="655"/>
                      <a:pt x="0" y="1512"/>
                    </a:cubicBezTo>
                    <a:lnTo>
                      <a:pt x="0" y="2358"/>
                    </a:lnTo>
                    <a:cubicBezTo>
                      <a:pt x="0" y="2453"/>
                      <a:pt x="48" y="2536"/>
                      <a:pt x="155" y="2536"/>
                    </a:cubicBezTo>
                    <a:cubicBezTo>
                      <a:pt x="250" y="2536"/>
                      <a:pt x="298" y="2453"/>
                      <a:pt x="298" y="2358"/>
                    </a:cubicBezTo>
                    <a:lnTo>
                      <a:pt x="298" y="1512"/>
                    </a:lnTo>
                    <a:cubicBezTo>
                      <a:pt x="298" y="857"/>
                      <a:pt x="893" y="298"/>
                      <a:pt x="1548" y="298"/>
                    </a:cubicBezTo>
                    <a:lnTo>
                      <a:pt x="3525" y="298"/>
                    </a:lnTo>
                    <a:cubicBezTo>
                      <a:pt x="4179" y="298"/>
                      <a:pt x="4763" y="857"/>
                      <a:pt x="4763" y="1512"/>
                    </a:cubicBezTo>
                    <a:lnTo>
                      <a:pt x="4763" y="2358"/>
                    </a:lnTo>
                    <a:cubicBezTo>
                      <a:pt x="4763" y="2453"/>
                      <a:pt x="4810" y="2536"/>
                      <a:pt x="4918" y="2536"/>
                    </a:cubicBezTo>
                    <a:cubicBezTo>
                      <a:pt x="5013" y="2536"/>
                      <a:pt x="5060" y="2453"/>
                      <a:pt x="5060" y="2358"/>
                    </a:cubicBezTo>
                    <a:lnTo>
                      <a:pt x="5060" y="1512"/>
                    </a:lnTo>
                    <a:cubicBezTo>
                      <a:pt x="5060" y="655"/>
                      <a:pt x="4382" y="0"/>
                      <a:pt x="3525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4" name="Google Shape;2434;p43"/>
              <p:cNvSpPr/>
              <p:nvPr/>
            </p:nvSpPr>
            <p:spPr>
              <a:xfrm>
                <a:off x="6765600" y="2122200"/>
                <a:ext cx="73525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2941" h="2930" extrusionOk="0">
                    <a:moveTo>
                      <a:pt x="1465" y="358"/>
                    </a:moveTo>
                    <a:cubicBezTo>
                      <a:pt x="1905" y="358"/>
                      <a:pt x="2286" y="619"/>
                      <a:pt x="2465" y="977"/>
                    </a:cubicBezTo>
                    <a:cubicBezTo>
                      <a:pt x="2215" y="977"/>
                      <a:pt x="1953" y="893"/>
                      <a:pt x="1750" y="739"/>
                    </a:cubicBezTo>
                    <a:cubicBezTo>
                      <a:pt x="1715" y="703"/>
                      <a:pt x="1655" y="691"/>
                      <a:pt x="1608" y="691"/>
                    </a:cubicBezTo>
                    <a:cubicBezTo>
                      <a:pt x="1560" y="703"/>
                      <a:pt x="1512" y="727"/>
                      <a:pt x="1488" y="762"/>
                    </a:cubicBezTo>
                    <a:cubicBezTo>
                      <a:pt x="1281" y="1049"/>
                      <a:pt x="959" y="1212"/>
                      <a:pt x="618" y="1212"/>
                    </a:cubicBezTo>
                    <a:cubicBezTo>
                      <a:pt x="547" y="1212"/>
                      <a:pt x="476" y="1205"/>
                      <a:pt x="405" y="1191"/>
                    </a:cubicBezTo>
                    <a:cubicBezTo>
                      <a:pt x="524" y="715"/>
                      <a:pt x="953" y="358"/>
                      <a:pt x="1465" y="358"/>
                    </a:cubicBezTo>
                    <a:close/>
                    <a:moveTo>
                      <a:pt x="1667" y="1120"/>
                    </a:moveTo>
                    <a:cubicBezTo>
                      <a:pt x="1889" y="1261"/>
                      <a:pt x="2145" y="1342"/>
                      <a:pt x="2413" y="1342"/>
                    </a:cubicBezTo>
                    <a:cubicBezTo>
                      <a:pt x="2462" y="1342"/>
                      <a:pt x="2511" y="1339"/>
                      <a:pt x="2560" y="1334"/>
                    </a:cubicBezTo>
                    <a:cubicBezTo>
                      <a:pt x="2572" y="1381"/>
                      <a:pt x="2572" y="1417"/>
                      <a:pt x="2572" y="1465"/>
                    </a:cubicBezTo>
                    <a:cubicBezTo>
                      <a:pt x="2572" y="2072"/>
                      <a:pt x="2072" y="2560"/>
                      <a:pt x="1465" y="2560"/>
                    </a:cubicBezTo>
                    <a:cubicBezTo>
                      <a:pt x="893" y="2560"/>
                      <a:pt x="417" y="2120"/>
                      <a:pt x="369" y="1560"/>
                    </a:cubicBezTo>
                    <a:lnTo>
                      <a:pt x="369" y="1560"/>
                    </a:lnTo>
                    <a:cubicBezTo>
                      <a:pt x="444" y="1571"/>
                      <a:pt x="518" y="1576"/>
                      <a:pt x="592" y="1576"/>
                    </a:cubicBezTo>
                    <a:cubicBezTo>
                      <a:pt x="1000" y="1576"/>
                      <a:pt x="1385" y="1412"/>
                      <a:pt x="1667" y="1120"/>
                    </a:cubicBezTo>
                    <a:close/>
                    <a:moveTo>
                      <a:pt x="1465" y="0"/>
                    </a:moveTo>
                    <a:cubicBezTo>
                      <a:pt x="655" y="0"/>
                      <a:pt x="0" y="655"/>
                      <a:pt x="0" y="1465"/>
                    </a:cubicBezTo>
                    <a:cubicBezTo>
                      <a:pt x="0" y="2274"/>
                      <a:pt x="655" y="2929"/>
                      <a:pt x="1465" y="2929"/>
                    </a:cubicBezTo>
                    <a:cubicBezTo>
                      <a:pt x="2274" y="2929"/>
                      <a:pt x="2941" y="2274"/>
                      <a:pt x="2941" y="1465"/>
                    </a:cubicBezTo>
                    <a:cubicBezTo>
                      <a:pt x="2941" y="655"/>
                      <a:pt x="2274" y="0"/>
                      <a:pt x="1465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5" name="Google Shape;2435;p43"/>
              <p:cNvSpPr/>
              <p:nvPr/>
            </p:nvSpPr>
            <p:spPr>
              <a:xfrm>
                <a:off x="7077525" y="2122200"/>
                <a:ext cx="73550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930" extrusionOk="0">
                    <a:moveTo>
                      <a:pt x="1477" y="358"/>
                    </a:moveTo>
                    <a:cubicBezTo>
                      <a:pt x="1906" y="358"/>
                      <a:pt x="2287" y="619"/>
                      <a:pt x="2466" y="977"/>
                    </a:cubicBezTo>
                    <a:cubicBezTo>
                      <a:pt x="2215" y="977"/>
                      <a:pt x="1954" y="893"/>
                      <a:pt x="1751" y="739"/>
                    </a:cubicBezTo>
                    <a:cubicBezTo>
                      <a:pt x="1715" y="703"/>
                      <a:pt x="1656" y="691"/>
                      <a:pt x="1608" y="691"/>
                    </a:cubicBezTo>
                    <a:cubicBezTo>
                      <a:pt x="1561" y="703"/>
                      <a:pt x="1525" y="727"/>
                      <a:pt x="1489" y="762"/>
                    </a:cubicBezTo>
                    <a:cubicBezTo>
                      <a:pt x="1282" y="1049"/>
                      <a:pt x="960" y="1212"/>
                      <a:pt x="618" y="1212"/>
                    </a:cubicBezTo>
                    <a:cubicBezTo>
                      <a:pt x="548" y="1212"/>
                      <a:pt x="477" y="1205"/>
                      <a:pt x="406" y="1191"/>
                    </a:cubicBezTo>
                    <a:cubicBezTo>
                      <a:pt x="525" y="715"/>
                      <a:pt x="953" y="358"/>
                      <a:pt x="1477" y="358"/>
                    </a:cubicBezTo>
                    <a:close/>
                    <a:moveTo>
                      <a:pt x="1668" y="1120"/>
                    </a:moveTo>
                    <a:cubicBezTo>
                      <a:pt x="1890" y="1261"/>
                      <a:pt x="2145" y="1342"/>
                      <a:pt x="2421" y="1342"/>
                    </a:cubicBezTo>
                    <a:cubicBezTo>
                      <a:pt x="2471" y="1342"/>
                      <a:pt x="2521" y="1339"/>
                      <a:pt x="2573" y="1334"/>
                    </a:cubicBezTo>
                    <a:cubicBezTo>
                      <a:pt x="2573" y="1381"/>
                      <a:pt x="2573" y="1417"/>
                      <a:pt x="2573" y="1465"/>
                    </a:cubicBezTo>
                    <a:cubicBezTo>
                      <a:pt x="2573" y="2072"/>
                      <a:pt x="2085" y="2560"/>
                      <a:pt x="1477" y="2560"/>
                    </a:cubicBezTo>
                    <a:cubicBezTo>
                      <a:pt x="894" y="2560"/>
                      <a:pt x="418" y="2120"/>
                      <a:pt x="370" y="1560"/>
                    </a:cubicBezTo>
                    <a:lnTo>
                      <a:pt x="370" y="1560"/>
                    </a:lnTo>
                    <a:cubicBezTo>
                      <a:pt x="445" y="1571"/>
                      <a:pt x="519" y="1576"/>
                      <a:pt x="593" y="1576"/>
                    </a:cubicBezTo>
                    <a:cubicBezTo>
                      <a:pt x="1000" y="1576"/>
                      <a:pt x="1385" y="1412"/>
                      <a:pt x="1668" y="1120"/>
                    </a:cubicBezTo>
                    <a:close/>
                    <a:moveTo>
                      <a:pt x="1477" y="0"/>
                    </a:moveTo>
                    <a:cubicBezTo>
                      <a:pt x="668" y="0"/>
                      <a:pt x="1" y="655"/>
                      <a:pt x="1" y="1465"/>
                    </a:cubicBezTo>
                    <a:cubicBezTo>
                      <a:pt x="1" y="2274"/>
                      <a:pt x="668" y="2929"/>
                      <a:pt x="1477" y="2929"/>
                    </a:cubicBezTo>
                    <a:cubicBezTo>
                      <a:pt x="2275" y="2929"/>
                      <a:pt x="2942" y="2274"/>
                      <a:pt x="2942" y="1465"/>
                    </a:cubicBezTo>
                    <a:cubicBezTo>
                      <a:pt x="2942" y="655"/>
                      <a:pt x="2275" y="0"/>
                      <a:pt x="1477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6" name="Google Shape;2436;p43"/>
              <p:cNvSpPr/>
              <p:nvPr/>
            </p:nvSpPr>
            <p:spPr>
              <a:xfrm>
                <a:off x="7052225" y="2202275"/>
                <a:ext cx="126525" cy="63425"/>
              </a:xfrm>
              <a:custGeom>
                <a:avLst/>
                <a:gdLst/>
                <a:ahLst/>
                <a:cxnLst/>
                <a:rect l="l" t="t" r="r" b="b"/>
                <a:pathLst>
                  <a:path w="5061" h="2537" extrusionOk="0">
                    <a:moveTo>
                      <a:pt x="1525" y="0"/>
                    </a:moveTo>
                    <a:cubicBezTo>
                      <a:pt x="680" y="0"/>
                      <a:pt x="1" y="655"/>
                      <a:pt x="1" y="1512"/>
                    </a:cubicBezTo>
                    <a:lnTo>
                      <a:pt x="1" y="2358"/>
                    </a:lnTo>
                    <a:cubicBezTo>
                      <a:pt x="1" y="2453"/>
                      <a:pt x="49" y="2536"/>
                      <a:pt x="156" y="2536"/>
                    </a:cubicBezTo>
                    <a:cubicBezTo>
                      <a:pt x="251" y="2536"/>
                      <a:pt x="299" y="2453"/>
                      <a:pt x="299" y="2358"/>
                    </a:cubicBezTo>
                    <a:lnTo>
                      <a:pt x="299" y="1512"/>
                    </a:lnTo>
                    <a:cubicBezTo>
                      <a:pt x="299" y="857"/>
                      <a:pt x="870" y="298"/>
                      <a:pt x="1525" y="298"/>
                    </a:cubicBezTo>
                    <a:lnTo>
                      <a:pt x="3501" y="298"/>
                    </a:lnTo>
                    <a:cubicBezTo>
                      <a:pt x="4156" y="298"/>
                      <a:pt x="4763" y="857"/>
                      <a:pt x="4763" y="1512"/>
                    </a:cubicBezTo>
                    <a:lnTo>
                      <a:pt x="4763" y="2358"/>
                    </a:lnTo>
                    <a:cubicBezTo>
                      <a:pt x="4763" y="2453"/>
                      <a:pt x="4811" y="2536"/>
                      <a:pt x="4918" y="2536"/>
                    </a:cubicBezTo>
                    <a:cubicBezTo>
                      <a:pt x="5013" y="2536"/>
                      <a:pt x="5061" y="2453"/>
                      <a:pt x="5061" y="2358"/>
                    </a:cubicBezTo>
                    <a:lnTo>
                      <a:pt x="5061" y="1512"/>
                    </a:lnTo>
                    <a:cubicBezTo>
                      <a:pt x="5061" y="655"/>
                      <a:pt x="4359" y="0"/>
                      <a:pt x="3501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7" name="Google Shape;2437;p43"/>
              <p:cNvSpPr/>
              <p:nvPr/>
            </p:nvSpPr>
            <p:spPr>
              <a:xfrm>
                <a:off x="6888525" y="2202275"/>
                <a:ext cx="126525" cy="63425"/>
              </a:xfrm>
              <a:custGeom>
                <a:avLst/>
                <a:gdLst/>
                <a:ahLst/>
                <a:cxnLst/>
                <a:rect l="l" t="t" r="r" b="b"/>
                <a:pathLst>
                  <a:path w="5061" h="2537" extrusionOk="0">
                    <a:moveTo>
                      <a:pt x="1596" y="0"/>
                    </a:moveTo>
                    <a:cubicBezTo>
                      <a:pt x="739" y="0"/>
                      <a:pt x="0" y="655"/>
                      <a:pt x="0" y="1512"/>
                    </a:cubicBezTo>
                    <a:lnTo>
                      <a:pt x="0" y="2358"/>
                    </a:lnTo>
                    <a:cubicBezTo>
                      <a:pt x="0" y="2453"/>
                      <a:pt x="120" y="2536"/>
                      <a:pt x="227" y="2536"/>
                    </a:cubicBezTo>
                    <a:cubicBezTo>
                      <a:pt x="322" y="2536"/>
                      <a:pt x="453" y="2453"/>
                      <a:pt x="453" y="2358"/>
                    </a:cubicBezTo>
                    <a:lnTo>
                      <a:pt x="453" y="1512"/>
                    </a:lnTo>
                    <a:cubicBezTo>
                      <a:pt x="453" y="857"/>
                      <a:pt x="941" y="298"/>
                      <a:pt x="1596" y="298"/>
                    </a:cubicBezTo>
                    <a:lnTo>
                      <a:pt x="3572" y="298"/>
                    </a:lnTo>
                    <a:cubicBezTo>
                      <a:pt x="4227" y="298"/>
                      <a:pt x="4763" y="857"/>
                      <a:pt x="4763" y="1512"/>
                    </a:cubicBezTo>
                    <a:lnTo>
                      <a:pt x="4763" y="2358"/>
                    </a:lnTo>
                    <a:cubicBezTo>
                      <a:pt x="4763" y="2453"/>
                      <a:pt x="4811" y="2536"/>
                      <a:pt x="4918" y="2536"/>
                    </a:cubicBezTo>
                    <a:cubicBezTo>
                      <a:pt x="5013" y="2536"/>
                      <a:pt x="5061" y="2453"/>
                      <a:pt x="5061" y="2358"/>
                    </a:cubicBezTo>
                    <a:lnTo>
                      <a:pt x="5061" y="1512"/>
                    </a:lnTo>
                    <a:cubicBezTo>
                      <a:pt x="5061" y="655"/>
                      <a:pt x="4430" y="0"/>
                      <a:pt x="3572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438" name="Google Shape;2438;p43"/>
              <p:cNvSpPr/>
              <p:nvPr/>
            </p:nvSpPr>
            <p:spPr>
              <a:xfrm>
                <a:off x="6915600" y="2122200"/>
                <a:ext cx="73250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2930" extrusionOk="0">
                    <a:moveTo>
                      <a:pt x="1465" y="358"/>
                    </a:moveTo>
                    <a:cubicBezTo>
                      <a:pt x="1906" y="358"/>
                      <a:pt x="2275" y="619"/>
                      <a:pt x="2454" y="977"/>
                    </a:cubicBezTo>
                    <a:cubicBezTo>
                      <a:pt x="2192" y="977"/>
                      <a:pt x="1954" y="905"/>
                      <a:pt x="1751" y="739"/>
                    </a:cubicBezTo>
                    <a:cubicBezTo>
                      <a:pt x="1715" y="703"/>
                      <a:pt x="1656" y="691"/>
                      <a:pt x="1608" y="691"/>
                    </a:cubicBezTo>
                    <a:cubicBezTo>
                      <a:pt x="1561" y="703"/>
                      <a:pt x="1513" y="727"/>
                      <a:pt x="1489" y="762"/>
                    </a:cubicBezTo>
                    <a:cubicBezTo>
                      <a:pt x="1280" y="1041"/>
                      <a:pt x="955" y="1211"/>
                      <a:pt x="604" y="1211"/>
                    </a:cubicBezTo>
                    <a:cubicBezTo>
                      <a:pt x="535" y="1211"/>
                      <a:pt x="464" y="1205"/>
                      <a:pt x="394" y="1191"/>
                    </a:cubicBezTo>
                    <a:cubicBezTo>
                      <a:pt x="525" y="715"/>
                      <a:pt x="953" y="358"/>
                      <a:pt x="1465" y="358"/>
                    </a:cubicBezTo>
                    <a:close/>
                    <a:moveTo>
                      <a:pt x="1668" y="1120"/>
                    </a:moveTo>
                    <a:cubicBezTo>
                      <a:pt x="1890" y="1261"/>
                      <a:pt x="2145" y="1342"/>
                      <a:pt x="2414" y="1342"/>
                    </a:cubicBezTo>
                    <a:cubicBezTo>
                      <a:pt x="2462" y="1342"/>
                      <a:pt x="2511" y="1339"/>
                      <a:pt x="2561" y="1334"/>
                    </a:cubicBezTo>
                    <a:cubicBezTo>
                      <a:pt x="2573" y="1381"/>
                      <a:pt x="2573" y="1417"/>
                      <a:pt x="2573" y="1465"/>
                    </a:cubicBezTo>
                    <a:cubicBezTo>
                      <a:pt x="2573" y="2072"/>
                      <a:pt x="2073" y="2560"/>
                      <a:pt x="1465" y="2560"/>
                    </a:cubicBezTo>
                    <a:cubicBezTo>
                      <a:pt x="894" y="2560"/>
                      <a:pt x="418" y="2120"/>
                      <a:pt x="370" y="1560"/>
                    </a:cubicBezTo>
                    <a:lnTo>
                      <a:pt x="370" y="1560"/>
                    </a:lnTo>
                    <a:cubicBezTo>
                      <a:pt x="443" y="1571"/>
                      <a:pt x="516" y="1576"/>
                      <a:pt x="589" y="1576"/>
                    </a:cubicBezTo>
                    <a:cubicBezTo>
                      <a:pt x="992" y="1576"/>
                      <a:pt x="1385" y="1412"/>
                      <a:pt x="1668" y="1120"/>
                    </a:cubicBezTo>
                    <a:close/>
                    <a:moveTo>
                      <a:pt x="1465" y="0"/>
                    </a:moveTo>
                    <a:cubicBezTo>
                      <a:pt x="656" y="0"/>
                      <a:pt x="1" y="655"/>
                      <a:pt x="1" y="1465"/>
                    </a:cubicBezTo>
                    <a:cubicBezTo>
                      <a:pt x="1" y="2274"/>
                      <a:pt x="656" y="2929"/>
                      <a:pt x="1465" y="2929"/>
                    </a:cubicBezTo>
                    <a:cubicBezTo>
                      <a:pt x="2275" y="2929"/>
                      <a:pt x="2930" y="2274"/>
                      <a:pt x="2930" y="1465"/>
                    </a:cubicBezTo>
                    <a:cubicBezTo>
                      <a:pt x="2930" y="1346"/>
                      <a:pt x="2918" y="1227"/>
                      <a:pt x="2894" y="1108"/>
                    </a:cubicBezTo>
                    <a:cubicBezTo>
                      <a:pt x="2894" y="1108"/>
                      <a:pt x="2894" y="1108"/>
                      <a:pt x="2894" y="1096"/>
                    </a:cubicBezTo>
                    <a:cubicBezTo>
                      <a:pt x="2882" y="1084"/>
                      <a:pt x="2882" y="1072"/>
                      <a:pt x="2882" y="1060"/>
                    </a:cubicBezTo>
                    <a:cubicBezTo>
                      <a:pt x="2704" y="453"/>
                      <a:pt x="2144" y="0"/>
                      <a:pt x="1465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439" name="Google Shape;2439;p43"/>
            <p:cNvSpPr/>
            <p:nvPr/>
          </p:nvSpPr>
          <p:spPr>
            <a:xfrm>
              <a:off x="6518825" y="1583475"/>
              <a:ext cx="900150" cy="856350"/>
            </a:xfrm>
            <a:custGeom>
              <a:avLst/>
              <a:gdLst/>
              <a:ahLst/>
              <a:cxnLst/>
              <a:rect l="l" t="t" r="r" b="b"/>
              <a:pathLst>
                <a:path w="36006" h="34254" extrusionOk="0">
                  <a:moveTo>
                    <a:pt x="17224" y="0"/>
                  </a:moveTo>
                  <a:cubicBezTo>
                    <a:pt x="12720" y="0"/>
                    <a:pt x="8225" y="1761"/>
                    <a:pt x="4871" y="5262"/>
                  </a:cubicBezTo>
                  <a:cubicBezTo>
                    <a:pt x="1692" y="8560"/>
                    <a:pt x="1" y="12905"/>
                    <a:pt x="96" y="17477"/>
                  </a:cubicBezTo>
                  <a:cubicBezTo>
                    <a:pt x="191" y="22061"/>
                    <a:pt x="2061" y="26324"/>
                    <a:pt x="5359" y="29491"/>
                  </a:cubicBezTo>
                  <a:cubicBezTo>
                    <a:pt x="8633" y="32634"/>
                    <a:pt x="12931" y="34253"/>
                    <a:pt x="17253" y="34253"/>
                  </a:cubicBezTo>
                  <a:cubicBezTo>
                    <a:pt x="20611" y="34253"/>
                    <a:pt x="23980" y="33277"/>
                    <a:pt x="26885" y="31289"/>
                  </a:cubicBezTo>
                  <a:lnTo>
                    <a:pt x="26707" y="31015"/>
                  </a:lnTo>
                  <a:cubicBezTo>
                    <a:pt x="23853" y="32968"/>
                    <a:pt x="20548" y="33925"/>
                    <a:pt x="17255" y="33925"/>
                  </a:cubicBezTo>
                  <a:cubicBezTo>
                    <a:pt x="13018" y="33925"/>
                    <a:pt x="8800" y="32341"/>
                    <a:pt x="5585" y="29253"/>
                  </a:cubicBezTo>
                  <a:cubicBezTo>
                    <a:pt x="2346" y="26145"/>
                    <a:pt x="513" y="21966"/>
                    <a:pt x="418" y="17477"/>
                  </a:cubicBezTo>
                  <a:cubicBezTo>
                    <a:pt x="334" y="12989"/>
                    <a:pt x="1989" y="8726"/>
                    <a:pt x="5097" y="5488"/>
                  </a:cubicBezTo>
                  <a:cubicBezTo>
                    <a:pt x="8398" y="2053"/>
                    <a:pt x="12812" y="324"/>
                    <a:pt x="17233" y="324"/>
                  </a:cubicBezTo>
                  <a:cubicBezTo>
                    <a:pt x="21423" y="324"/>
                    <a:pt x="25618" y="1877"/>
                    <a:pt x="28874" y="5000"/>
                  </a:cubicBezTo>
                  <a:cubicBezTo>
                    <a:pt x="34410" y="10322"/>
                    <a:pt x="35648" y="18692"/>
                    <a:pt x="31886" y="25371"/>
                  </a:cubicBezTo>
                  <a:lnTo>
                    <a:pt x="32172" y="25526"/>
                  </a:lnTo>
                  <a:cubicBezTo>
                    <a:pt x="36005" y="18728"/>
                    <a:pt x="34743" y="10191"/>
                    <a:pt x="29100" y="4773"/>
                  </a:cubicBezTo>
                  <a:cubicBezTo>
                    <a:pt x="25778" y="1585"/>
                    <a:pt x="21497" y="0"/>
                    <a:pt x="17224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0" name="Google Shape;2440;p43"/>
            <p:cNvSpPr txBox="1"/>
            <p:nvPr/>
          </p:nvSpPr>
          <p:spPr>
            <a:xfrm>
              <a:off x="6272463" y="3099150"/>
              <a:ext cx="1476084" cy="111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Takime me ekspert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ë</a:t>
              </a: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t/analiza 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ë</a:t>
              </a: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thelluara</a:t>
              </a:r>
            </a:p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Validim 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ë</a:t>
              </a: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gjetjeve dhe rekomandimeve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" name="Google Shape;2420;p43">
            <a:extLst>
              <a:ext uri="{FF2B5EF4-FFF2-40B4-BE49-F238E27FC236}">
                <a16:creationId xmlns:a16="http://schemas.microsoft.com/office/drawing/2014/main" id="{D71008CB-88FE-45C3-144D-BCEA71170C41}"/>
              </a:ext>
            </a:extLst>
          </p:cNvPr>
          <p:cNvGrpSpPr/>
          <p:nvPr/>
        </p:nvGrpSpPr>
        <p:grpSpPr>
          <a:xfrm>
            <a:off x="10331397" y="2068734"/>
            <a:ext cx="2156633" cy="3467700"/>
            <a:chOff x="6190225" y="1610225"/>
            <a:chExt cx="1617475" cy="2600775"/>
          </a:xfrm>
        </p:grpSpPr>
        <p:sp>
          <p:nvSpPr>
            <p:cNvPr id="5" name="Google Shape;2421;p43">
              <a:extLst>
                <a:ext uri="{FF2B5EF4-FFF2-40B4-BE49-F238E27FC236}">
                  <a16:creationId xmlns:a16="http://schemas.microsoft.com/office/drawing/2014/main" id="{ECD00D5E-8E42-57A6-79FF-C6B9EE483F15}"/>
                </a:ext>
              </a:extLst>
            </p:cNvPr>
            <p:cNvSpPr/>
            <p:nvPr/>
          </p:nvSpPr>
          <p:spPr>
            <a:xfrm>
              <a:off x="6190225" y="2625225"/>
              <a:ext cx="1617475" cy="265550"/>
            </a:xfrm>
            <a:custGeom>
              <a:avLst/>
              <a:gdLst/>
              <a:ahLst/>
              <a:cxnLst/>
              <a:rect l="l" t="t" r="r" b="b"/>
              <a:pathLst>
                <a:path w="64699" h="10622" extrusionOk="0">
                  <a:moveTo>
                    <a:pt x="0" y="1"/>
                  </a:moveTo>
                  <a:lnTo>
                    <a:pt x="0" y="10621"/>
                  </a:lnTo>
                  <a:lnTo>
                    <a:pt x="60722" y="10621"/>
                  </a:lnTo>
                  <a:cubicBezTo>
                    <a:pt x="62901" y="10621"/>
                    <a:pt x="64699" y="8228"/>
                    <a:pt x="64699" y="5311"/>
                  </a:cubicBezTo>
                  <a:cubicBezTo>
                    <a:pt x="64699" y="2382"/>
                    <a:pt x="62901" y="1"/>
                    <a:pt x="60722" y="1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Shtator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" name="Google Shape;2423;p43">
              <a:extLst>
                <a:ext uri="{FF2B5EF4-FFF2-40B4-BE49-F238E27FC236}">
                  <a16:creationId xmlns:a16="http://schemas.microsoft.com/office/drawing/2014/main" id="{265928DF-45E7-3B65-D527-7FB141632461}"/>
                </a:ext>
              </a:extLst>
            </p:cNvPr>
            <p:cNvSpPr/>
            <p:nvPr/>
          </p:nvSpPr>
          <p:spPr>
            <a:xfrm>
              <a:off x="6940025" y="2466575"/>
              <a:ext cx="19075" cy="236675"/>
            </a:xfrm>
            <a:custGeom>
              <a:avLst/>
              <a:gdLst/>
              <a:ahLst/>
              <a:cxnLst/>
              <a:rect l="l" t="t" r="r" b="b"/>
              <a:pathLst>
                <a:path w="763" h="9467" extrusionOk="0"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lnTo>
                    <a:pt x="0" y="9085"/>
                  </a:lnTo>
                  <a:cubicBezTo>
                    <a:pt x="0" y="9300"/>
                    <a:pt x="167" y="9466"/>
                    <a:pt x="381" y="9466"/>
                  </a:cubicBezTo>
                  <a:cubicBezTo>
                    <a:pt x="596" y="9466"/>
                    <a:pt x="762" y="9300"/>
                    <a:pt x="762" y="9085"/>
                  </a:cubicBezTo>
                  <a:lnTo>
                    <a:pt x="762" y="382"/>
                  </a:lnTo>
                  <a:cubicBezTo>
                    <a:pt x="762" y="168"/>
                    <a:pt x="596" y="1"/>
                    <a:pt x="38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2439;p43">
              <a:extLst>
                <a:ext uri="{FF2B5EF4-FFF2-40B4-BE49-F238E27FC236}">
                  <a16:creationId xmlns:a16="http://schemas.microsoft.com/office/drawing/2014/main" id="{57B1D02B-FB8B-9676-FD5F-B34F54747F2A}"/>
                </a:ext>
              </a:extLst>
            </p:cNvPr>
            <p:cNvSpPr/>
            <p:nvPr/>
          </p:nvSpPr>
          <p:spPr>
            <a:xfrm>
              <a:off x="6452189" y="1610225"/>
              <a:ext cx="900150" cy="856350"/>
            </a:xfrm>
            <a:custGeom>
              <a:avLst/>
              <a:gdLst/>
              <a:ahLst/>
              <a:cxnLst/>
              <a:rect l="l" t="t" r="r" b="b"/>
              <a:pathLst>
                <a:path w="36006" h="34254" extrusionOk="0">
                  <a:moveTo>
                    <a:pt x="17224" y="0"/>
                  </a:moveTo>
                  <a:cubicBezTo>
                    <a:pt x="12720" y="0"/>
                    <a:pt x="8225" y="1761"/>
                    <a:pt x="4871" y="5262"/>
                  </a:cubicBezTo>
                  <a:cubicBezTo>
                    <a:pt x="1692" y="8560"/>
                    <a:pt x="1" y="12905"/>
                    <a:pt x="96" y="17477"/>
                  </a:cubicBezTo>
                  <a:cubicBezTo>
                    <a:pt x="191" y="22061"/>
                    <a:pt x="2061" y="26324"/>
                    <a:pt x="5359" y="29491"/>
                  </a:cubicBezTo>
                  <a:cubicBezTo>
                    <a:pt x="8633" y="32634"/>
                    <a:pt x="12931" y="34253"/>
                    <a:pt x="17253" y="34253"/>
                  </a:cubicBezTo>
                  <a:cubicBezTo>
                    <a:pt x="20611" y="34253"/>
                    <a:pt x="23980" y="33277"/>
                    <a:pt x="26885" y="31289"/>
                  </a:cubicBezTo>
                  <a:lnTo>
                    <a:pt x="26707" y="31015"/>
                  </a:lnTo>
                  <a:cubicBezTo>
                    <a:pt x="23853" y="32968"/>
                    <a:pt x="20548" y="33925"/>
                    <a:pt x="17255" y="33925"/>
                  </a:cubicBezTo>
                  <a:cubicBezTo>
                    <a:pt x="13018" y="33925"/>
                    <a:pt x="8800" y="32341"/>
                    <a:pt x="5585" y="29253"/>
                  </a:cubicBezTo>
                  <a:cubicBezTo>
                    <a:pt x="2346" y="26145"/>
                    <a:pt x="513" y="21966"/>
                    <a:pt x="418" y="17477"/>
                  </a:cubicBezTo>
                  <a:cubicBezTo>
                    <a:pt x="334" y="12989"/>
                    <a:pt x="1989" y="8726"/>
                    <a:pt x="5097" y="5488"/>
                  </a:cubicBezTo>
                  <a:cubicBezTo>
                    <a:pt x="8398" y="2053"/>
                    <a:pt x="12812" y="324"/>
                    <a:pt x="17233" y="324"/>
                  </a:cubicBezTo>
                  <a:cubicBezTo>
                    <a:pt x="21423" y="324"/>
                    <a:pt x="25618" y="1877"/>
                    <a:pt x="28874" y="5000"/>
                  </a:cubicBezTo>
                  <a:cubicBezTo>
                    <a:pt x="34410" y="10322"/>
                    <a:pt x="35648" y="18692"/>
                    <a:pt x="31886" y="25371"/>
                  </a:cubicBezTo>
                  <a:lnTo>
                    <a:pt x="32172" y="25526"/>
                  </a:lnTo>
                  <a:cubicBezTo>
                    <a:pt x="36005" y="18728"/>
                    <a:pt x="34743" y="10191"/>
                    <a:pt x="29100" y="4773"/>
                  </a:cubicBezTo>
                  <a:cubicBezTo>
                    <a:pt x="25778" y="1585"/>
                    <a:pt x="21497" y="0"/>
                    <a:pt x="17224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2440;p43">
              <a:extLst>
                <a:ext uri="{FF2B5EF4-FFF2-40B4-BE49-F238E27FC236}">
                  <a16:creationId xmlns:a16="http://schemas.microsoft.com/office/drawing/2014/main" id="{F65E0E71-E06F-F4F5-7272-D93A6BDFEE64}"/>
                </a:ext>
              </a:extLst>
            </p:cNvPr>
            <p:cNvSpPr txBox="1"/>
            <p:nvPr/>
          </p:nvSpPr>
          <p:spPr>
            <a:xfrm>
              <a:off x="6249378" y="3099150"/>
              <a:ext cx="1377286" cy="111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Transformimi digjital </a:t>
              </a:r>
              <a:r>
                <a:rPr lang="en-GB" sz="1600" dirty="0" err="1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shërbimeve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administrative </a:t>
              </a:r>
              <a:r>
                <a:rPr lang="en-GB" sz="1600" dirty="0" err="1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vendore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&amp;</a:t>
              </a:r>
            </a:p>
            <a:p>
              <a:pPr algn="ctr"/>
              <a:r>
                <a:rPr lang="en-GB" sz="1600" dirty="0" err="1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Takime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GB" sz="1600" dirty="0" err="1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Grupit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Teknik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" name="Google Shape;2367;p43">
            <a:extLst>
              <a:ext uri="{FF2B5EF4-FFF2-40B4-BE49-F238E27FC236}">
                <a16:creationId xmlns:a16="http://schemas.microsoft.com/office/drawing/2014/main" id="{A2C16196-22EF-F818-FC17-0C5DA397A412}"/>
              </a:ext>
            </a:extLst>
          </p:cNvPr>
          <p:cNvGrpSpPr/>
          <p:nvPr/>
        </p:nvGrpSpPr>
        <p:grpSpPr>
          <a:xfrm>
            <a:off x="-72616" y="1963967"/>
            <a:ext cx="2156633" cy="3572467"/>
            <a:chOff x="1336350" y="1531650"/>
            <a:chExt cx="1617475" cy="2679350"/>
          </a:xfrm>
        </p:grpSpPr>
        <p:sp>
          <p:nvSpPr>
            <p:cNvPr id="27" name="Google Shape;2368;p43">
              <a:extLst>
                <a:ext uri="{FF2B5EF4-FFF2-40B4-BE49-F238E27FC236}">
                  <a16:creationId xmlns:a16="http://schemas.microsoft.com/office/drawing/2014/main" id="{B7FC8BDB-1D7A-1500-11F7-43E57BF0042A}"/>
                </a:ext>
              </a:extLst>
            </p:cNvPr>
            <p:cNvSpPr/>
            <p:nvPr/>
          </p:nvSpPr>
          <p:spPr>
            <a:xfrm>
              <a:off x="1336350" y="2625225"/>
              <a:ext cx="1617475" cy="265550"/>
            </a:xfrm>
            <a:custGeom>
              <a:avLst/>
              <a:gdLst/>
              <a:ahLst/>
              <a:cxnLst/>
              <a:rect l="l" t="t" r="r" b="b"/>
              <a:pathLst>
                <a:path w="64699" h="10622" extrusionOk="0">
                  <a:moveTo>
                    <a:pt x="3977" y="1"/>
                  </a:moveTo>
                  <a:cubicBezTo>
                    <a:pt x="1786" y="1"/>
                    <a:pt x="0" y="2382"/>
                    <a:pt x="0" y="5311"/>
                  </a:cubicBezTo>
                  <a:cubicBezTo>
                    <a:pt x="0" y="8228"/>
                    <a:pt x="1786" y="10621"/>
                    <a:pt x="3977" y="10621"/>
                  </a:cubicBezTo>
                  <a:lnTo>
                    <a:pt x="64699" y="10621"/>
                  </a:lnTo>
                  <a:lnTo>
                    <a:pt x="64699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Prill</a:t>
              </a:r>
              <a:endParaRPr sz="20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8" name="Google Shape;2369;p43">
              <a:extLst>
                <a:ext uri="{FF2B5EF4-FFF2-40B4-BE49-F238E27FC236}">
                  <a16:creationId xmlns:a16="http://schemas.microsoft.com/office/drawing/2014/main" id="{B8922B63-83A4-7D4D-3087-C4811E98C90F}"/>
                </a:ext>
              </a:extLst>
            </p:cNvPr>
            <p:cNvSpPr/>
            <p:nvPr/>
          </p:nvSpPr>
          <p:spPr>
            <a:xfrm>
              <a:off x="1692050" y="1531650"/>
              <a:ext cx="954000" cy="954000"/>
            </a:xfrm>
            <a:custGeom>
              <a:avLst/>
              <a:gdLst/>
              <a:ahLst/>
              <a:cxnLst/>
              <a:rect l="l" t="t" r="r" b="b"/>
              <a:pathLst>
                <a:path w="38160" h="38160" extrusionOk="0">
                  <a:moveTo>
                    <a:pt x="19086" y="0"/>
                  </a:moveTo>
                  <a:cubicBezTo>
                    <a:pt x="13049" y="0"/>
                    <a:pt x="7489" y="2763"/>
                    <a:pt x="3846" y="7597"/>
                  </a:cubicBezTo>
                  <a:cubicBezTo>
                    <a:pt x="3715" y="7763"/>
                    <a:pt x="3751" y="8001"/>
                    <a:pt x="3917" y="8120"/>
                  </a:cubicBezTo>
                  <a:cubicBezTo>
                    <a:pt x="3986" y="8174"/>
                    <a:pt x="4068" y="8200"/>
                    <a:pt x="4150" y="8200"/>
                  </a:cubicBezTo>
                  <a:cubicBezTo>
                    <a:pt x="4267" y="8200"/>
                    <a:pt x="4383" y="8147"/>
                    <a:pt x="4453" y="8049"/>
                  </a:cubicBezTo>
                  <a:cubicBezTo>
                    <a:pt x="7953" y="3417"/>
                    <a:pt x="13287" y="762"/>
                    <a:pt x="19086" y="762"/>
                  </a:cubicBezTo>
                  <a:cubicBezTo>
                    <a:pt x="29182" y="762"/>
                    <a:pt x="37398" y="8978"/>
                    <a:pt x="37398" y="19074"/>
                  </a:cubicBezTo>
                  <a:cubicBezTo>
                    <a:pt x="37398" y="29183"/>
                    <a:pt x="29182" y="37398"/>
                    <a:pt x="19086" y="37398"/>
                  </a:cubicBezTo>
                  <a:cubicBezTo>
                    <a:pt x="8977" y="37398"/>
                    <a:pt x="762" y="29183"/>
                    <a:pt x="762" y="19074"/>
                  </a:cubicBezTo>
                  <a:cubicBezTo>
                    <a:pt x="762" y="18872"/>
                    <a:pt x="595" y="18693"/>
                    <a:pt x="381" y="18693"/>
                  </a:cubicBezTo>
                  <a:cubicBezTo>
                    <a:pt x="167" y="18693"/>
                    <a:pt x="0" y="18872"/>
                    <a:pt x="0" y="19074"/>
                  </a:cubicBezTo>
                  <a:cubicBezTo>
                    <a:pt x="0" y="29599"/>
                    <a:pt x="8561" y="38160"/>
                    <a:pt x="19086" y="38160"/>
                  </a:cubicBezTo>
                  <a:cubicBezTo>
                    <a:pt x="29599" y="38160"/>
                    <a:pt x="38160" y="29599"/>
                    <a:pt x="38160" y="19074"/>
                  </a:cubicBezTo>
                  <a:cubicBezTo>
                    <a:pt x="38160" y="8561"/>
                    <a:pt x="29599" y="0"/>
                    <a:pt x="19086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9" name="Google Shape;2370;p43">
              <a:extLst>
                <a:ext uri="{FF2B5EF4-FFF2-40B4-BE49-F238E27FC236}">
                  <a16:creationId xmlns:a16="http://schemas.microsoft.com/office/drawing/2014/main" id="{5AF9D149-9A05-98F3-5CC6-E65E0C183FFD}"/>
                </a:ext>
              </a:extLst>
            </p:cNvPr>
            <p:cNvSpPr/>
            <p:nvPr/>
          </p:nvSpPr>
          <p:spPr>
            <a:xfrm>
              <a:off x="2159650" y="2466575"/>
              <a:ext cx="19075" cy="236675"/>
            </a:xfrm>
            <a:custGeom>
              <a:avLst/>
              <a:gdLst/>
              <a:ahLst/>
              <a:cxnLst/>
              <a:rect l="l" t="t" r="r" b="b"/>
              <a:pathLst>
                <a:path w="763" h="9467" extrusionOk="0">
                  <a:moveTo>
                    <a:pt x="382" y="1"/>
                  </a:moveTo>
                  <a:cubicBezTo>
                    <a:pt x="168" y="1"/>
                    <a:pt x="1" y="168"/>
                    <a:pt x="1" y="382"/>
                  </a:cubicBezTo>
                  <a:lnTo>
                    <a:pt x="1" y="9085"/>
                  </a:lnTo>
                  <a:cubicBezTo>
                    <a:pt x="1" y="9300"/>
                    <a:pt x="168" y="9466"/>
                    <a:pt x="382" y="9466"/>
                  </a:cubicBezTo>
                  <a:cubicBezTo>
                    <a:pt x="584" y="9466"/>
                    <a:pt x="763" y="9300"/>
                    <a:pt x="763" y="9085"/>
                  </a:cubicBezTo>
                  <a:lnTo>
                    <a:pt x="763" y="382"/>
                  </a:lnTo>
                  <a:cubicBezTo>
                    <a:pt x="763" y="168"/>
                    <a:pt x="584" y="1"/>
                    <a:pt x="382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0" name="Google Shape;2371;p43">
              <a:extLst>
                <a:ext uri="{FF2B5EF4-FFF2-40B4-BE49-F238E27FC236}">
                  <a16:creationId xmlns:a16="http://schemas.microsoft.com/office/drawing/2014/main" id="{DA8E2561-6675-6D10-22AB-8B085724F045}"/>
                </a:ext>
              </a:extLst>
            </p:cNvPr>
            <p:cNvGrpSpPr/>
            <p:nvPr/>
          </p:nvGrpSpPr>
          <p:grpSpPr>
            <a:xfrm>
              <a:off x="1921825" y="1748300"/>
              <a:ext cx="368525" cy="351200"/>
              <a:chOff x="1921825" y="1748300"/>
              <a:chExt cx="368525" cy="351200"/>
            </a:xfrm>
          </p:grpSpPr>
          <p:sp>
            <p:nvSpPr>
              <p:cNvPr id="2338" name="Google Shape;2372;p43">
                <a:extLst>
                  <a:ext uri="{FF2B5EF4-FFF2-40B4-BE49-F238E27FC236}">
                    <a16:creationId xmlns:a16="http://schemas.microsoft.com/office/drawing/2014/main" id="{32B0AA69-6F0B-F7AD-B9D5-EFE97768E461}"/>
                  </a:ext>
                </a:extLst>
              </p:cNvPr>
              <p:cNvSpPr/>
              <p:nvPr/>
            </p:nvSpPr>
            <p:spPr>
              <a:xfrm>
                <a:off x="2013500" y="1855075"/>
                <a:ext cx="276850" cy="244425"/>
              </a:xfrm>
              <a:custGeom>
                <a:avLst/>
                <a:gdLst/>
                <a:ahLst/>
                <a:cxnLst/>
                <a:rect l="l" t="t" r="r" b="b"/>
                <a:pathLst>
                  <a:path w="11074" h="9777" extrusionOk="0">
                    <a:moveTo>
                      <a:pt x="5537" y="389"/>
                    </a:moveTo>
                    <a:cubicBezTo>
                      <a:pt x="6920" y="389"/>
                      <a:pt x="8285" y="1023"/>
                      <a:pt x="9169" y="2220"/>
                    </a:cubicBezTo>
                    <a:cubicBezTo>
                      <a:pt x="10645" y="4220"/>
                      <a:pt x="10216" y="7042"/>
                      <a:pt x="8216" y="8518"/>
                    </a:cubicBezTo>
                    <a:cubicBezTo>
                      <a:pt x="7413" y="9111"/>
                      <a:pt x="6475" y="9397"/>
                      <a:pt x="5546" y="9397"/>
                    </a:cubicBezTo>
                    <a:cubicBezTo>
                      <a:pt x="4161" y="9397"/>
                      <a:pt x="2794" y="8763"/>
                      <a:pt x="1918" y="7566"/>
                    </a:cubicBezTo>
                    <a:cubicBezTo>
                      <a:pt x="441" y="5566"/>
                      <a:pt x="870" y="2744"/>
                      <a:pt x="2870" y="1268"/>
                    </a:cubicBezTo>
                    <a:cubicBezTo>
                      <a:pt x="3674" y="675"/>
                      <a:pt x="4609" y="389"/>
                      <a:pt x="5537" y="389"/>
                    </a:cubicBezTo>
                    <a:close/>
                    <a:moveTo>
                      <a:pt x="5537" y="1"/>
                    </a:moveTo>
                    <a:cubicBezTo>
                      <a:pt x="4530" y="1"/>
                      <a:pt x="3515" y="312"/>
                      <a:pt x="2644" y="958"/>
                    </a:cubicBezTo>
                    <a:cubicBezTo>
                      <a:pt x="465" y="2553"/>
                      <a:pt x="1" y="5625"/>
                      <a:pt x="1608" y="7792"/>
                    </a:cubicBezTo>
                    <a:cubicBezTo>
                      <a:pt x="2563" y="9090"/>
                      <a:pt x="4044" y="9777"/>
                      <a:pt x="5546" y="9777"/>
                    </a:cubicBezTo>
                    <a:cubicBezTo>
                      <a:pt x="6552" y="9777"/>
                      <a:pt x="7568" y="9468"/>
                      <a:pt x="8442" y="8828"/>
                    </a:cubicBezTo>
                    <a:cubicBezTo>
                      <a:pt x="10609" y="7233"/>
                      <a:pt x="11074" y="4161"/>
                      <a:pt x="9478" y="1994"/>
                    </a:cubicBezTo>
                    <a:cubicBezTo>
                      <a:pt x="8517" y="691"/>
                      <a:pt x="7036" y="1"/>
                      <a:pt x="5537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340" name="Google Shape;2374;p43">
                <a:extLst>
                  <a:ext uri="{FF2B5EF4-FFF2-40B4-BE49-F238E27FC236}">
                    <a16:creationId xmlns:a16="http://schemas.microsoft.com/office/drawing/2014/main" id="{CBE98EDC-A1B6-A529-9F01-BE6D85E71E57}"/>
                  </a:ext>
                </a:extLst>
              </p:cNvPr>
              <p:cNvSpPr/>
              <p:nvPr/>
            </p:nvSpPr>
            <p:spPr>
              <a:xfrm>
                <a:off x="2017075" y="1800300"/>
                <a:ext cx="36350" cy="4485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794" extrusionOk="0">
                    <a:moveTo>
                      <a:pt x="193" y="1"/>
                    </a:moveTo>
                    <a:cubicBezTo>
                      <a:pt x="159" y="1"/>
                      <a:pt x="125" y="10"/>
                      <a:pt x="96" y="30"/>
                    </a:cubicBezTo>
                    <a:cubicBezTo>
                      <a:pt x="25" y="89"/>
                      <a:pt x="1" y="196"/>
                      <a:pt x="60" y="268"/>
                    </a:cubicBezTo>
                    <a:lnTo>
                      <a:pt x="1132" y="1720"/>
                    </a:lnTo>
                    <a:cubicBezTo>
                      <a:pt x="1167" y="1769"/>
                      <a:pt x="1213" y="1793"/>
                      <a:pt x="1263" y="1793"/>
                    </a:cubicBezTo>
                    <a:cubicBezTo>
                      <a:pt x="1298" y="1793"/>
                      <a:pt x="1335" y="1781"/>
                      <a:pt x="1370" y="1756"/>
                    </a:cubicBezTo>
                    <a:cubicBezTo>
                      <a:pt x="1441" y="1708"/>
                      <a:pt x="1453" y="1601"/>
                      <a:pt x="1406" y="1530"/>
                    </a:cubicBezTo>
                    <a:lnTo>
                      <a:pt x="322" y="65"/>
                    </a:lnTo>
                    <a:cubicBezTo>
                      <a:pt x="294" y="22"/>
                      <a:pt x="244" y="1"/>
                      <a:pt x="19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41" name="Google Shape;2375;p43">
                <a:extLst>
                  <a:ext uri="{FF2B5EF4-FFF2-40B4-BE49-F238E27FC236}">
                    <a16:creationId xmlns:a16="http://schemas.microsoft.com/office/drawing/2014/main" id="{5D147C19-62ED-1CF9-92BB-A05A4E8B8D65}"/>
                  </a:ext>
                </a:extLst>
              </p:cNvPr>
              <p:cNvSpPr/>
              <p:nvPr/>
            </p:nvSpPr>
            <p:spPr>
              <a:xfrm>
                <a:off x="2074225" y="1766750"/>
                <a:ext cx="25625" cy="50375"/>
              </a:xfrm>
              <a:custGeom>
                <a:avLst/>
                <a:gdLst/>
                <a:ahLst/>
                <a:cxnLst/>
                <a:rect l="l" t="t" r="r" b="b"/>
                <a:pathLst>
                  <a:path w="1025" h="2015" extrusionOk="0">
                    <a:moveTo>
                      <a:pt x="198" y="0"/>
                    </a:moveTo>
                    <a:cubicBezTo>
                      <a:pt x="176" y="0"/>
                      <a:pt x="153" y="5"/>
                      <a:pt x="132" y="14"/>
                    </a:cubicBezTo>
                    <a:cubicBezTo>
                      <a:pt x="48" y="38"/>
                      <a:pt x="1" y="133"/>
                      <a:pt x="36" y="229"/>
                    </a:cubicBezTo>
                    <a:lnTo>
                      <a:pt x="691" y="1907"/>
                    </a:lnTo>
                    <a:cubicBezTo>
                      <a:pt x="719" y="1972"/>
                      <a:pt x="782" y="2015"/>
                      <a:pt x="847" y="2015"/>
                    </a:cubicBezTo>
                    <a:cubicBezTo>
                      <a:pt x="867" y="2015"/>
                      <a:pt x="886" y="2011"/>
                      <a:pt x="906" y="2003"/>
                    </a:cubicBezTo>
                    <a:cubicBezTo>
                      <a:pt x="918" y="2003"/>
                      <a:pt x="929" y="1991"/>
                      <a:pt x="941" y="1979"/>
                    </a:cubicBezTo>
                    <a:cubicBezTo>
                      <a:pt x="1001" y="1943"/>
                      <a:pt x="1025" y="1860"/>
                      <a:pt x="1001" y="1788"/>
                    </a:cubicBezTo>
                    <a:lnTo>
                      <a:pt x="346" y="98"/>
                    </a:lnTo>
                    <a:cubicBezTo>
                      <a:pt x="320" y="36"/>
                      <a:pt x="261" y="0"/>
                      <a:pt x="198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42" name="Google Shape;2376;p43">
                <a:extLst>
                  <a:ext uri="{FF2B5EF4-FFF2-40B4-BE49-F238E27FC236}">
                    <a16:creationId xmlns:a16="http://schemas.microsoft.com/office/drawing/2014/main" id="{9200F043-C578-72C9-59B9-C31233194734}"/>
                  </a:ext>
                </a:extLst>
              </p:cNvPr>
              <p:cNvSpPr/>
              <p:nvPr/>
            </p:nvSpPr>
            <p:spPr>
              <a:xfrm>
                <a:off x="2138525" y="1748900"/>
                <a:ext cx="13725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2135" extrusionOk="0">
                    <a:moveTo>
                      <a:pt x="174" y="1"/>
                    </a:moveTo>
                    <a:cubicBezTo>
                      <a:pt x="168" y="1"/>
                      <a:pt x="161" y="1"/>
                      <a:pt x="155" y="2"/>
                    </a:cubicBezTo>
                    <a:cubicBezTo>
                      <a:pt x="60" y="14"/>
                      <a:pt x="0" y="97"/>
                      <a:pt x="0" y="181"/>
                    </a:cubicBezTo>
                    <a:lnTo>
                      <a:pt x="203" y="1978"/>
                    </a:lnTo>
                    <a:cubicBezTo>
                      <a:pt x="214" y="2067"/>
                      <a:pt x="286" y="2134"/>
                      <a:pt x="373" y="2134"/>
                    </a:cubicBezTo>
                    <a:cubicBezTo>
                      <a:pt x="379" y="2134"/>
                      <a:pt x="386" y="2134"/>
                      <a:pt x="393" y="2133"/>
                    </a:cubicBezTo>
                    <a:cubicBezTo>
                      <a:pt x="417" y="2121"/>
                      <a:pt x="453" y="2109"/>
                      <a:pt x="465" y="2097"/>
                    </a:cubicBezTo>
                    <a:cubicBezTo>
                      <a:pt x="512" y="2062"/>
                      <a:pt x="548" y="2002"/>
                      <a:pt x="536" y="1943"/>
                    </a:cubicBezTo>
                    <a:lnTo>
                      <a:pt x="334" y="145"/>
                    </a:lnTo>
                    <a:cubicBezTo>
                      <a:pt x="323" y="68"/>
                      <a:pt x="251" y="1"/>
                      <a:pt x="174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43" name="Google Shape;2377;p43">
                <a:extLst>
                  <a:ext uri="{FF2B5EF4-FFF2-40B4-BE49-F238E27FC236}">
                    <a16:creationId xmlns:a16="http://schemas.microsoft.com/office/drawing/2014/main" id="{B49D37EE-C1F8-0CA3-C902-0E069054F365}"/>
                  </a:ext>
                </a:extLst>
              </p:cNvPr>
              <p:cNvSpPr/>
              <p:nvPr/>
            </p:nvSpPr>
            <p:spPr>
              <a:xfrm>
                <a:off x="2197750" y="1748300"/>
                <a:ext cx="15800" cy="530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2122" extrusionOk="0">
                    <a:moveTo>
                      <a:pt x="453" y="1"/>
                    </a:moveTo>
                    <a:cubicBezTo>
                      <a:pt x="368" y="1"/>
                      <a:pt x="297" y="57"/>
                      <a:pt x="287" y="133"/>
                    </a:cubicBezTo>
                    <a:lnTo>
                      <a:pt x="13" y="1931"/>
                    </a:lnTo>
                    <a:cubicBezTo>
                      <a:pt x="1" y="2014"/>
                      <a:pt x="60" y="2110"/>
                      <a:pt x="156" y="2121"/>
                    </a:cubicBezTo>
                    <a:cubicBezTo>
                      <a:pt x="203" y="2121"/>
                      <a:pt x="239" y="2110"/>
                      <a:pt x="275" y="2086"/>
                    </a:cubicBezTo>
                    <a:cubicBezTo>
                      <a:pt x="310" y="2062"/>
                      <a:pt x="334" y="2026"/>
                      <a:pt x="346" y="1979"/>
                    </a:cubicBezTo>
                    <a:lnTo>
                      <a:pt x="620" y="193"/>
                    </a:lnTo>
                    <a:cubicBezTo>
                      <a:pt x="632" y="97"/>
                      <a:pt x="572" y="14"/>
                      <a:pt x="477" y="2"/>
                    </a:cubicBezTo>
                    <a:cubicBezTo>
                      <a:pt x="469" y="1"/>
                      <a:pt x="461" y="1"/>
                      <a:pt x="453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44" name="Google Shape;2378;p43">
                <a:extLst>
                  <a:ext uri="{FF2B5EF4-FFF2-40B4-BE49-F238E27FC236}">
                    <a16:creationId xmlns:a16="http://schemas.microsoft.com/office/drawing/2014/main" id="{9711B528-7F23-8547-EE09-CC778422685B}"/>
                  </a:ext>
                </a:extLst>
              </p:cNvPr>
              <p:cNvSpPr/>
              <p:nvPr/>
            </p:nvSpPr>
            <p:spPr>
              <a:xfrm>
                <a:off x="1921825" y="1969450"/>
                <a:ext cx="5390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610" extrusionOk="0">
                    <a:moveTo>
                      <a:pt x="191" y="1"/>
                    </a:moveTo>
                    <a:cubicBezTo>
                      <a:pt x="106" y="1"/>
                      <a:pt x="35" y="58"/>
                      <a:pt x="25" y="145"/>
                    </a:cubicBezTo>
                    <a:cubicBezTo>
                      <a:pt x="1" y="241"/>
                      <a:pt x="72" y="324"/>
                      <a:pt x="156" y="336"/>
                    </a:cubicBezTo>
                    <a:lnTo>
                      <a:pt x="1953" y="610"/>
                    </a:lnTo>
                    <a:cubicBezTo>
                      <a:pt x="1989" y="610"/>
                      <a:pt x="2037" y="598"/>
                      <a:pt x="2072" y="574"/>
                    </a:cubicBezTo>
                    <a:cubicBezTo>
                      <a:pt x="2108" y="550"/>
                      <a:pt x="2132" y="514"/>
                      <a:pt x="2132" y="467"/>
                    </a:cubicBezTo>
                    <a:cubicBezTo>
                      <a:pt x="2156" y="372"/>
                      <a:pt x="2084" y="288"/>
                      <a:pt x="2001" y="276"/>
                    </a:cubicBezTo>
                    <a:lnTo>
                      <a:pt x="215" y="2"/>
                    </a:lnTo>
                    <a:cubicBezTo>
                      <a:pt x="207" y="1"/>
                      <a:pt x="199" y="1"/>
                      <a:pt x="191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45" name="Google Shape;2379;p43">
                <a:extLst>
                  <a:ext uri="{FF2B5EF4-FFF2-40B4-BE49-F238E27FC236}">
                    <a16:creationId xmlns:a16="http://schemas.microsoft.com/office/drawing/2014/main" id="{32A587AC-76B8-D783-E161-27FADF0B2FB2}"/>
                  </a:ext>
                </a:extLst>
              </p:cNvPr>
              <p:cNvSpPr/>
              <p:nvPr/>
            </p:nvSpPr>
            <p:spPr>
              <a:xfrm>
                <a:off x="1938200" y="1905450"/>
                <a:ext cx="50925" cy="26300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1052" extrusionOk="0">
                    <a:moveTo>
                      <a:pt x="184" y="1"/>
                    </a:moveTo>
                    <a:cubicBezTo>
                      <a:pt x="122" y="1"/>
                      <a:pt x="63" y="36"/>
                      <a:pt x="36" y="98"/>
                    </a:cubicBezTo>
                    <a:cubicBezTo>
                      <a:pt x="1" y="181"/>
                      <a:pt x="36" y="276"/>
                      <a:pt x="120" y="312"/>
                    </a:cubicBezTo>
                    <a:lnTo>
                      <a:pt x="1787" y="1038"/>
                    </a:lnTo>
                    <a:cubicBezTo>
                      <a:pt x="1805" y="1048"/>
                      <a:pt x="1826" y="1051"/>
                      <a:pt x="1848" y="1051"/>
                    </a:cubicBezTo>
                    <a:cubicBezTo>
                      <a:pt x="1884" y="1051"/>
                      <a:pt x="1919" y="1041"/>
                      <a:pt x="1941" y="1027"/>
                    </a:cubicBezTo>
                    <a:cubicBezTo>
                      <a:pt x="1965" y="1003"/>
                      <a:pt x="1989" y="979"/>
                      <a:pt x="2001" y="955"/>
                    </a:cubicBezTo>
                    <a:cubicBezTo>
                      <a:pt x="2037" y="872"/>
                      <a:pt x="2001" y="777"/>
                      <a:pt x="1917" y="741"/>
                    </a:cubicBezTo>
                    <a:lnTo>
                      <a:pt x="251" y="15"/>
                    </a:lnTo>
                    <a:cubicBezTo>
                      <a:pt x="229" y="5"/>
                      <a:pt x="206" y="1"/>
                      <a:pt x="184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46" name="Google Shape;2380;p43">
                <a:extLst>
                  <a:ext uri="{FF2B5EF4-FFF2-40B4-BE49-F238E27FC236}">
                    <a16:creationId xmlns:a16="http://schemas.microsoft.com/office/drawing/2014/main" id="{60E1C154-DD1D-1560-548B-9ED6F0520BD2}"/>
                  </a:ext>
                </a:extLst>
              </p:cNvPr>
              <p:cNvSpPr/>
              <p:nvPr/>
            </p:nvSpPr>
            <p:spPr>
              <a:xfrm>
                <a:off x="1970950" y="1847700"/>
                <a:ext cx="44675" cy="36450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1458" extrusionOk="0">
                    <a:moveTo>
                      <a:pt x="180" y="0"/>
                    </a:moveTo>
                    <a:cubicBezTo>
                      <a:pt x="131" y="0"/>
                      <a:pt x="82" y="22"/>
                      <a:pt x="48" y="62"/>
                    </a:cubicBezTo>
                    <a:cubicBezTo>
                      <a:pt x="0" y="134"/>
                      <a:pt x="12" y="241"/>
                      <a:pt x="84" y="300"/>
                    </a:cubicBezTo>
                    <a:lnTo>
                      <a:pt x="1489" y="1420"/>
                    </a:lnTo>
                    <a:cubicBezTo>
                      <a:pt x="1527" y="1445"/>
                      <a:pt x="1565" y="1457"/>
                      <a:pt x="1602" y="1457"/>
                    </a:cubicBezTo>
                    <a:cubicBezTo>
                      <a:pt x="1633" y="1457"/>
                      <a:pt x="1663" y="1448"/>
                      <a:pt x="1691" y="1432"/>
                    </a:cubicBezTo>
                    <a:cubicBezTo>
                      <a:pt x="1703" y="1420"/>
                      <a:pt x="1715" y="1408"/>
                      <a:pt x="1727" y="1396"/>
                    </a:cubicBezTo>
                    <a:cubicBezTo>
                      <a:pt x="1786" y="1324"/>
                      <a:pt x="1774" y="1217"/>
                      <a:pt x="1703" y="1170"/>
                    </a:cubicBezTo>
                    <a:lnTo>
                      <a:pt x="286" y="39"/>
                    </a:lnTo>
                    <a:cubicBezTo>
                      <a:pt x="255" y="13"/>
                      <a:pt x="218" y="0"/>
                      <a:pt x="180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31" name="Google Shape;2381;p43">
              <a:extLst>
                <a:ext uri="{FF2B5EF4-FFF2-40B4-BE49-F238E27FC236}">
                  <a16:creationId xmlns:a16="http://schemas.microsoft.com/office/drawing/2014/main" id="{0232EC83-96F6-7211-CC56-6DBF7DD8E5D1}"/>
                </a:ext>
              </a:extLst>
            </p:cNvPr>
            <p:cNvSpPr/>
            <p:nvPr/>
          </p:nvSpPr>
          <p:spPr>
            <a:xfrm>
              <a:off x="1737275" y="1583475"/>
              <a:ext cx="899850" cy="856350"/>
            </a:xfrm>
            <a:custGeom>
              <a:avLst/>
              <a:gdLst/>
              <a:ahLst/>
              <a:cxnLst/>
              <a:rect l="l" t="t" r="r" b="b"/>
              <a:pathLst>
                <a:path w="35994" h="34254" extrusionOk="0">
                  <a:moveTo>
                    <a:pt x="17221" y="0"/>
                  </a:moveTo>
                  <a:cubicBezTo>
                    <a:pt x="12717" y="0"/>
                    <a:pt x="8219" y="1761"/>
                    <a:pt x="4859" y="5262"/>
                  </a:cubicBezTo>
                  <a:cubicBezTo>
                    <a:pt x="1692" y="8560"/>
                    <a:pt x="1" y="12905"/>
                    <a:pt x="84" y="17477"/>
                  </a:cubicBezTo>
                  <a:cubicBezTo>
                    <a:pt x="179" y="22061"/>
                    <a:pt x="2049" y="26324"/>
                    <a:pt x="5359" y="29491"/>
                  </a:cubicBezTo>
                  <a:cubicBezTo>
                    <a:pt x="8633" y="32634"/>
                    <a:pt x="12931" y="34253"/>
                    <a:pt x="17253" y="34253"/>
                  </a:cubicBezTo>
                  <a:cubicBezTo>
                    <a:pt x="20611" y="34253"/>
                    <a:pt x="23980" y="33277"/>
                    <a:pt x="26885" y="31289"/>
                  </a:cubicBezTo>
                  <a:lnTo>
                    <a:pt x="26695" y="31015"/>
                  </a:lnTo>
                  <a:cubicBezTo>
                    <a:pt x="23841" y="32968"/>
                    <a:pt x="20536" y="33925"/>
                    <a:pt x="17244" y="33925"/>
                  </a:cubicBezTo>
                  <a:cubicBezTo>
                    <a:pt x="13009" y="33925"/>
                    <a:pt x="8794" y="32341"/>
                    <a:pt x="5585" y="29253"/>
                  </a:cubicBezTo>
                  <a:cubicBezTo>
                    <a:pt x="2346" y="26145"/>
                    <a:pt x="513" y="21966"/>
                    <a:pt x="418" y="17477"/>
                  </a:cubicBezTo>
                  <a:cubicBezTo>
                    <a:pt x="322" y="12989"/>
                    <a:pt x="1989" y="8726"/>
                    <a:pt x="5097" y="5488"/>
                  </a:cubicBezTo>
                  <a:cubicBezTo>
                    <a:pt x="8391" y="2053"/>
                    <a:pt x="12806" y="324"/>
                    <a:pt x="17227" y="324"/>
                  </a:cubicBezTo>
                  <a:cubicBezTo>
                    <a:pt x="21417" y="324"/>
                    <a:pt x="25611" y="1877"/>
                    <a:pt x="28862" y="5000"/>
                  </a:cubicBezTo>
                  <a:cubicBezTo>
                    <a:pt x="34398" y="10322"/>
                    <a:pt x="35636" y="18692"/>
                    <a:pt x="31874" y="25371"/>
                  </a:cubicBezTo>
                  <a:lnTo>
                    <a:pt x="32160" y="25526"/>
                  </a:lnTo>
                  <a:cubicBezTo>
                    <a:pt x="35993" y="18728"/>
                    <a:pt x="34731" y="10191"/>
                    <a:pt x="29088" y="4773"/>
                  </a:cubicBezTo>
                  <a:cubicBezTo>
                    <a:pt x="25772" y="1585"/>
                    <a:pt x="21494" y="0"/>
                    <a:pt x="17221" y="0"/>
                  </a:cubicBezTo>
                  <a:close/>
                </a:path>
              </a:pathLst>
            </a:custGeom>
            <a:solidFill>
              <a:srgbClr val="ECE9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6" name="Google Shape;2382;p43">
              <a:extLst>
                <a:ext uri="{FF2B5EF4-FFF2-40B4-BE49-F238E27FC236}">
                  <a16:creationId xmlns:a16="http://schemas.microsoft.com/office/drawing/2014/main" id="{5B628151-34AE-DE25-4AF9-F52615AC42E6}"/>
                </a:ext>
              </a:extLst>
            </p:cNvPr>
            <p:cNvSpPr txBox="1"/>
            <p:nvPr/>
          </p:nvSpPr>
          <p:spPr>
            <a:xfrm>
              <a:off x="1491950" y="3446000"/>
              <a:ext cx="13542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1600" dirty="0">
                  <a:latin typeface="Roboto"/>
                  <a:ea typeface="Roboto"/>
                  <a:cs typeface="Roboto"/>
                  <a:sym typeface="Roboto"/>
                </a:rPr>
                <a:t>Miratim n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ë</a:t>
              </a:r>
              <a:r>
                <a:rPr lang="en" sz="1600" dirty="0">
                  <a:latin typeface="Roboto"/>
                  <a:ea typeface="Roboto"/>
                  <a:cs typeface="Roboto"/>
                  <a:sym typeface="Roboto"/>
                </a:rPr>
                <a:t> Komitetin e Planifikimit Strategjik &amp; Urdhri </a:t>
              </a:r>
              <a:r>
                <a:rPr lang="en-GB" sz="1600" dirty="0">
                  <a:latin typeface="Roboto"/>
                  <a:ea typeface="Roboto"/>
                  <a:cs typeface="Roboto"/>
                  <a:sym typeface="Roboto"/>
                </a:rPr>
                <a:t>i</a:t>
              </a:r>
              <a:r>
                <a:rPr lang="en" sz="1600" dirty="0">
                  <a:latin typeface="Roboto"/>
                  <a:ea typeface="Roboto"/>
                  <a:cs typeface="Roboto"/>
                  <a:sym typeface="Roboto"/>
                </a:rPr>
                <a:t> KM 76/2022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37" name="Google Shape;2383;p43">
              <a:extLst>
                <a:ext uri="{FF2B5EF4-FFF2-40B4-BE49-F238E27FC236}">
                  <a16:creationId xmlns:a16="http://schemas.microsoft.com/office/drawing/2014/main" id="{9A0B813E-E7A3-F95C-B83C-CABB903305C1}"/>
                </a:ext>
              </a:extLst>
            </p:cNvPr>
            <p:cNvSpPr txBox="1"/>
            <p:nvPr/>
          </p:nvSpPr>
          <p:spPr>
            <a:xfrm>
              <a:off x="1491950" y="3099150"/>
              <a:ext cx="13542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GB" dirty="0" err="1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Zyrtarizim</a:t>
              </a:r>
              <a:r>
                <a:rPr lang="en-GB" dirty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en-GB" dirty="0" err="1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</a:t>
              </a:r>
              <a:r>
                <a:rPr lang="en-GB" dirty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en-GB" dirty="0" err="1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procesit</a:t>
              </a:r>
              <a:endParaRPr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pic>
        <p:nvPicPr>
          <p:cNvPr id="2347" name="Picture 2346">
            <a:extLst>
              <a:ext uri="{FF2B5EF4-FFF2-40B4-BE49-F238E27FC236}">
                <a16:creationId xmlns:a16="http://schemas.microsoft.com/office/drawing/2014/main" id="{3CC9C9AB-578B-0D35-F699-9469D6CE6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867" y="1762647"/>
            <a:ext cx="48772" cy="140220"/>
          </a:xfrm>
          <a:prstGeom prst="rect">
            <a:avLst/>
          </a:prstGeom>
        </p:spPr>
      </p:pic>
      <p:pic>
        <p:nvPicPr>
          <p:cNvPr id="2353" name="Graphic 2352" descr="Meeting with solid fill">
            <a:extLst>
              <a:ext uri="{FF2B5EF4-FFF2-40B4-BE49-F238E27FC236}">
                <a16:creationId xmlns:a16="http://schemas.microsoft.com/office/drawing/2014/main" id="{E83DF8BE-8E2B-C89C-48E0-E44F64508D3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23582" y="2182434"/>
            <a:ext cx="914400" cy="914400"/>
          </a:xfrm>
          <a:prstGeom prst="rect">
            <a:avLst/>
          </a:prstGeom>
        </p:spPr>
      </p:pic>
      <p:sp>
        <p:nvSpPr>
          <p:cNvPr id="2354" name="TextBox 2353">
            <a:extLst>
              <a:ext uri="{FF2B5EF4-FFF2-40B4-BE49-F238E27FC236}">
                <a16:creationId xmlns:a16="http://schemas.microsoft.com/office/drawing/2014/main" id="{81B82C3E-15BB-E4B8-5D02-802356938A37}"/>
              </a:ext>
            </a:extLst>
          </p:cNvPr>
          <p:cNvSpPr txBox="1"/>
          <p:nvPr/>
        </p:nvSpPr>
        <p:spPr>
          <a:xfrm>
            <a:off x="1218468" y="573205"/>
            <a:ext cx="772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Procesi</a:t>
            </a:r>
            <a:r>
              <a:rPr lang="en-GB" sz="36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31057" y="-172471"/>
            <a:ext cx="67991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Konsiderata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të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përgjithshme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43468" y="1113392"/>
            <a:ext cx="11216435" cy="507290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Konsolidim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thellim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decentralizimit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funksionet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ekzistuese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vs. </a:t>
            </a:r>
            <a:r>
              <a:rPr lang="en-GB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zgjerim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tyre;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Funksionet e veta të NJVV-ve vs. funksione të përbashkëta;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Decentralizimi simetrik</a:t>
            </a: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vs. asimetrik;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Standardet minimale kombëtare</a:t>
            </a: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vs. standarde vendore;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Bashkëpunim ndërvendor</a:t>
            </a: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vs. rolit të Këshillit të Qarkut;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Roli i NJVV në </a:t>
            </a: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nvestimin dhe operimin e funksioneve të veta</a:t>
            </a: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vs. Ministrive të linjës, Agjencive të specializuara kombëtare dhe të dekoncentruara.</a:t>
            </a:r>
          </a:p>
          <a:p>
            <a:pPr marL="0" marR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Financat Vendore dhe forcimi i burimeve njerëzore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it-IT" sz="2400" i="1" dirty="0">
              <a:solidFill>
                <a:srgbClr val="FF0000">
                  <a:alpha val="90000"/>
                </a:srgb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b="1" i="1" dirty="0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q-AL" sz="2000" b="1" i="1" dirty="0" err="1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trategjia</a:t>
            </a:r>
            <a:r>
              <a:rPr lang="sq-AL" sz="2000" b="1" i="1" dirty="0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re ka si vizion </a:t>
            </a:r>
            <a:r>
              <a:rPr lang="sq-AL" sz="2000" b="1" i="1" dirty="0" err="1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</a:t>
            </a:r>
            <a:r>
              <a:rPr lang="en-GB" sz="2000" b="1" i="1" dirty="0" err="1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q-AL" sz="2000" b="1" i="1" dirty="0" err="1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dimin</a:t>
            </a:r>
            <a:r>
              <a:rPr lang="sq-AL" sz="2000" b="1" i="1" dirty="0">
                <a:solidFill>
                  <a:srgbClr val="FF0000">
                    <a:alpha val="90000"/>
                  </a:srgb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procesit të decentralizimit për një zhvillim ekonomik vendor të qëndrueshëm me shërbime cilësore, gjithëpërfshirëse për qytetarët dhe transparente drejt standardeve evropiane. </a:t>
            </a:r>
            <a:endParaRPr lang="en-GB" sz="2000" b="1" i="1" dirty="0">
              <a:solidFill>
                <a:srgbClr val="FF0000">
                  <a:alpha val="90000"/>
                </a:srgb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033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" name="image6.jpeg">
            <a:extLst>
              <a:ext uri="{FF2B5EF4-FFF2-40B4-BE49-F238E27FC236}">
                <a16:creationId xmlns:a16="http://schemas.microsoft.com/office/drawing/2014/main" id="{B2FA7575-4900-D28E-1AD9-7F3E45823BC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1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31057" y="-172471"/>
            <a:ext cx="67991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Arritjet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43468" y="1241946"/>
            <a:ext cx="11216435" cy="5072907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Qasje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integruar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afatgjatë në ofrimin e </a:t>
            </a:r>
            <a:r>
              <a:rPr lang="sq-AL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shërbimeve</a:t>
            </a: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sociale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thuajse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sq-AL" sz="2000" dirty="0"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bashkit</a:t>
            </a:r>
            <a:r>
              <a:rPr lang="sq-AL" sz="2000" dirty="0"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(60)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planet e tyre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ofrojnë shërbime sociale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(58)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cs typeface="Times New Roman" panose="02020603050405020304" pitchFamily="18" charset="0"/>
              </a:rPr>
              <a:t>P</a:t>
            </a:r>
            <a:r>
              <a:rPr lang="sq-AL" sz="2000" dirty="0" err="1">
                <a:cs typeface="Times New Roman" panose="02020603050405020304" pitchFamily="18" charset="0"/>
              </a:rPr>
              <a:t>ërpjekjet</a:t>
            </a:r>
            <a:r>
              <a:rPr lang="sq-AL" sz="2000" dirty="0">
                <a:cs typeface="Times New Roman" panose="02020603050405020304" pitchFamily="18" charset="0"/>
              </a:rPr>
              <a:t> drejt krijimit e konsolidimit (pavarësisht sfidave) të trupave </a:t>
            </a:r>
            <a:r>
              <a:rPr lang="sq-AL" sz="2000" dirty="0" err="1">
                <a:cs typeface="Times New Roman" panose="02020603050405020304" pitchFamily="18" charset="0"/>
              </a:rPr>
              <a:t>menaxheriale</a:t>
            </a:r>
            <a:r>
              <a:rPr lang="sq-AL" sz="2000" dirty="0">
                <a:cs typeface="Times New Roman" panose="02020603050405020304" pitchFamily="18" charset="0"/>
              </a:rPr>
              <a:t> të ofrimit të shërbimeve sociale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dhe</a:t>
            </a:r>
            <a:r>
              <a:rPr lang="en-US" sz="2000" dirty="0">
                <a:cs typeface="Times New Roman" panose="02020603050405020304" pitchFamily="18" charset="0"/>
              </a:rPr>
              <a:t> n</a:t>
            </a:r>
            <a:r>
              <a:rPr lang="sq-AL" sz="2000" dirty="0" err="1">
                <a:cs typeface="Times New Roman" panose="02020603050405020304" pitchFamily="18" charset="0"/>
              </a:rPr>
              <a:t>gritja</a:t>
            </a:r>
            <a:r>
              <a:rPr lang="sq-AL" sz="2000" dirty="0">
                <a:cs typeface="Times New Roman" panose="02020603050405020304" pitchFamily="18" charset="0"/>
              </a:rPr>
              <a:t> e fondit social konkurrues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sq-AL" sz="2000" dirty="0">
                <a:cs typeface="Times New Roman" panose="02020603050405020304" pitchFamily="18" charset="0"/>
              </a:rPr>
              <a:t>në nivel qendror dhe aftësimi i bashkive</a:t>
            </a:r>
            <a:r>
              <a:rPr lang="en-GB" sz="2000" dirty="0"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2000" dirty="0">
                <a:cs typeface="Times New Roman" panose="02020603050405020304" pitchFamily="18" charset="0"/>
              </a:rPr>
              <a:t>Progres </a:t>
            </a:r>
            <a:r>
              <a:rPr lang="en-GB" sz="2000" dirty="0" err="1">
                <a:cs typeface="Times New Roman" panose="02020603050405020304" pitchFamily="18" charset="0"/>
              </a:rPr>
              <a:t>i</a:t>
            </a:r>
            <a:r>
              <a:rPr lang="sq-AL" sz="2000" dirty="0">
                <a:cs typeface="Times New Roman" panose="02020603050405020304" pitchFamily="18" charset="0"/>
              </a:rPr>
              <a:t> vazhdueshëm </a:t>
            </a:r>
            <a:r>
              <a:rPr lang="en-GB" sz="2000" dirty="0" err="1">
                <a:cs typeface="Times New Roman" panose="02020603050405020304" pitchFamily="18" charset="0"/>
              </a:rPr>
              <a:t>i</a:t>
            </a:r>
            <a:r>
              <a:rPr lang="sq-AL" sz="2000" dirty="0">
                <a:cs typeface="Times New Roman" panose="02020603050405020304" pitchFamily="18" charset="0"/>
              </a:rPr>
              <a:t> NJVV</a:t>
            </a:r>
            <a:r>
              <a:rPr lang="en-GB" sz="2000" dirty="0">
                <a:cs typeface="Times New Roman" panose="02020603050405020304" pitchFamily="18" charset="0"/>
              </a:rPr>
              <a:t>-</a:t>
            </a:r>
            <a:r>
              <a:rPr lang="en-GB" sz="2000" dirty="0" err="1">
                <a:cs typeface="Times New Roman" panose="02020603050405020304" pitchFamily="18" charset="0"/>
              </a:rPr>
              <a:t>ve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për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menaxhimin</a:t>
            </a:r>
            <a:r>
              <a:rPr lang="en-GB" sz="2000" dirty="0"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cs typeface="Times New Roman" panose="02020603050405020304" pitchFamily="18" charset="0"/>
              </a:rPr>
              <a:t>administrimin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dhe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financimin</a:t>
            </a:r>
            <a:r>
              <a:rPr lang="en-GB" sz="2000" dirty="0">
                <a:cs typeface="Times New Roman" panose="02020603050405020304" pitchFamily="18" charset="0"/>
              </a:rPr>
              <a:t> e </a:t>
            </a:r>
            <a:r>
              <a:rPr lang="en-GB" sz="2000" b="1" dirty="0" err="1">
                <a:cs typeface="Times New Roman" panose="02020603050405020304" pitchFamily="18" charset="0"/>
              </a:rPr>
              <a:t>arsimit</a:t>
            </a:r>
            <a:r>
              <a:rPr lang="en-GB" sz="2000" b="1" dirty="0"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cs typeface="Times New Roman" panose="02020603050405020304" pitchFamily="18" charset="0"/>
              </a:rPr>
              <a:t>parashkollor</a:t>
            </a:r>
            <a:r>
              <a:rPr lang="en-GB" sz="2000" dirty="0"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cs typeface="Times New Roman" panose="02020603050405020304" pitchFamily="18" charset="0"/>
              </a:rPr>
              <a:t>Lidhur</a:t>
            </a:r>
            <a:r>
              <a:rPr lang="en-GB" sz="2000" dirty="0">
                <a:cs typeface="Times New Roman" panose="02020603050405020304" pitchFamily="18" charset="0"/>
              </a:rPr>
              <a:t> me </a:t>
            </a:r>
            <a:r>
              <a:rPr lang="en-GB" sz="2000" b="1" dirty="0" err="1">
                <a:cs typeface="Times New Roman" panose="02020603050405020304" pitchFamily="18" charset="0"/>
              </a:rPr>
              <a:t>mbetjet</a:t>
            </a:r>
            <a:r>
              <a:rPr lang="en-GB" sz="2000" dirty="0"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cs typeface="Times New Roman" panose="02020603050405020304" pitchFamily="18" charset="0"/>
              </a:rPr>
              <a:t>hapa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të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rëndësishëm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mbi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shërbimin</a:t>
            </a:r>
            <a:r>
              <a:rPr lang="en-GB" sz="2000" dirty="0"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cs typeface="Times New Roman" panose="02020603050405020304" pitchFamily="18" charset="0"/>
              </a:rPr>
              <a:t>mbledhjes</a:t>
            </a:r>
            <a:r>
              <a:rPr lang="en-GB" sz="2000" dirty="0"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cs typeface="Times New Roman" panose="02020603050405020304" pitchFamily="18" charset="0"/>
              </a:rPr>
              <a:t>grumbullimin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dhe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transportin</a:t>
            </a:r>
            <a:r>
              <a:rPr lang="en-GB" sz="2000" dirty="0">
                <a:cs typeface="Times New Roman" panose="02020603050405020304" pitchFamily="18" charset="0"/>
              </a:rPr>
              <a:t> e tyre. </a:t>
            </a:r>
            <a:r>
              <a:rPr lang="en-GB" sz="2000" dirty="0" err="1">
                <a:cs typeface="Times New Roman" panose="02020603050405020304" pitchFamily="18" charset="0"/>
              </a:rPr>
              <a:t>Konsiderohet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rol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i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qartë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i</a:t>
            </a:r>
            <a:r>
              <a:rPr lang="en-GB" sz="2000" dirty="0">
                <a:cs typeface="Times New Roman" panose="02020603050405020304" pitchFamily="18" charset="0"/>
              </a:rPr>
              <a:t> NJVV-</a:t>
            </a:r>
            <a:r>
              <a:rPr lang="en-GB" sz="2000" dirty="0" err="1">
                <a:cs typeface="Times New Roman" panose="02020603050405020304" pitchFamily="18" charset="0"/>
              </a:rPr>
              <a:t>ve</a:t>
            </a:r>
            <a:r>
              <a:rPr lang="en-GB" sz="2000" dirty="0"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000" b="1" dirty="0" err="1">
                <a:cs typeface="Times New Roman" panose="02020603050405020304" pitchFamily="18" charset="0"/>
              </a:rPr>
              <a:t>Ujësjellës-Kanalizime</a:t>
            </a:r>
            <a:r>
              <a:rPr lang="en-GB" sz="2000" dirty="0"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cs typeface="Times New Roman" panose="02020603050405020304" pitchFamily="18" charset="0"/>
              </a:rPr>
              <a:t>krijimi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i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Subjekteve</a:t>
            </a:r>
            <a:r>
              <a:rPr lang="en-GB" sz="2000" dirty="0">
                <a:cs typeface="Times New Roman" panose="02020603050405020304" pitchFamily="18" charset="0"/>
              </a:rPr>
              <a:t> me </a:t>
            </a:r>
            <a:r>
              <a:rPr lang="en-GB" sz="2000" dirty="0" err="1">
                <a:cs typeface="Times New Roman" panose="02020603050405020304" pitchFamily="18" charset="0"/>
              </a:rPr>
              <a:t>Kompetenca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të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Përbashkëta</a:t>
            </a:r>
            <a:r>
              <a:rPr lang="en-GB" sz="2000" dirty="0"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cs typeface="Times New Roman" panose="02020603050405020304" pitchFamily="18" charset="0"/>
              </a:rPr>
              <a:t>zvogëlon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kompetencat</a:t>
            </a:r>
            <a:r>
              <a:rPr lang="en-GB" sz="2000" dirty="0"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cs typeface="Times New Roman" panose="02020603050405020304" pitchFamily="18" charset="0"/>
              </a:rPr>
              <a:t>bashkive</a:t>
            </a:r>
            <a:r>
              <a:rPr lang="en-GB" sz="2000" dirty="0">
                <a:cs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000" dirty="0" err="1">
                <a:cs typeface="Times New Roman" panose="02020603050405020304" pitchFamily="18" charset="0"/>
              </a:rPr>
              <a:t>Rrugët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rurale</a:t>
            </a:r>
            <a:r>
              <a:rPr lang="en-GB" sz="2000" dirty="0"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cs typeface="Times New Roman" panose="02020603050405020304" pitchFamily="18" charset="0"/>
              </a:rPr>
              <a:t>rritje</a:t>
            </a:r>
            <a:r>
              <a:rPr lang="en-GB" sz="2000" dirty="0">
                <a:cs typeface="Times New Roman" panose="02020603050405020304" pitchFamily="18" charset="0"/>
              </a:rPr>
              <a:t> e </a:t>
            </a:r>
            <a:r>
              <a:rPr lang="en-GB" sz="2000" b="1" dirty="0" err="1">
                <a:cs typeface="Times New Roman" panose="02020603050405020304" pitchFamily="18" charset="0"/>
              </a:rPr>
              <a:t>mbulimit</a:t>
            </a:r>
            <a:r>
              <a:rPr lang="en-GB" sz="2000" b="1" dirty="0">
                <a:cs typeface="Times New Roman" panose="02020603050405020304" pitchFamily="18" charset="0"/>
              </a:rPr>
              <a:t> me </a:t>
            </a:r>
            <a:r>
              <a:rPr lang="en-GB" sz="2000" b="1" dirty="0" err="1">
                <a:cs typeface="Times New Roman" panose="02020603050405020304" pitchFamily="18" charset="0"/>
              </a:rPr>
              <a:t>rrjet</a:t>
            </a:r>
            <a:r>
              <a:rPr lang="en-GB" sz="2000" b="1" dirty="0"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cs typeface="Times New Roman" panose="02020603050405020304" pitchFamily="18" charset="0"/>
              </a:rPr>
              <a:t>rrugor</a:t>
            </a:r>
            <a:r>
              <a:rPr lang="en-GB" sz="2000" b="1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të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cs typeface="Times New Roman" panose="02020603050405020304" pitchFamily="18" charset="0"/>
              </a:rPr>
              <a:t>mirëmbajtur</a:t>
            </a:r>
            <a:r>
              <a:rPr lang="en-GB" sz="2000" dirty="0">
                <a:cs typeface="Times New Roman" panose="02020603050405020304" pitchFamily="18" charset="0"/>
              </a:rPr>
              <a:t> (32% </a:t>
            </a:r>
            <a:r>
              <a:rPr lang="en-GB" sz="2000" dirty="0" err="1">
                <a:cs typeface="Times New Roman" panose="02020603050405020304" pitchFamily="18" charset="0"/>
              </a:rPr>
              <a:t>në</a:t>
            </a:r>
            <a:r>
              <a:rPr lang="en-GB" sz="2000" dirty="0">
                <a:cs typeface="Times New Roman" panose="02020603050405020304" pitchFamily="18" charset="0"/>
              </a:rPr>
              <a:t> 2015 </a:t>
            </a:r>
            <a:r>
              <a:rPr lang="en-GB" sz="2000" dirty="0" err="1">
                <a:cs typeface="Times New Roman" panose="02020603050405020304" pitchFamily="18" charset="0"/>
              </a:rPr>
              <a:t>në</a:t>
            </a:r>
            <a:r>
              <a:rPr lang="en-GB" sz="2000" dirty="0">
                <a:cs typeface="Times New Roman" panose="02020603050405020304" pitchFamily="18" charset="0"/>
              </a:rPr>
              <a:t> 50% </a:t>
            </a:r>
            <a:r>
              <a:rPr lang="en-GB" sz="2000" dirty="0" err="1">
                <a:cs typeface="Times New Roman" panose="02020603050405020304" pitchFamily="18" charset="0"/>
              </a:rPr>
              <a:t>në</a:t>
            </a:r>
            <a:r>
              <a:rPr lang="en-GB" sz="2000" dirty="0">
                <a:cs typeface="Times New Roman" panose="02020603050405020304" pitchFamily="18" charset="0"/>
              </a:rPr>
              <a:t> 2020).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MZSH: </a:t>
            </a:r>
            <a:r>
              <a:rPr lang="sq-A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Numri i stacioneve </a:t>
            </a:r>
            <a:r>
              <a:rPr lang="sq-A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zjarrfikës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q-A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 mjeteve në </a:t>
            </a:r>
            <a:r>
              <a:rPr lang="sq-AL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dizpozcion</a:t>
            </a:r>
            <a:r>
              <a:rPr lang="sq-A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 punonjësve </a:t>
            </a:r>
            <a:r>
              <a:rPr lang="sq-AL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zjarrëfikës</a:t>
            </a:r>
            <a:r>
              <a:rPr lang="sq-A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profesionistë janë të gjitha në rritje të konsiderueshme që nga transferimi i funksionit.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q-AL" sz="2000" dirty="0"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it-IT" sz="2400" i="1" dirty="0">
              <a:solidFill>
                <a:srgbClr val="FF0000">
                  <a:alpha val="90000"/>
                </a:srgb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033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" name="image6.jpeg">
            <a:extLst>
              <a:ext uri="{FF2B5EF4-FFF2-40B4-BE49-F238E27FC236}">
                <a16:creationId xmlns:a16="http://schemas.microsoft.com/office/drawing/2014/main" id="{92332CB3-0C59-AD24-ADBB-96A015F6A01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86AA2DA-281A-4806-8977-D617AEAC8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4185774-6FC0-4B8D-A8DB-A88546889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59988" y="0"/>
            <a:ext cx="2632012" cy="6858000"/>
          </a:xfrm>
          <a:custGeom>
            <a:avLst/>
            <a:gdLst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57677 w 2632012"/>
              <a:gd name="connsiteY27" fmla="*/ 2548608 h 6858000"/>
              <a:gd name="connsiteX28" fmla="*/ 399465 w 2632012"/>
              <a:gd name="connsiteY28" fmla="*/ 2412506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399465 w 2632012"/>
              <a:gd name="connsiteY28" fmla="*/ 2412506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219615 w 2632012"/>
              <a:gd name="connsiteY23" fmla="*/ 5557777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08456 w 2632012"/>
              <a:gd name="connsiteY22" fmla="*/ 5878851 h 6858000"/>
              <a:gd name="connsiteX23" fmla="*/ 219615 w 2632012"/>
              <a:gd name="connsiteY23" fmla="*/ 5557777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632012" h="6858000">
                <a:moveTo>
                  <a:pt x="932173" y="1512545"/>
                </a:moveTo>
                <a:lnTo>
                  <a:pt x="932462" y="1512581"/>
                </a:lnTo>
                <a:lnTo>
                  <a:pt x="932378" y="1512599"/>
                </a:lnTo>
                <a:cubicBezTo>
                  <a:pt x="930618" y="1512681"/>
                  <a:pt x="930202" y="1512462"/>
                  <a:pt x="932173" y="1512545"/>
                </a:cubicBezTo>
                <a:close/>
                <a:moveTo>
                  <a:pt x="1207569" y="0"/>
                </a:moveTo>
                <a:lnTo>
                  <a:pt x="2632012" y="0"/>
                </a:lnTo>
                <a:lnTo>
                  <a:pt x="2632012" y="6858000"/>
                </a:lnTo>
                <a:lnTo>
                  <a:pt x="13514" y="6858000"/>
                </a:lnTo>
                <a:cubicBezTo>
                  <a:pt x="13399" y="6842943"/>
                  <a:pt x="13285" y="6827886"/>
                  <a:pt x="13170" y="6812829"/>
                </a:cubicBezTo>
                <a:cubicBezTo>
                  <a:pt x="12714" y="6794763"/>
                  <a:pt x="13524" y="6777517"/>
                  <a:pt x="20332" y="6760689"/>
                </a:cubicBezTo>
                <a:cubicBezTo>
                  <a:pt x="10828" y="6746468"/>
                  <a:pt x="7794" y="6733277"/>
                  <a:pt x="25596" y="6721251"/>
                </a:cubicBezTo>
                <a:cubicBezTo>
                  <a:pt x="24143" y="6683539"/>
                  <a:pt x="1631" y="6673595"/>
                  <a:pt x="22507" y="6650499"/>
                </a:cubicBezTo>
                <a:cubicBezTo>
                  <a:pt x="-25124" y="6620536"/>
                  <a:pt x="16765" y="6629253"/>
                  <a:pt x="22444" y="6604241"/>
                </a:cubicBezTo>
                <a:cubicBezTo>
                  <a:pt x="28668" y="6588866"/>
                  <a:pt x="29169" y="6574778"/>
                  <a:pt x="31867" y="6559984"/>
                </a:cubicBezTo>
                <a:cubicBezTo>
                  <a:pt x="4443" y="6566661"/>
                  <a:pt x="62924" y="6515664"/>
                  <a:pt x="38635" y="6515473"/>
                </a:cubicBezTo>
                <a:cubicBezTo>
                  <a:pt x="72259" y="6495428"/>
                  <a:pt x="29118" y="6488543"/>
                  <a:pt x="38467" y="6463736"/>
                </a:cubicBezTo>
                <a:cubicBezTo>
                  <a:pt x="50944" y="6451623"/>
                  <a:pt x="52742" y="6443270"/>
                  <a:pt x="38052" y="6432794"/>
                </a:cubicBezTo>
                <a:cubicBezTo>
                  <a:pt x="98939" y="6376824"/>
                  <a:pt x="58603" y="6351821"/>
                  <a:pt x="80445" y="6301309"/>
                </a:cubicBezTo>
                <a:cubicBezTo>
                  <a:pt x="103917" y="6257537"/>
                  <a:pt x="78836" y="6301310"/>
                  <a:pt x="138157" y="6257030"/>
                </a:cubicBezTo>
                <a:cubicBezTo>
                  <a:pt x="155187" y="6248574"/>
                  <a:pt x="166108" y="6186701"/>
                  <a:pt x="170419" y="6171255"/>
                </a:cubicBezTo>
                <a:cubicBezTo>
                  <a:pt x="174731" y="6155809"/>
                  <a:pt x="166522" y="6166390"/>
                  <a:pt x="164027" y="6164357"/>
                </a:cubicBezTo>
                <a:cubicBezTo>
                  <a:pt x="206228" y="6137678"/>
                  <a:pt x="184454" y="6121750"/>
                  <a:pt x="213309" y="6109331"/>
                </a:cubicBezTo>
                <a:cubicBezTo>
                  <a:pt x="224262" y="6067371"/>
                  <a:pt x="183175" y="5890445"/>
                  <a:pt x="208456" y="5878851"/>
                </a:cubicBezTo>
                <a:cubicBezTo>
                  <a:pt x="225886" y="5808435"/>
                  <a:pt x="192379" y="5574013"/>
                  <a:pt x="219615" y="5557777"/>
                </a:cubicBezTo>
                <a:lnTo>
                  <a:pt x="245711" y="5066230"/>
                </a:lnTo>
                <a:cubicBezTo>
                  <a:pt x="117719" y="4582016"/>
                  <a:pt x="230524" y="4647254"/>
                  <a:pt x="276721" y="4162848"/>
                </a:cubicBezTo>
                <a:lnTo>
                  <a:pt x="343082" y="3059377"/>
                </a:lnTo>
                <a:cubicBezTo>
                  <a:pt x="347947" y="2889121"/>
                  <a:pt x="364765" y="2862299"/>
                  <a:pt x="369630" y="2692043"/>
                </a:cubicBezTo>
                <a:cubicBezTo>
                  <a:pt x="369393" y="2690043"/>
                  <a:pt x="435560" y="2522082"/>
                  <a:pt x="435324" y="2520083"/>
                </a:cubicBezTo>
                <a:lnTo>
                  <a:pt x="482259" y="2336178"/>
                </a:lnTo>
                <a:cubicBezTo>
                  <a:pt x="516201" y="2267350"/>
                  <a:pt x="537443" y="2148254"/>
                  <a:pt x="569515" y="2091909"/>
                </a:cubicBezTo>
                <a:cubicBezTo>
                  <a:pt x="629286" y="2030534"/>
                  <a:pt x="622061" y="2045605"/>
                  <a:pt x="638163" y="1994147"/>
                </a:cubicBezTo>
                <a:cubicBezTo>
                  <a:pt x="633178" y="1967912"/>
                  <a:pt x="705417" y="1945185"/>
                  <a:pt x="737312" y="1871408"/>
                </a:cubicBezTo>
                <a:cubicBezTo>
                  <a:pt x="759407" y="1814663"/>
                  <a:pt x="795838" y="1856475"/>
                  <a:pt x="788501" y="1793826"/>
                </a:cubicBezTo>
                <a:cubicBezTo>
                  <a:pt x="796402" y="1792725"/>
                  <a:pt x="813276" y="1750182"/>
                  <a:pt x="819432" y="1746824"/>
                </a:cubicBezTo>
                <a:lnTo>
                  <a:pt x="843936" y="1697348"/>
                </a:lnTo>
                <a:cubicBezTo>
                  <a:pt x="847635" y="1681502"/>
                  <a:pt x="845709" y="1667584"/>
                  <a:pt x="846526" y="1659754"/>
                </a:cubicBezTo>
                <a:lnTo>
                  <a:pt x="873830" y="1628041"/>
                </a:lnTo>
                <a:lnTo>
                  <a:pt x="890626" y="1599883"/>
                </a:lnTo>
                <a:lnTo>
                  <a:pt x="921288" y="1579569"/>
                </a:lnTo>
                <a:cubicBezTo>
                  <a:pt x="921111" y="1565502"/>
                  <a:pt x="920933" y="1551436"/>
                  <a:pt x="920756" y="1537369"/>
                </a:cubicBezTo>
                <a:cubicBezTo>
                  <a:pt x="918173" y="1533598"/>
                  <a:pt x="943194" y="1519497"/>
                  <a:pt x="946290" y="1514308"/>
                </a:cubicBezTo>
                <a:lnTo>
                  <a:pt x="932462" y="1512581"/>
                </a:lnTo>
                <a:lnTo>
                  <a:pt x="940652" y="1510839"/>
                </a:lnTo>
                <a:cubicBezTo>
                  <a:pt x="944059" y="1509546"/>
                  <a:pt x="947769" y="1507347"/>
                  <a:pt x="950739" y="1503635"/>
                </a:cubicBezTo>
                <a:lnTo>
                  <a:pt x="966405" y="1439967"/>
                </a:lnTo>
                <a:cubicBezTo>
                  <a:pt x="966567" y="1437915"/>
                  <a:pt x="970755" y="1392639"/>
                  <a:pt x="973516" y="1389073"/>
                </a:cubicBezTo>
                <a:lnTo>
                  <a:pt x="986960" y="1351857"/>
                </a:lnTo>
                <a:lnTo>
                  <a:pt x="987761" y="1363479"/>
                </a:lnTo>
                <a:cubicBezTo>
                  <a:pt x="987046" y="1391389"/>
                  <a:pt x="991418" y="1341827"/>
                  <a:pt x="989043" y="1346093"/>
                </a:cubicBezTo>
                <a:lnTo>
                  <a:pt x="986960" y="1351857"/>
                </a:lnTo>
                <a:lnTo>
                  <a:pt x="985769" y="1334556"/>
                </a:lnTo>
                <a:cubicBezTo>
                  <a:pt x="983992" y="1300062"/>
                  <a:pt x="982872" y="1251835"/>
                  <a:pt x="982507" y="1216698"/>
                </a:cubicBezTo>
                <a:cubicBezTo>
                  <a:pt x="989105" y="1176777"/>
                  <a:pt x="968656" y="1115073"/>
                  <a:pt x="984836" y="1082381"/>
                </a:cubicBezTo>
                <a:cubicBezTo>
                  <a:pt x="976467" y="1067557"/>
                  <a:pt x="974466" y="1054191"/>
                  <a:pt x="993140" y="1043366"/>
                </a:cubicBezTo>
                <a:cubicBezTo>
                  <a:pt x="994613" y="1005627"/>
                  <a:pt x="972947" y="994211"/>
                  <a:pt x="995544" y="972540"/>
                </a:cubicBezTo>
                <a:cubicBezTo>
                  <a:pt x="1001437" y="952637"/>
                  <a:pt x="1021106" y="938879"/>
                  <a:pt x="1028500" y="923945"/>
                </a:cubicBezTo>
                <a:cubicBezTo>
                  <a:pt x="1032923" y="901661"/>
                  <a:pt x="1022511" y="861628"/>
                  <a:pt x="1022082" y="838835"/>
                </a:cubicBezTo>
                <a:cubicBezTo>
                  <a:pt x="1057150" y="821053"/>
                  <a:pt x="1014683" y="811325"/>
                  <a:pt x="1025925" y="787183"/>
                </a:cubicBezTo>
                <a:cubicBezTo>
                  <a:pt x="1039299" y="775919"/>
                  <a:pt x="1041738" y="767701"/>
                  <a:pt x="1027904" y="756272"/>
                </a:cubicBezTo>
                <a:cubicBezTo>
                  <a:pt x="1092931" y="704439"/>
                  <a:pt x="1063111" y="690611"/>
                  <a:pt x="1088796" y="641639"/>
                </a:cubicBezTo>
                <a:cubicBezTo>
                  <a:pt x="1115586" y="599503"/>
                  <a:pt x="1101832" y="585408"/>
                  <a:pt x="1164389" y="545140"/>
                </a:cubicBezTo>
                <a:cubicBezTo>
                  <a:pt x="1183904" y="515341"/>
                  <a:pt x="1212474" y="444932"/>
                  <a:pt x="1225321" y="413843"/>
                </a:cubicBezTo>
                <a:cubicBezTo>
                  <a:pt x="1235550" y="389613"/>
                  <a:pt x="1230254" y="392779"/>
                  <a:pt x="1241477" y="358607"/>
                </a:cubicBezTo>
                <a:cubicBezTo>
                  <a:pt x="1244505" y="325057"/>
                  <a:pt x="1241891" y="287714"/>
                  <a:pt x="1246119" y="254866"/>
                </a:cubicBezTo>
                <a:cubicBezTo>
                  <a:pt x="1250325" y="233178"/>
                  <a:pt x="1255354" y="194919"/>
                  <a:pt x="1266837" y="161517"/>
                </a:cubicBezTo>
                <a:cubicBezTo>
                  <a:pt x="1312077" y="135871"/>
                  <a:pt x="1280314" y="75805"/>
                  <a:pt x="1315021" y="54455"/>
                </a:cubicBezTo>
                <a:cubicBezTo>
                  <a:pt x="1325412" y="38765"/>
                  <a:pt x="1323873" y="23602"/>
                  <a:pt x="1319335" y="8880"/>
                </a:cubicBezTo>
                <a:lnTo>
                  <a:pt x="1316402" y="852"/>
                </a:lnTo>
                <a:lnTo>
                  <a:pt x="1207569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54158" y="294186"/>
            <a:ext cx="9770022" cy="51904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Arritjet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01074" y="1107414"/>
            <a:ext cx="5249601" cy="5456400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sq-AL" sz="1800" dirty="0">
                <a:solidFill>
                  <a:schemeClr val="tx1"/>
                </a:solidFill>
              </a:rPr>
              <a:t>ASPA </a:t>
            </a:r>
            <a:r>
              <a:rPr lang="sq-AL" sz="1800" b="1" dirty="0">
                <a:solidFill>
                  <a:schemeClr val="tx1"/>
                </a:solidFill>
              </a:rPr>
              <a:t>trajnime</a:t>
            </a:r>
            <a:r>
              <a:rPr lang="sq-AL" sz="1800" dirty="0">
                <a:solidFill>
                  <a:schemeClr val="tx1"/>
                </a:solidFill>
              </a:rPr>
              <a:t> të vazhdueshme çdo vit (</a:t>
            </a:r>
            <a:r>
              <a:rPr lang="sq-AL" sz="1800" dirty="0">
                <a:solidFill>
                  <a:schemeClr val="tx1"/>
                </a:solidFill>
                <a:effectLst/>
              </a:rPr>
              <a:t>në pushtetin vendor janë trajnuar 4,259, nga të cilët 4,128 nëpunës civilë, 131 punonjës me Kod Pune</a:t>
            </a:r>
            <a:r>
              <a:rPr lang="en-GB" sz="1800" dirty="0">
                <a:solidFill>
                  <a:schemeClr val="tx1"/>
                </a:solidFill>
              </a:rPr>
              <a:t> (</a:t>
            </a:r>
            <a:r>
              <a:rPr lang="sq-AL" sz="1800" dirty="0">
                <a:solidFill>
                  <a:schemeClr val="tx1"/>
                </a:solidFill>
                <a:effectLst/>
              </a:rPr>
              <a:t>950 meshkuj dhe 3,309 femra)</a:t>
            </a:r>
          </a:p>
          <a:p>
            <a:pPr marL="0" indent="0" algn="l">
              <a:lnSpc>
                <a:spcPct val="90000"/>
              </a:lnSpc>
              <a:spcAft>
                <a:spcPts val="600"/>
              </a:spcAft>
              <a:buNone/>
            </a:pPr>
            <a:endParaRPr lang="sq-AL" sz="1800" dirty="0">
              <a:solidFill>
                <a:schemeClr val="tx1"/>
              </a:solidFill>
              <a:effectLst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sq-AL" sz="1800" b="1" dirty="0">
                <a:solidFill>
                  <a:schemeClr val="tx1"/>
                </a:solidFill>
              </a:rPr>
              <a:t>Administrata.al </a:t>
            </a:r>
            <a:r>
              <a:rPr lang="sq-AL" sz="1800" dirty="0">
                <a:solidFill>
                  <a:schemeClr val="tx1"/>
                </a:solidFill>
                <a:effectLst/>
              </a:rPr>
              <a:t>regjistron mbi 170 përdorues nga njësitë e qeverisjes vendore.</a:t>
            </a:r>
          </a:p>
          <a:p>
            <a:pPr marL="0" indent="0" algn="l">
              <a:lnSpc>
                <a:spcPct val="90000"/>
              </a:lnSpc>
              <a:spcAft>
                <a:spcPts val="600"/>
              </a:spcAft>
              <a:buNone/>
            </a:pPr>
            <a:endParaRPr lang="sq-AL" sz="1800" dirty="0">
              <a:solidFill>
                <a:schemeClr val="tx1"/>
              </a:solidFill>
              <a:effectLst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sq-AL" sz="1800" dirty="0">
                <a:solidFill>
                  <a:schemeClr val="tx1"/>
                </a:solidFill>
              </a:rPr>
              <a:t>61 bashki me</a:t>
            </a:r>
            <a:r>
              <a:rPr lang="sq-AL" sz="1800" b="1" dirty="0">
                <a:solidFill>
                  <a:schemeClr val="tx1"/>
                </a:solidFill>
              </a:rPr>
              <a:t> Z1NJ</a:t>
            </a:r>
            <a:r>
              <a:rPr lang="sq-AL" sz="1800" dirty="0">
                <a:solidFill>
                  <a:schemeClr val="tx1"/>
                </a:solidFill>
              </a:rPr>
              <a:t>, me një paketë prej 70 shërbime administrative standard</a:t>
            </a:r>
            <a:r>
              <a:rPr lang="en-GB" sz="1800" dirty="0">
                <a:solidFill>
                  <a:schemeClr val="tx1"/>
                </a:solidFill>
              </a:rPr>
              <a:t> (Tirana </a:t>
            </a:r>
            <a:r>
              <a:rPr lang="en-GB" sz="1800" dirty="0" err="1">
                <a:solidFill>
                  <a:schemeClr val="tx1"/>
                </a:solidFill>
              </a:rPr>
              <a:t>gamë</a:t>
            </a:r>
            <a:r>
              <a:rPr lang="en-GB" sz="1800" dirty="0">
                <a:solidFill>
                  <a:schemeClr val="tx1"/>
                </a:solidFill>
              </a:rPr>
              <a:t> m</a:t>
            </a:r>
            <a:r>
              <a:rPr lang="sq-AL" sz="1800" dirty="0">
                <a:solidFill>
                  <a:schemeClr val="tx1"/>
                </a:solidFill>
              </a:rPr>
              <a:t>ë</a:t>
            </a:r>
            <a:r>
              <a:rPr lang="en-GB" sz="1800" dirty="0">
                <a:solidFill>
                  <a:schemeClr val="tx1"/>
                </a:solidFill>
              </a:rPr>
              <a:t> t</a:t>
            </a:r>
            <a:r>
              <a:rPr lang="sq-AL" sz="1800" dirty="0">
                <a:solidFill>
                  <a:schemeClr val="tx1"/>
                </a:solidFill>
              </a:rPr>
              <a:t>ë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gjer</a:t>
            </a:r>
            <a:r>
              <a:rPr lang="sq-AL" sz="1800" dirty="0">
                <a:solidFill>
                  <a:schemeClr val="tx1"/>
                </a:solidFill>
              </a:rPr>
              <a:t>ë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  <a:r>
              <a:rPr lang="sq-AL" sz="1800"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sq-AL" sz="18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sq-AL" sz="1800" dirty="0">
                <a:solidFill>
                  <a:schemeClr val="tx1"/>
                </a:solidFill>
              </a:rPr>
              <a:t>Lidhur me Financat Vendore, përmirësim të ndjeshëm të situatës financiare</a:t>
            </a:r>
            <a:r>
              <a:rPr lang="en-GB" sz="1800" dirty="0">
                <a:solidFill>
                  <a:schemeClr val="tx1"/>
                </a:solidFill>
              </a:rPr>
              <a:t>, TAP, </a:t>
            </a:r>
            <a:r>
              <a:rPr lang="en-GB" sz="1800" dirty="0" err="1">
                <a:solidFill>
                  <a:schemeClr val="tx1"/>
                </a:solidFill>
              </a:rPr>
              <a:t>renta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minerare</a:t>
            </a:r>
            <a:r>
              <a:rPr lang="en-GB" sz="1800" dirty="0">
                <a:solidFill>
                  <a:schemeClr val="tx1"/>
                </a:solidFill>
              </a:rPr>
              <a:t> (</a:t>
            </a:r>
            <a:r>
              <a:rPr lang="en-GB" sz="1800" dirty="0" err="1">
                <a:solidFill>
                  <a:schemeClr val="tx1"/>
                </a:solidFill>
              </a:rPr>
              <a:t>dyfishim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të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ardhurave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vendore</a:t>
            </a:r>
            <a:r>
              <a:rPr lang="en-GB" sz="1800" dirty="0">
                <a:solidFill>
                  <a:schemeClr val="tx1"/>
                </a:solidFill>
              </a:rPr>
              <a:t> 2015-2021). </a:t>
            </a:r>
            <a:r>
              <a:rPr lang="en-GB" sz="1800" dirty="0" err="1">
                <a:solidFill>
                  <a:schemeClr val="tx1"/>
                </a:solidFill>
              </a:rPr>
              <a:t>Gjithsesi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nevojë</a:t>
            </a:r>
            <a:r>
              <a:rPr lang="en-GB" sz="1800" dirty="0">
                <a:solidFill>
                  <a:schemeClr val="tx1"/>
                </a:solidFill>
              </a:rPr>
              <a:t> e </a:t>
            </a:r>
            <a:r>
              <a:rPr lang="en-GB" sz="1800" dirty="0" err="1">
                <a:solidFill>
                  <a:schemeClr val="tx1"/>
                </a:solidFill>
              </a:rPr>
              <a:t>vazhdueshme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për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b="1" dirty="0" err="1">
                <a:solidFill>
                  <a:schemeClr val="tx1"/>
                </a:solidFill>
              </a:rPr>
              <a:t>rritje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b="1" dirty="0" err="1">
                <a:solidFill>
                  <a:schemeClr val="tx1"/>
                </a:solidFill>
              </a:rPr>
              <a:t>të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b="1" dirty="0" err="1">
                <a:solidFill>
                  <a:schemeClr val="tx1"/>
                </a:solidFill>
              </a:rPr>
              <a:t>autonomisë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b="1" dirty="0" err="1">
                <a:solidFill>
                  <a:schemeClr val="tx1"/>
                </a:solidFill>
              </a:rPr>
              <a:t>fiskale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sq-AL" sz="1800" dirty="0">
                <a:solidFill>
                  <a:schemeClr val="tx1"/>
                </a:solidFill>
              </a:rPr>
              <a:t>nëpërmjet zgjerimit të bazës së tatimit dhe të ardhurat nga tarifat e shërbimeve.</a:t>
            </a:r>
            <a:endParaRPr lang="en-GB" sz="18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sq-AL" sz="1800" dirty="0">
              <a:solidFill>
                <a:schemeClr val="tx1"/>
              </a:solidFill>
            </a:endParaRPr>
          </a:p>
          <a:p>
            <a:pPr marL="914400" lvl="2">
              <a:spcAft>
                <a:spcPts val="600"/>
              </a:spcAft>
            </a:pPr>
            <a:endParaRPr lang="en-US" sz="18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7D3B4FC-79F4-47D2-9D79-DA876E6AD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0496" y="2022496"/>
            <a:ext cx="3795039" cy="4043934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2775D660-3127-4688-9782-F7C4639B1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2788" y="5952857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06B0163-4320-C9C2-A2BB-8D30DEB544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22655"/>
              </p:ext>
            </p:extLst>
          </p:nvPr>
        </p:nvGraphicFramePr>
        <p:xfrm>
          <a:off x="6559862" y="968992"/>
          <a:ext cx="5422874" cy="4920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54931FA-D62B-162F-4665-9E2E86DB42D7}"/>
              </a:ext>
            </a:extLst>
          </p:cNvPr>
          <p:cNvSpPr txBox="1"/>
          <p:nvPr/>
        </p:nvSpPr>
        <p:spPr>
          <a:xfrm>
            <a:off x="6559861" y="6264322"/>
            <a:ext cx="496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Burimi</a:t>
            </a:r>
            <a:r>
              <a:rPr lang="en-GB" sz="1400" dirty="0"/>
              <a:t>: </a:t>
            </a:r>
            <a:r>
              <a:rPr lang="en-GB" sz="1400" dirty="0" err="1"/>
              <a:t>Ministria</a:t>
            </a:r>
            <a:r>
              <a:rPr lang="en-GB" sz="1400" dirty="0"/>
              <a:t> e </a:t>
            </a:r>
            <a:r>
              <a:rPr lang="en-GB" sz="1400" dirty="0" err="1"/>
              <a:t>Financave</a:t>
            </a:r>
            <a:r>
              <a:rPr lang="en-GB" sz="1400" dirty="0"/>
              <a:t>, </a:t>
            </a:r>
            <a:r>
              <a:rPr lang="en-GB" sz="1400" dirty="0" err="1"/>
              <a:t>Buxheti</a:t>
            </a:r>
            <a:r>
              <a:rPr lang="en-GB" sz="1400" dirty="0"/>
              <a:t> </a:t>
            </a:r>
            <a:r>
              <a:rPr lang="en-GB" sz="1400" dirty="0" err="1"/>
              <a:t>sipas</a:t>
            </a:r>
            <a:r>
              <a:rPr lang="en-GB" sz="1400" dirty="0"/>
              <a:t> </a:t>
            </a:r>
            <a:r>
              <a:rPr lang="en-GB" sz="1400" dirty="0" err="1"/>
              <a:t>viteve</a:t>
            </a:r>
            <a:r>
              <a:rPr lang="en-GB" sz="1400" dirty="0"/>
              <a:t> 2015-2021</a:t>
            </a:r>
          </a:p>
        </p:txBody>
      </p:sp>
    </p:spTree>
    <p:extLst>
      <p:ext uri="{BB962C8B-B14F-4D97-AF65-F5344CB8AC3E}">
        <p14:creationId xmlns:p14="http://schemas.microsoft.com/office/powerpoint/2010/main" val="209065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179C8F-B7A8-297B-F0EE-D7E481BAFF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52266" y="0"/>
            <a:ext cx="5173120" cy="576064"/>
          </a:xfrm>
        </p:spPr>
        <p:txBody>
          <a:bodyPr/>
          <a:lstStyle/>
          <a:p>
            <a:pPr marL="0" indent="0" algn="l">
              <a:buNone/>
            </a:pPr>
            <a:r>
              <a:rPr lang="en-GB" dirty="0" err="1">
                <a:solidFill>
                  <a:schemeClr val="tx1"/>
                </a:solidFill>
              </a:rPr>
              <a:t>Arritjet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1441B-B88B-A33C-9876-1A6FFBC188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3776" y="1435475"/>
            <a:ext cx="10610099" cy="1392155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000" dirty="0">
                <a:solidFill>
                  <a:srgbClr val="000000"/>
                </a:solidFill>
                <a:latin typeface="Calibri" panose="020F0502020204030204" pitchFamily="34" charset="0"/>
              </a:rPr>
              <a:t>Me shumë aktorë të shumë niveleve (bashkia, qarku, qeveria qendrore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dhe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aktorë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tjerë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si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biznes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shoqata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donatorë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sq-AL" sz="2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sq-A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q-AL" sz="2000" dirty="0">
                <a:solidFill>
                  <a:schemeClr val="tx1"/>
                </a:solidFill>
                <a:effectLst/>
              </a:rPr>
              <a:t>Aktualisht 90% e Njësive të Vetëqeverisjes Vendore kanë hartuar dhe janë </a:t>
            </a:r>
            <a:r>
              <a:rPr lang="en-GB" sz="2000" dirty="0">
                <a:solidFill>
                  <a:schemeClr val="tx1"/>
                </a:solidFill>
                <a:effectLst/>
              </a:rPr>
              <a:t>duke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zbatuar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sq-AL" sz="2000" b="1" dirty="0">
                <a:solidFill>
                  <a:schemeClr val="tx1"/>
                </a:solidFill>
                <a:effectLst/>
              </a:rPr>
              <a:t>Planet e Përgjithshme Vendore</a:t>
            </a:r>
            <a:r>
              <a:rPr lang="en-GB" sz="2000" dirty="0">
                <a:solidFill>
                  <a:schemeClr val="tx1"/>
                </a:solidFill>
                <a:effectLst/>
              </a:rPr>
              <a:t> (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pjesa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tjetër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në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proces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përfundimi</a:t>
            </a:r>
            <a:r>
              <a:rPr lang="en-GB" sz="2000" dirty="0">
                <a:solidFill>
                  <a:schemeClr val="tx1"/>
                </a:solidFill>
                <a:effectLst/>
              </a:rPr>
              <a:t>).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Gjithsesi</a:t>
            </a:r>
            <a:r>
              <a:rPr lang="en-GB" sz="2000" dirty="0">
                <a:solidFill>
                  <a:schemeClr val="tx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detajimi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i</a:t>
            </a:r>
            <a:r>
              <a:rPr lang="en-GB" sz="2000" dirty="0">
                <a:solidFill>
                  <a:schemeClr val="tx1"/>
                </a:solidFill>
                <a:effectLst/>
              </a:rPr>
              <a:t> tyre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në</a:t>
            </a:r>
            <a:r>
              <a:rPr lang="en-GB" sz="2000" dirty="0">
                <a:solidFill>
                  <a:schemeClr val="tx1"/>
                </a:solidFill>
                <a:effectLst/>
              </a:rPr>
              <a:t> Plane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të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detajuara</a:t>
            </a:r>
            <a:r>
              <a:rPr lang="en-GB" sz="2000" dirty="0">
                <a:solidFill>
                  <a:schemeClr val="tx1"/>
                </a:solidFill>
                <a:effectLst/>
              </a:rPr>
              <a:t>, Planet e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Zhvillimit</a:t>
            </a:r>
            <a:r>
              <a:rPr lang="en-GB" sz="2000" dirty="0">
                <a:solidFill>
                  <a:schemeClr val="tx1"/>
                </a:solidFill>
                <a:effectLst/>
              </a:rPr>
              <a:t> apo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Mbarështrimit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të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Pyjeve</a:t>
            </a:r>
            <a:r>
              <a:rPr lang="en-GB" sz="2000" dirty="0">
                <a:solidFill>
                  <a:schemeClr val="tx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etj</a:t>
            </a:r>
            <a:r>
              <a:rPr lang="en-GB" sz="2000" dirty="0">
                <a:solidFill>
                  <a:schemeClr val="tx1"/>
                </a:solidFill>
                <a:effectLst/>
              </a:rPr>
              <a:t>)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mungon</a:t>
            </a:r>
            <a:r>
              <a:rPr lang="en-GB" sz="2000" dirty="0">
                <a:solidFill>
                  <a:schemeClr val="tx1"/>
                </a:solidFill>
                <a:effectLst/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Toka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aset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themelor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që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lidhet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me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urbazinimin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infrastrukturën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cilat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janë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elemete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zhvillimit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tërësi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Por PV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nuk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kanë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orientim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afatgjatë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kohezionit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ku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përcaktohen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prioritet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p.sh.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bujqësia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turizmit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trashëgima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kulturore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etj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Plani</a:t>
            </a: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Ekonomik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nivel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bashkie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qasje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innovative (smart cities) apo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përmirësim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klimës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së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biznesit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etj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GB" sz="2000" dirty="0"/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id="{BD189EAE-0346-3D03-71A7-574D6A8C9A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7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31057" y="-172471"/>
            <a:ext cx="67991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Arritjet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43468" y="1241946"/>
            <a:ext cx="11216435" cy="5072907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13 </a:t>
            </a:r>
            <a:r>
              <a:rPr lang="en-US" sz="2200" dirty="0" err="1">
                <a:solidFill>
                  <a:schemeClr val="tx1"/>
                </a:solidFill>
              </a:rPr>
              <a:t>bashki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miratuar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dhe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zbatojnë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planet e </a:t>
            </a:r>
            <a:r>
              <a:rPr lang="en-US" sz="2200" b="1" dirty="0" err="1">
                <a:solidFill>
                  <a:schemeClr val="tx1"/>
                </a:solidFill>
              </a:rPr>
              <a:t>tyre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të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integritetit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nd</a:t>
            </a:r>
            <a:r>
              <a:rPr lang="sq-AL" sz="2200" dirty="0">
                <a:solidFill>
                  <a:schemeClr val="tx1"/>
                </a:solidFill>
              </a:rPr>
              <a:t>ë</a:t>
            </a:r>
            <a:r>
              <a:rPr lang="en-GB" sz="2200" dirty="0" err="1">
                <a:solidFill>
                  <a:schemeClr val="tx1"/>
                </a:solidFill>
              </a:rPr>
              <a:t>rkoh</a:t>
            </a:r>
            <a:r>
              <a:rPr lang="sq-AL" sz="2200" dirty="0">
                <a:solidFill>
                  <a:schemeClr val="tx1"/>
                </a:solidFill>
              </a:rPr>
              <a:t>ë</a:t>
            </a:r>
            <a:r>
              <a:rPr lang="en-GB" sz="2200" dirty="0">
                <a:solidFill>
                  <a:schemeClr val="tx1"/>
                </a:solidFill>
              </a:rPr>
              <a:t> q</a:t>
            </a:r>
            <a:r>
              <a:rPr lang="sq-AL" sz="2200" dirty="0">
                <a:solidFill>
                  <a:schemeClr val="tx1"/>
                </a:solidFill>
              </a:rPr>
              <a:t>ë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procesi</a:t>
            </a:r>
            <a:r>
              <a:rPr lang="en-GB" sz="2200" dirty="0">
                <a:solidFill>
                  <a:schemeClr val="tx1"/>
                </a:solidFill>
              </a:rPr>
              <a:t> po </a:t>
            </a:r>
            <a:r>
              <a:rPr lang="en-GB" sz="2200" dirty="0" err="1">
                <a:solidFill>
                  <a:schemeClr val="tx1"/>
                </a:solidFill>
              </a:rPr>
              <a:t>shtrihet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instensivisht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edhe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tek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err="1">
                <a:solidFill>
                  <a:schemeClr val="tx1"/>
                </a:solidFill>
              </a:rPr>
              <a:t>bashkit</a:t>
            </a:r>
            <a:r>
              <a:rPr lang="sq-AL" sz="2200" dirty="0">
                <a:solidFill>
                  <a:schemeClr val="tx1"/>
                </a:solidFill>
              </a:rPr>
              <a:t>ë</a:t>
            </a:r>
            <a:r>
              <a:rPr lang="en-GB" sz="2200" dirty="0">
                <a:solidFill>
                  <a:schemeClr val="tx1"/>
                </a:solidFill>
              </a:rPr>
              <a:t> e </a:t>
            </a:r>
            <a:r>
              <a:rPr lang="en-GB" sz="2200" dirty="0" err="1">
                <a:solidFill>
                  <a:schemeClr val="tx1"/>
                </a:solidFill>
              </a:rPr>
              <a:t>tjera</a:t>
            </a:r>
            <a:r>
              <a:rPr lang="en-GB" sz="2200" dirty="0">
                <a:solidFill>
                  <a:schemeClr val="tx1"/>
                </a:solidFill>
              </a:rPr>
              <a:t>.</a:t>
            </a:r>
            <a:endParaRPr lang="en-US" sz="2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err="1">
                <a:solidFill>
                  <a:schemeClr val="tx1"/>
                </a:solidFill>
              </a:rPr>
              <a:t>Mbledhje</a:t>
            </a:r>
            <a:r>
              <a:rPr lang="en-US" sz="2200" dirty="0">
                <a:solidFill>
                  <a:schemeClr val="tx1"/>
                </a:solidFill>
              </a:rPr>
              <a:t> e KB </a:t>
            </a:r>
            <a:r>
              <a:rPr lang="en-US" sz="2200" b="1" dirty="0" err="1">
                <a:solidFill>
                  <a:schemeClr val="tx1"/>
                </a:solidFill>
              </a:rPr>
              <a:t>transparente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dhe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gjithëpërfshirëse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GB" sz="2200" dirty="0" err="1">
                <a:solidFill>
                  <a:schemeClr val="tx1"/>
                </a:solidFill>
              </a:rPr>
              <a:t>Kë</a:t>
            </a:r>
            <a:r>
              <a:rPr lang="sq-AL" sz="2200" dirty="0" err="1">
                <a:solidFill>
                  <a:schemeClr val="tx1"/>
                </a:solidFill>
              </a:rPr>
              <a:t>shillat</a:t>
            </a:r>
            <a:r>
              <a:rPr lang="sq-AL" sz="2200" dirty="0">
                <a:solidFill>
                  <a:schemeClr val="tx1"/>
                </a:solidFill>
              </a:rPr>
              <a:t> bashkiak </a:t>
            </a:r>
            <a:r>
              <a:rPr lang="sq-AL" sz="2200" dirty="0" err="1">
                <a:solidFill>
                  <a:schemeClr val="tx1"/>
                </a:solidFill>
              </a:rPr>
              <a:t>kan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</a:t>
            </a:r>
            <a:r>
              <a:rPr lang="sq-AL" sz="2200" dirty="0" err="1">
                <a:solidFill>
                  <a:schemeClr val="tx1"/>
                </a:solidFill>
              </a:rPr>
              <a:t>nd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 err="1">
                <a:solidFill>
                  <a:schemeClr val="tx1"/>
                </a:solidFill>
              </a:rPr>
              <a:t>rtuar</a:t>
            </a:r>
            <a:r>
              <a:rPr lang="sq-AL" sz="2200" dirty="0">
                <a:solidFill>
                  <a:schemeClr val="tx1"/>
                </a:solidFill>
              </a:rPr>
              <a:t> dhe konsoliduar procedurat dhe rregullat e </a:t>
            </a:r>
            <a:r>
              <a:rPr lang="sq-AL" sz="2200" dirty="0" err="1">
                <a:solidFill>
                  <a:schemeClr val="tx1"/>
                </a:solidFill>
              </a:rPr>
              <a:t>pun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s se tyre si n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</a:t>
            </a:r>
            <a:r>
              <a:rPr lang="sq-AL" sz="2200" dirty="0" err="1">
                <a:solidFill>
                  <a:schemeClr val="tx1"/>
                </a:solidFill>
              </a:rPr>
              <a:t>mar</a:t>
            </a:r>
            <a:r>
              <a:rPr lang="en-GB" sz="2200" dirty="0" err="1">
                <a:solidFill>
                  <a:schemeClr val="tx1"/>
                </a:solidFill>
              </a:rPr>
              <a:t>rë</a:t>
            </a:r>
            <a:r>
              <a:rPr lang="sq-AL" sz="2200" dirty="0">
                <a:solidFill>
                  <a:schemeClr val="tx1"/>
                </a:solidFill>
              </a:rPr>
              <a:t>dh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 err="1">
                <a:solidFill>
                  <a:schemeClr val="tx1"/>
                </a:solidFill>
              </a:rPr>
              <a:t>nie</a:t>
            </a:r>
            <a:r>
              <a:rPr lang="sq-AL" sz="2200" dirty="0">
                <a:solidFill>
                  <a:schemeClr val="tx1"/>
                </a:solidFill>
              </a:rPr>
              <a:t> me </a:t>
            </a:r>
            <a:r>
              <a:rPr lang="sq-AL" sz="2200" dirty="0" err="1">
                <a:solidFill>
                  <a:schemeClr val="tx1"/>
                </a:solidFill>
              </a:rPr>
              <a:t>administrat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n por dhe n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 komunikim me qytetar</a:t>
            </a:r>
            <a:r>
              <a:rPr lang="en-GB" sz="2200" dirty="0">
                <a:solidFill>
                  <a:schemeClr val="tx1"/>
                </a:solidFill>
              </a:rPr>
              <a:t>ë</a:t>
            </a:r>
            <a:r>
              <a:rPr lang="sq-AL" sz="2200" dirty="0">
                <a:solidFill>
                  <a:schemeClr val="tx1"/>
                </a:solidFill>
              </a:rPr>
              <a:t>t. </a:t>
            </a:r>
            <a:endParaRPr lang="en-GB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err="1">
                <a:solidFill>
                  <a:schemeClr val="tx1"/>
                </a:solidFill>
              </a:rPr>
              <a:t>Struktura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institucionale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nivelin</a:t>
            </a:r>
            <a:r>
              <a:rPr lang="en-US" sz="2200" dirty="0">
                <a:solidFill>
                  <a:schemeClr val="tx1"/>
                </a:solidFill>
              </a:rPr>
              <a:t> vendor e </a:t>
            </a:r>
            <a:r>
              <a:rPr lang="en-US" sz="2200" dirty="0" err="1">
                <a:solidFill>
                  <a:schemeClr val="tx1"/>
                </a:solidFill>
              </a:rPr>
              <a:t>plotësuar</a:t>
            </a:r>
            <a:r>
              <a:rPr lang="en-US" sz="2200" dirty="0">
                <a:solidFill>
                  <a:schemeClr val="tx1"/>
                </a:solidFill>
              </a:rPr>
              <a:t> – 61 </a:t>
            </a:r>
            <a:r>
              <a:rPr lang="en-US" sz="2200" b="1" dirty="0" err="1">
                <a:solidFill>
                  <a:schemeClr val="tx1"/>
                </a:solidFill>
              </a:rPr>
              <a:t>Njësi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Integrimi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Evropian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</a:p>
          <a:p>
            <a:pPr marL="0" indent="0" algn="l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2200" dirty="0" err="1">
                <a:solidFill>
                  <a:schemeClr val="tx1"/>
                </a:solidFill>
              </a:rPr>
              <a:t>NjQV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akses</a:t>
            </a:r>
            <a:r>
              <a:rPr lang="en-US" sz="2200" dirty="0">
                <a:solidFill>
                  <a:schemeClr val="tx1"/>
                </a:solidFill>
              </a:rPr>
              <a:t> ne 16 </a:t>
            </a:r>
            <a:r>
              <a:rPr lang="en-US" sz="2200" dirty="0" err="1">
                <a:solidFill>
                  <a:schemeClr val="tx1"/>
                </a:solidFill>
              </a:rPr>
              <a:t>programe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financuara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BE</a:t>
            </a:r>
            <a:r>
              <a:rPr lang="en-US" sz="2200" dirty="0">
                <a:solidFill>
                  <a:schemeClr val="tx1"/>
                </a:solidFill>
              </a:rPr>
              <a:t> – 8 IPA CBC &amp; 8 </a:t>
            </a:r>
            <a:r>
              <a:rPr lang="en-US" sz="2200" dirty="0" err="1">
                <a:solidFill>
                  <a:schemeClr val="tx1"/>
                </a:solidFill>
              </a:rPr>
              <a:t>Fonde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Unionit</a:t>
            </a:r>
            <a:r>
              <a:rPr lang="en-US" sz="2200" dirty="0">
                <a:solidFill>
                  <a:schemeClr val="tx1"/>
                </a:solidFill>
              </a:rPr>
              <a:t>: 148 </a:t>
            </a:r>
            <a:r>
              <a:rPr lang="en-US" sz="2200" dirty="0" err="1">
                <a:solidFill>
                  <a:schemeClr val="tx1"/>
                </a:solidFill>
              </a:rPr>
              <a:t>projekte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zbatuara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në</a:t>
            </a:r>
            <a:r>
              <a:rPr lang="en-US" sz="2200" dirty="0">
                <a:solidFill>
                  <a:schemeClr val="tx1"/>
                </a:solidFill>
              </a:rPr>
              <a:t> 5 </a:t>
            </a:r>
            <a:r>
              <a:rPr lang="en-US" sz="2200" dirty="0" err="1">
                <a:solidFill>
                  <a:schemeClr val="tx1"/>
                </a:solidFill>
              </a:rPr>
              <a:t>vitet</a:t>
            </a:r>
            <a:r>
              <a:rPr lang="en-US" sz="2200" dirty="0">
                <a:solidFill>
                  <a:schemeClr val="tx1"/>
                </a:solidFill>
              </a:rPr>
              <a:t> e </a:t>
            </a:r>
            <a:r>
              <a:rPr lang="en-US" sz="2200" dirty="0" err="1">
                <a:solidFill>
                  <a:schemeClr val="tx1"/>
                </a:solidFill>
              </a:rPr>
              <a:t>fundit</a:t>
            </a:r>
            <a:r>
              <a:rPr lang="en-US" sz="2200" dirty="0">
                <a:solidFill>
                  <a:schemeClr val="tx1"/>
                </a:solidFill>
              </a:rPr>
              <a:t> – 63% </a:t>
            </a:r>
            <a:r>
              <a:rPr lang="en-US" sz="2200" dirty="0" err="1">
                <a:solidFill>
                  <a:schemeClr val="tx1"/>
                </a:solidFill>
              </a:rPr>
              <a:t>të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financuar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fondet</a:t>
            </a:r>
            <a:r>
              <a:rPr lang="en-US" sz="2200" dirty="0">
                <a:solidFill>
                  <a:schemeClr val="tx1"/>
                </a:solidFill>
              </a:rPr>
              <a:t> IPA CBC/</a:t>
            </a:r>
            <a:r>
              <a:rPr lang="en-US" sz="2200" dirty="0" err="1">
                <a:solidFill>
                  <a:schemeClr val="tx1"/>
                </a:solidFill>
              </a:rPr>
              <a:t>Transnacionale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033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" name="image6.jpeg">
            <a:extLst>
              <a:ext uri="{FF2B5EF4-FFF2-40B4-BE49-F238E27FC236}">
                <a16:creationId xmlns:a16="http://schemas.microsoft.com/office/drawing/2014/main" id="{5D6AC28B-89B5-977B-33AA-C64A41A4763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1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31057" y="-172471"/>
            <a:ext cx="67991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err="1"/>
              <a:t>Rekomandimet</a:t>
            </a:r>
            <a:r>
              <a:rPr lang="en-US" sz="3200" b="1" dirty="0"/>
              <a:t> - </a:t>
            </a:r>
            <a:r>
              <a:rPr lang="en-US" sz="3200" b="1" dirty="0" err="1"/>
              <a:t>Funksionet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5333" y="1604797"/>
            <a:ext cx="11953328" cy="5253203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1632753" rtl="0" eaLnBrk="1" latinLnBrk="0" hangingPunct="1">
              <a:spcBef>
                <a:spcPct val="0"/>
              </a:spcBef>
              <a:buNone/>
              <a:defRPr sz="8000" kern="0" cap="all" spc="20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703" indent="-304815" algn="l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altLang="ja-JP" sz="1333" cap="none" spc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F58F1722-5AA0-2B91-1432-DF2F4FF94249}"/>
              </a:ext>
            </a:extLst>
          </p:cNvPr>
          <p:cNvSpPr txBox="1">
            <a:spLocks/>
          </p:cNvSpPr>
          <p:nvPr/>
        </p:nvSpPr>
        <p:spPr>
          <a:xfrm>
            <a:off x="634371" y="1135134"/>
            <a:ext cx="11216435" cy="48152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67" kern="1200" baseline="0">
                <a:solidFill>
                  <a:schemeClr val="tx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tx1"/>
                </a:solidFill>
              </a:rPr>
              <a:t>Zbatimi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reformës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së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shërbimeve</a:t>
            </a:r>
            <a:r>
              <a:rPr lang="en-US" sz="2000" b="1" dirty="0">
                <a:solidFill>
                  <a:schemeClr val="tx1"/>
                </a:solidFill>
              </a:rPr>
              <a:t> online </a:t>
            </a:r>
            <a:r>
              <a:rPr lang="en-US" sz="2000" dirty="0" err="1">
                <a:solidFill>
                  <a:schemeClr val="tx1"/>
                </a:solidFill>
              </a:rPr>
              <a:t>dhe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sistemeve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digjitale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nivel</a:t>
            </a:r>
            <a:r>
              <a:rPr lang="en-US" sz="2000" dirty="0">
                <a:solidFill>
                  <a:schemeClr val="tx1"/>
                </a:solidFill>
              </a:rPr>
              <a:t> vendor;</a:t>
            </a:r>
            <a:endParaRPr lang="en-US" sz="2000" dirty="0">
              <a:solidFill>
                <a:schemeClr val="tx1">
                  <a:alpha val="9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cs typeface="Times New Roman" panose="02020603050405020304" pitchFamily="18" charset="0"/>
              </a:rPr>
              <a:t>Hartimi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dhe</a:t>
            </a:r>
            <a:r>
              <a:rPr lang="en-US" sz="2000" dirty="0"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cs typeface="Times New Roman" panose="02020603050405020304" pitchFamily="18" charset="0"/>
              </a:rPr>
              <a:t>ose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përditësimi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standardeve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të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shërbimeve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sociale</a:t>
            </a:r>
            <a:r>
              <a:rPr lang="en-US" sz="2000" b="1" dirty="0"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cs typeface="Times New Roman" panose="02020603050405020304" pitchFamily="18" charset="0"/>
              </a:rPr>
              <a:t>përcaktimi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kostove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për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njësi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cs typeface="Times New Roman" panose="02020603050405020304" pitchFamily="18" charset="0"/>
              </a:rPr>
              <a:t>ashtu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edhe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Plotësimi</a:t>
            </a:r>
            <a:r>
              <a:rPr lang="en-US" sz="2000" dirty="0"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cs typeface="Times New Roman" panose="02020603050405020304" pitchFamily="18" charset="0"/>
              </a:rPr>
              <a:t>rishikimi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modelit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të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financimit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të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shërbimeve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sociale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cs typeface="Times New Roman" panose="02020603050405020304" pitchFamily="18" charset="0"/>
              </a:rPr>
              <a:t>shoqëruar</a:t>
            </a:r>
            <a:r>
              <a:rPr lang="en-US" sz="2000" dirty="0"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cs typeface="Times New Roman" panose="02020603050405020304" pitchFamily="18" charset="0"/>
              </a:rPr>
              <a:t>operacionalizim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të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fondit</a:t>
            </a:r>
            <a:r>
              <a:rPr lang="en-US" sz="2000" dirty="0">
                <a:cs typeface="Times New Roman" panose="02020603050405020304" pitchFamily="18" charset="0"/>
              </a:rPr>
              <a:t> social vendor.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Qartësim</a:t>
            </a: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përgjegjësive</a:t>
            </a: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institucionale</a:t>
            </a: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(QQ-QV) &amp;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forcim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rolit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bashkive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licensim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monitorim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kopshteve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private,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rishikim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formule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arsimin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parashkollor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qëllim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arritjen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standardeve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shoqëruar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qartësim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standardeve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minimale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gjithëpërfshirje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Bashkitë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pozicionohen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administrimin</a:t>
            </a:r>
            <a:r>
              <a:rPr lang="en-US" sz="2000" b="1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trajtimit</a:t>
            </a:r>
            <a:r>
              <a:rPr lang="en-US" sz="2000" b="1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të</a:t>
            </a:r>
            <a:r>
              <a:rPr lang="en-US" sz="2000" b="1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mbetjeve</a:t>
            </a:r>
            <a:r>
              <a:rPr lang="en-US" sz="2000" b="1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mbyllja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venddepozitimeve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përtej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kapacitetit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bashkisë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qartësimi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mekanizmave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financiar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dhe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përdorimi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financave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veta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vendore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nëpërmjet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tarifave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për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mbulimin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këtij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shërbimi</a:t>
            </a:r>
            <a:r>
              <a:rPr lang="en-US" sz="2000" dirty="0">
                <a:solidFill>
                  <a:schemeClr val="tx1">
                    <a:alpha val="90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tx1"/>
                </a:solidFill>
              </a:rPr>
              <a:t>Ujësjellës-Kanalizime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nevojë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për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qartësuar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pjesëmarrjen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aktive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të</a:t>
            </a:r>
            <a:r>
              <a:rPr lang="en-US" sz="2000" b="1" dirty="0">
                <a:solidFill>
                  <a:schemeClr val="tx1"/>
                </a:solidFill>
              </a:rPr>
              <a:t> NJVV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ofrimin</a:t>
            </a:r>
            <a:r>
              <a:rPr lang="en-US" sz="2000" dirty="0">
                <a:solidFill>
                  <a:schemeClr val="tx1"/>
                </a:solidFill>
              </a:rPr>
              <a:t> e </a:t>
            </a:r>
            <a:r>
              <a:rPr lang="en-US" sz="2000" dirty="0" err="1">
                <a:solidFill>
                  <a:schemeClr val="tx1"/>
                </a:solidFill>
              </a:rPr>
              <a:t>këtij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shërbimit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Përcaktimi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standardeve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minimale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kombëtare</a:t>
            </a:r>
            <a:r>
              <a:rPr lang="en-US" sz="2000" dirty="0">
                <a:solidFill>
                  <a:schemeClr val="tx1"/>
                </a:solidFill>
              </a:rPr>
              <a:t> per </a:t>
            </a:r>
            <a:r>
              <a:rPr lang="en-US" sz="2000" dirty="0" err="1">
                <a:solidFill>
                  <a:schemeClr val="tx1"/>
                </a:solidFill>
              </a:rPr>
              <a:t>sherbimet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rishikimi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kuadrit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ligjor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funksionimit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ndermarrjeve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shteterore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publike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id="{D9EA2110-7DC5-DA48-F699-09A9644FFC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1646" y="89851"/>
            <a:ext cx="1638257" cy="6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1431</Words>
  <Application>Microsoft Office PowerPoint</Application>
  <PresentationFormat>Widescreen</PresentationFormat>
  <Paragraphs>128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Fira Sans Extra Condensed Medium</vt:lpstr>
      <vt:lpstr>Helvetica</vt:lpstr>
      <vt:lpstr>Roboto</vt:lpstr>
      <vt:lpstr>Times New Roman</vt:lpstr>
      <vt:lpstr>Wingdings</vt:lpstr>
      <vt:lpstr>WordVisi_MSFontService</vt:lpstr>
      <vt:lpstr>Office Theme</vt:lpstr>
      <vt:lpstr>         Takim i Grupit Ndërinstitucional të Punës   “Për hartimin e Strategjisë Ndërsektoriale  për Decentralizimin dhe Qeverisjen Vendore, 2023-2030”  Qasja, Gjetjet dhe Rekomandime   29 Shtator 2022 </vt:lpstr>
      <vt:lpstr>PowerPoint Presentation</vt:lpstr>
      <vt:lpstr>PowerPoint Presentation</vt:lpstr>
      <vt:lpstr>Konsiderata të përgjithshme</vt:lpstr>
      <vt:lpstr>Arritjet</vt:lpstr>
      <vt:lpstr>Arritjet</vt:lpstr>
      <vt:lpstr>PowerPoint Presentation</vt:lpstr>
      <vt:lpstr>Arritjet</vt:lpstr>
      <vt:lpstr>Rekomandimet - Funksionet</vt:lpstr>
      <vt:lpstr>Rekomandimet – Financat Vendore</vt:lpstr>
      <vt:lpstr>Rekomandimet – Zhvillimi Ekonomik</vt:lpstr>
      <vt:lpstr>Rekomandimet – Demokracia Vendore dhe Agjenda e BE-së</vt:lpstr>
      <vt:lpstr>Faleminderit!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Strategjia Ndërsektoriale për Decentralizimin  dhe Qeverisjen Vendore, 2023-2030  Qasja, Procesi dhe Vizioni    21-22 Shtator 2022</dc:title>
  <dc:creator>Aida</dc:creator>
  <cp:lastModifiedBy>Aida</cp:lastModifiedBy>
  <cp:revision>18</cp:revision>
  <dcterms:created xsi:type="dcterms:W3CDTF">2022-09-19T19:37:05Z</dcterms:created>
  <dcterms:modified xsi:type="dcterms:W3CDTF">2022-09-28T23:03:18Z</dcterms:modified>
</cp:coreProperties>
</file>