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6" r:id="rId3"/>
    <p:sldId id="292" r:id="rId4"/>
    <p:sldId id="293" r:id="rId5"/>
    <p:sldId id="306" r:id="rId6"/>
    <p:sldId id="309" r:id="rId7"/>
    <p:sldId id="310" r:id="rId8"/>
    <p:sldId id="311" r:id="rId9"/>
    <p:sldId id="312" r:id="rId10"/>
    <p:sldId id="313" r:id="rId11"/>
    <p:sldId id="315" r:id="rId12"/>
    <p:sldId id="316" r:id="rId13"/>
    <p:sldId id="290" r:id="rId14"/>
  </p:sldIdLst>
  <p:sldSz cx="9753600" cy="7467600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linda Topciu" initials="AT" lastIdx="2" clrIdx="0">
    <p:extLst>
      <p:ext uri="{19B8F6BF-5375-455C-9EA6-DF929625EA0E}">
        <p15:presenceInfo xmlns:p15="http://schemas.microsoft.com/office/powerpoint/2012/main" userId="S-1-5-21-2866416221-881196809-2235168663-94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00" autoAdjust="0"/>
    <p:restoredTop sz="80204" autoAdjust="0"/>
  </p:normalViewPr>
  <p:slideViewPr>
    <p:cSldViewPr snapToGrid="0">
      <p:cViewPr varScale="1">
        <p:scale>
          <a:sx n="86" d="100"/>
          <a:sy n="86" d="100"/>
        </p:scale>
        <p:origin x="16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299288-799F-4C55-87D6-95A6AF263163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62050"/>
            <a:ext cx="40957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1AC7B7-9FD1-479B-8473-D713003B1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8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9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07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8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022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80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77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19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73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AC7B7-9FD1-479B-8473-D713003B157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4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222129"/>
            <a:ext cx="8290560" cy="2599831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22219"/>
            <a:ext cx="7315200" cy="1802941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C2BF-EA33-F144-AE51-3981196E9341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430B-79B3-B04D-B8A1-9A4343657FB9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9921" y="397580"/>
            <a:ext cx="2103120" cy="63284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1" y="397580"/>
            <a:ext cx="6187440" cy="63284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74D4-EF4A-EB4A-ADA8-80A5C03756AD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4116-7C8F-A24F-B99E-79CC187C221C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5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81" y="1861716"/>
            <a:ext cx="8412480" cy="3106314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81" y="4997417"/>
            <a:ext cx="8412480" cy="1633537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BA23-DED7-9743-808E-6A5ED896C40F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2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1987903"/>
            <a:ext cx="4145280" cy="4738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987903"/>
            <a:ext cx="4145280" cy="4738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1726-734B-E24F-AF7F-6E957F7974F8}" type="datetime1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97582"/>
            <a:ext cx="8412480" cy="14433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32" y="1830600"/>
            <a:ext cx="4126229" cy="89714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32" y="2727748"/>
            <a:ext cx="4126229" cy="4012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761" y="1830600"/>
            <a:ext cx="4146550" cy="89714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761" y="2727748"/>
            <a:ext cx="4146550" cy="4012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B625-97DF-3E43-BFA2-F8F47C6718EA}" type="datetime1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6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1E3E-7A1C-8345-971E-43ACDA205784}" type="datetime1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4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FD8E-75C1-1546-BBDD-9AFE0C96F466}" type="datetime1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497840"/>
            <a:ext cx="3145790" cy="17424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550" y="1075198"/>
            <a:ext cx="4937760" cy="5306836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0" y="2240280"/>
            <a:ext cx="3145790" cy="4150396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E40D-54F1-114D-8C32-3C013E4E11BC}" type="datetime1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497840"/>
            <a:ext cx="3145790" cy="17424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6550" y="1075198"/>
            <a:ext cx="4937760" cy="5306836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30" y="2240280"/>
            <a:ext cx="3145790" cy="4150396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3A4B5-EAC0-1945-8B56-3469881D9024}" type="datetime1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6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397582"/>
            <a:ext cx="8412480" cy="1443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1987903"/>
            <a:ext cx="8412480" cy="473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891E-3217-454A-BF8F-9D29ACA10283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880" y="6921360"/>
            <a:ext cx="329184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1BAF-E563-4A4A-923D-DD135581C520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774655672"/>
              </p:ext>
            </p:extLst>
          </p:nvPr>
        </p:nvGraphicFramePr>
        <p:xfrm>
          <a:off x="1271" y="1729"/>
          <a:ext cx="1270" cy="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Slide" r:id="rId15" imgW="351" imgH="351" progId="TCLayout.ActiveDocument.1">
                  <p:embed/>
                </p:oleObj>
              </mc:Choice>
              <mc:Fallback>
                <p:oleObj name="think-cell Slide" r:id="rId15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71" y="1729"/>
                        <a:ext cx="1270" cy="1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3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64598735"/>
              </p:ext>
            </p:extLst>
          </p:nvPr>
        </p:nvGraphicFramePr>
        <p:xfrm>
          <a:off x="-1759337" y="1729"/>
          <a:ext cx="1729" cy="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think-cell Slide" r:id="rId4" imgW="351" imgH="351" progId="TCLayout.ActiveDocument.1">
                  <p:embed/>
                </p:oleObj>
              </mc:Choice>
              <mc:Fallback>
                <p:oleObj name="think-cell Slide" r:id="rId4" imgW="351" imgH="3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759337" y="1729"/>
                        <a:ext cx="1729" cy="1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9137" y="4498472"/>
            <a:ext cx="91553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noProof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Strategjia Kombëtare e Rinisë 2022-2029</a:t>
            </a:r>
            <a:endParaRPr lang="en-GB" sz="4000" b="1" noProof="1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21" name="Rectangle 20"/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09C1776-F870-02BD-53FB-11522CBAF9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29318" y="1278710"/>
            <a:ext cx="3700895" cy="300951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2C2A6A-B5B0-B6ED-7378-694AC63A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sq-AL" smtClean="0"/>
              <a:t>1</a:t>
            </a:fld>
            <a:endParaRPr lang="sq-AL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4ADB1528-4C78-6430-3730-5E83C939D2F1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A32F2285-525A-5439-79D8-8B5496CDCB85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6249A127-1FF9-81A4-9E30-9FBBCA6C4195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/>
            </a:p>
          </p:txBody>
        </p:sp>
      </p:grpSp>
    </p:spTree>
    <p:extLst>
      <p:ext uri="{BB962C8B-B14F-4D97-AF65-F5344CB8AC3E}">
        <p14:creationId xmlns:p14="http://schemas.microsoft.com/office/powerpoint/2010/main" val="476244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54381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dirty="0"/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GB" sz="2000" dirty="0" smtClean="0"/>
              <a:t>IV. </a:t>
            </a:r>
            <a:r>
              <a:rPr lang="en-GB" sz="2000" dirty="0" err="1" smtClean="0"/>
              <a:t>Plani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veprimit</a:t>
            </a:r>
            <a:r>
              <a:rPr lang="en-GB" sz="2000" dirty="0" smtClean="0"/>
              <a:t>- </a:t>
            </a:r>
            <a:r>
              <a:rPr lang="sq-AL" sz="2000" dirty="0" smtClean="0"/>
              <a:t>Hendeku </a:t>
            </a:r>
            <a:r>
              <a:rPr lang="sq-AL" sz="2000" dirty="0"/>
              <a:t>financiar për çdo qëllim </a:t>
            </a:r>
            <a:r>
              <a:rPr lang="sq-AL" sz="2000" dirty="0" smtClean="0"/>
              <a:t>politike</a:t>
            </a:r>
            <a:endParaRPr lang="en-GB" sz="2000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  <p:pic>
        <p:nvPicPr>
          <p:cNvPr id="20" name="Content Placeholder 4"/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61" y="1677421"/>
            <a:ext cx="7254869" cy="3895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82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54381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dirty="0"/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GB" sz="2000" dirty="0" smtClean="0"/>
              <a:t>IV. </a:t>
            </a:r>
            <a:r>
              <a:rPr lang="en-GB" sz="2000" dirty="0" err="1"/>
              <a:t>Plani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veprimit</a:t>
            </a:r>
            <a:r>
              <a:rPr lang="en-GB" sz="2000" dirty="0" smtClean="0"/>
              <a:t>- </a:t>
            </a:r>
            <a:r>
              <a:rPr lang="sq-AL" sz="2000" dirty="0" smtClean="0"/>
              <a:t>Përbërja </a:t>
            </a:r>
            <a:r>
              <a:rPr lang="sq-AL" sz="2000" dirty="0"/>
              <a:t>e kostove sipas burimit të financimit</a:t>
            </a:r>
            <a:endParaRPr lang="en-GB" sz="2000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  <p:pic>
        <p:nvPicPr>
          <p:cNvPr id="21" name="Content Placeholder 20"/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19" y="1806767"/>
            <a:ext cx="7149947" cy="3734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118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54381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dirty="0"/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6" y="195271"/>
            <a:ext cx="7891437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43848" lvl="2">
              <a:spcBef>
                <a:spcPts val="1067"/>
              </a:spcBef>
            </a:pPr>
            <a:r>
              <a:rPr lang="en-GB" sz="2000" dirty="0" smtClean="0"/>
              <a:t>IV. </a:t>
            </a:r>
            <a:r>
              <a:rPr lang="en-GB" sz="2000" dirty="0" err="1" smtClean="0"/>
              <a:t>Plani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veprimit</a:t>
            </a:r>
            <a:r>
              <a:rPr lang="en-GB" sz="2000" dirty="0" smtClean="0"/>
              <a:t>- P</a:t>
            </a:r>
            <a:r>
              <a:rPr lang="sq-AL" sz="2000" dirty="0" err="1"/>
              <a:t>rogrami</a:t>
            </a:r>
            <a:r>
              <a:rPr lang="sq-AL" sz="2000" dirty="0"/>
              <a:t> </a:t>
            </a:r>
            <a:r>
              <a:rPr lang="sq-AL" sz="2000" dirty="0"/>
              <a:t>buxhetor si dhe fondi, për </a:t>
            </a:r>
            <a:r>
              <a:rPr lang="sq-AL" sz="2000" dirty="0" err="1"/>
              <a:t>zbatueshmërinë</a:t>
            </a:r>
            <a:r>
              <a:rPr lang="sq-AL" sz="2000" dirty="0"/>
              <a:t> e masave që janë planifikuar për njësitë e vetëqeverisjes vendore.</a:t>
            </a:r>
            <a:endParaRPr lang="en-GB" sz="2000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0560" y="1987903"/>
            <a:ext cx="7834462" cy="4738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N</a:t>
            </a:r>
            <a:r>
              <a:rPr lang="sq-AL" sz="1800" dirty="0" err="1"/>
              <a:t>garkesa</a:t>
            </a:r>
            <a:r>
              <a:rPr lang="sq-AL" sz="1800" dirty="0"/>
              <a:t> </a:t>
            </a:r>
            <a:r>
              <a:rPr lang="sq-AL" sz="1800" dirty="0"/>
              <a:t>buxhetore që Njësitë e Vetëqeverisjes Vendore do përballojnë në lidhje me zbatimin e Strategjisë Kombëtare të Rinisë 2020-29 lidhet me:</a:t>
            </a:r>
            <a:endParaRPr lang="en-GB" sz="1800" dirty="0"/>
          </a:p>
          <a:p>
            <a:r>
              <a:rPr lang="sq-AL" sz="1800" dirty="0" smtClean="0"/>
              <a:t>Pagën </a:t>
            </a:r>
            <a:r>
              <a:rPr lang="sq-AL" sz="1800" dirty="0"/>
              <a:t>e punonjësit rinor të përfshirë në </a:t>
            </a:r>
            <a:r>
              <a:rPr lang="sq-AL" sz="1800" dirty="0" err="1"/>
              <a:t>organkën</a:t>
            </a:r>
            <a:r>
              <a:rPr lang="sq-AL" sz="1800" dirty="0"/>
              <a:t> e çdo NJVV-je për gjithë periudhën e zbatimit të strategjisë.  </a:t>
            </a:r>
            <a:endParaRPr lang="en-GB" sz="1800" dirty="0"/>
          </a:p>
          <a:p>
            <a:r>
              <a:rPr lang="sq-AL" sz="1800" dirty="0" smtClean="0"/>
              <a:t>Krijimin </a:t>
            </a:r>
            <a:r>
              <a:rPr lang="sq-AL" sz="1800" dirty="0"/>
              <a:t>e këndeve digjitale të informacionit rinor (info-</a:t>
            </a:r>
            <a:r>
              <a:rPr lang="sq-AL" sz="1800" dirty="0" err="1"/>
              <a:t>points</a:t>
            </a:r>
            <a:r>
              <a:rPr lang="sq-AL" sz="1800" dirty="0"/>
              <a:t>) në të gjitha bashkitë me anë të tabletave ose tabelave </a:t>
            </a:r>
            <a:r>
              <a:rPr lang="sq-AL" sz="1800" dirty="0" err="1"/>
              <a:t>smart</a:t>
            </a:r>
            <a:r>
              <a:rPr lang="sq-AL" sz="1800" dirty="0"/>
              <a:t>. Parashikuar për vitet  2023 – 24 në shumën totale 60.000 lekë për  çdo bashki. </a:t>
            </a:r>
            <a:endParaRPr lang="en-GB" sz="1800" dirty="0"/>
          </a:p>
          <a:p>
            <a:r>
              <a:rPr lang="sq-AL" sz="1800" dirty="0"/>
              <a:t>Lidhur me financimin për ngritjen e infrastrukturës, qendrave dhe </a:t>
            </a:r>
            <a:r>
              <a:rPr lang="sq-AL" sz="1800" dirty="0" smtClean="0"/>
              <a:t>hap</a:t>
            </a:r>
            <a:r>
              <a:rPr lang="sq-AL" sz="1800" dirty="0"/>
              <a:t>ë</a:t>
            </a:r>
            <a:r>
              <a:rPr lang="sq-AL" sz="1800" dirty="0" smtClean="0"/>
              <a:t>sirave </a:t>
            </a:r>
            <a:r>
              <a:rPr lang="sq-AL" sz="1800" dirty="0"/>
              <a:t>për të rinjtë në nivel vendor, Agjencia Kombëtare e Rinisë mbështet me anë të fondit </a:t>
            </a:r>
            <a:r>
              <a:rPr lang="sq-AL" sz="1800" dirty="0" err="1"/>
              <a:t>grant</a:t>
            </a:r>
            <a:r>
              <a:rPr lang="sq-AL" sz="1800" dirty="0"/>
              <a:t> për </a:t>
            </a:r>
            <a:r>
              <a:rPr lang="sq-AL" sz="1800" dirty="0" smtClean="0"/>
              <a:t>rininë</a:t>
            </a:r>
            <a:r>
              <a:rPr lang="en-GB" sz="1800" dirty="0" smtClean="0"/>
              <a:t>,</a:t>
            </a:r>
            <a:r>
              <a:rPr lang="sq-AL" sz="1800" dirty="0" smtClean="0"/>
              <a:t> </a:t>
            </a:r>
            <a:r>
              <a:rPr lang="sq-AL" sz="1800" dirty="0"/>
              <a:t>financimin çdo vit në shumën </a:t>
            </a:r>
            <a:r>
              <a:rPr lang="sq-AL" sz="1800" dirty="0" smtClean="0"/>
              <a:t>50 </a:t>
            </a:r>
            <a:r>
              <a:rPr lang="sq-AL" sz="1800" dirty="0"/>
              <a:t>milionë </a:t>
            </a:r>
            <a:r>
              <a:rPr lang="sq-AL" sz="1800" dirty="0" smtClean="0"/>
              <a:t>lekë</a:t>
            </a:r>
            <a:r>
              <a:rPr lang="en-GB" sz="1800" dirty="0" smtClean="0"/>
              <a:t>.</a:t>
            </a:r>
          </a:p>
          <a:p>
            <a:r>
              <a:rPr lang="en-GB" sz="1800" dirty="0" err="1" smtClean="0"/>
              <a:t>Në</a:t>
            </a:r>
            <a:r>
              <a:rPr lang="en-GB" sz="1800" dirty="0" smtClean="0"/>
              <a:t> </a:t>
            </a:r>
            <a:r>
              <a:rPr lang="en-GB" sz="1800" dirty="0" err="1" smtClean="0"/>
              <a:t>kuadër</a:t>
            </a:r>
            <a:r>
              <a:rPr lang="en-GB" sz="1800" dirty="0" smtClean="0"/>
              <a:t> </a:t>
            </a:r>
            <a:r>
              <a:rPr lang="en-GB" sz="1800" dirty="0" err="1" smtClean="0"/>
              <a:t>të</a:t>
            </a:r>
            <a:r>
              <a:rPr lang="en-GB" sz="1800" dirty="0" smtClean="0"/>
              <a:t> </a:t>
            </a:r>
            <a:r>
              <a:rPr lang="en-GB" sz="1800" dirty="0" err="1" smtClean="0"/>
              <a:t>aktiviteteve</a:t>
            </a:r>
            <a:r>
              <a:rPr lang="en-GB" sz="1800" dirty="0" smtClean="0"/>
              <a:t> </a:t>
            </a:r>
            <a:r>
              <a:rPr lang="en-GB" sz="1800" dirty="0" err="1" smtClean="0"/>
              <a:t>lidhur</a:t>
            </a:r>
            <a:r>
              <a:rPr lang="en-GB" sz="1800" dirty="0" smtClean="0"/>
              <a:t> me </a:t>
            </a:r>
            <a:r>
              <a:rPr lang="en-GB" sz="1800" dirty="0" err="1" smtClean="0"/>
              <a:t>shkëmbimet</a:t>
            </a:r>
            <a:r>
              <a:rPr lang="en-GB" sz="1800" dirty="0" smtClean="0"/>
              <a:t> </a:t>
            </a:r>
            <a:r>
              <a:rPr lang="en-GB" sz="1800" dirty="0" err="1" smtClean="0"/>
              <a:t>rinore</a:t>
            </a:r>
            <a:r>
              <a:rPr lang="en-GB" sz="1800" dirty="0" smtClean="0"/>
              <a:t>, </a:t>
            </a:r>
            <a:r>
              <a:rPr lang="en-GB" sz="1800" dirty="0" smtClean="0">
                <a:solidFill>
                  <a:srgbClr val="FF0000"/>
                </a:solidFill>
              </a:rPr>
              <a:t>KVR</a:t>
            </a:r>
            <a:r>
              <a:rPr lang="en-GB" sz="1800" dirty="0" smtClean="0"/>
              <a:t>, </a:t>
            </a:r>
            <a:r>
              <a:rPr lang="en-GB" sz="1800" dirty="0" err="1" smtClean="0"/>
              <a:t>ose</a:t>
            </a:r>
            <a:r>
              <a:rPr lang="en-GB" sz="1800" dirty="0" smtClean="0"/>
              <a:t> </a:t>
            </a:r>
            <a:r>
              <a:rPr lang="en-GB" sz="1800" dirty="0" err="1" smtClean="0"/>
              <a:t>aktivitete</a:t>
            </a:r>
            <a:r>
              <a:rPr lang="en-GB" sz="1800" dirty="0" smtClean="0"/>
              <a:t> </a:t>
            </a:r>
            <a:r>
              <a:rPr lang="en-GB" sz="1800" dirty="0" err="1" smtClean="0"/>
              <a:t>artistike</a:t>
            </a:r>
            <a:r>
              <a:rPr lang="en-GB" sz="1800" dirty="0" smtClean="0"/>
              <a:t> </a:t>
            </a:r>
            <a:r>
              <a:rPr lang="en-GB" sz="1800" dirty="0" err="1" smtClean="0"/>
              <a:t>ose</a:t>
            </a:r>
            <a:r>
              <a:rPr lang="en-GB" sz="1800" dirty="0" smtClean="0"/>
              <a:t> </a:t>
            </a:r>
            <a:r>
              <a:rPr lang="en-GB" sz="1800" dirty="0" err="1" smtClean="0"/>
              <a:t>rekreative</a:t>
            </a:r>
            <a:r>
              <a:rPr lang="en-GB" sz="1800" dirty="0" smtClean="0"/>
              <a:t> </a:t>
            </a:r>
            <a:r>
              <a:rPr lang="en-GB" sz="1800" dirty="0" err="1" smtClean="0"/>
              <a:t>për</a:t>
            </a:r>
            <a:r>
              <a:rPr lang="en-GB" sz="1800" dirty="0" smtClean="0"/>
              <a:t> </a:t>
            </a:r>
            <a:r>
              <a:rPr lang="en-GB" sz="1800" dirty="0" err="1" smtClean="0"/>
              <a:t>të</a:t>
            </a:r>
            <a:r>
              <a:rPr lang="en-GB" sz="1800" dirty="0" smtClean="0"/>
              <a:t> </a:t>
            </a:r>
            <a:r>
              <a:rPr lang="en-GB" sz="1800" dirty="0" err="1" smtClean="0"/>
              <a:t>rinjtë</a:t>
            </a:r>
            <a:r>
              <a:rPr lang="en-GB" sz="1800" dirty="0" smtClean="0"/>
              <a:t>, </a:t>
            </a:r>
            <a:r>
              <a:rPr lang="en-GB" sz="1800" dirty="0" err="1" smtClean="0"/>
              <a:t>janë</a:t>
            </a:r>
            <a:r>
              <a:rPr lang="en-GB" sz="1800" dirty="0" smtClean="0"/>
              <a:t> </a:t>
            </a:r>
            <a:r>
              <a:rPr lang="en-GB" sz="1800" dirty="0" err="1" smtClean="0"/>
              <a:t>parashikuar</a:t>
            </a:r>
            <a:r>
              <a:rPr lang="en-GB" sz="1800" dirty="0" smtClean="0"/>
              <a:t> </a:t>
            </a:r>
            <a:r>
              <a:rPr lang="en-GB" sz="1800" dirty="0" err="1" smtClean="0"/>
              <a:t>të</a:t>
            </a:r>
            <a:r>
              <a:rPr lang="en-GB" sz="1800" dirty="0" smtClean="0"/>
              <a:t> </a:t>
            </a:r>
            <a:r>
              <a:rPr lang="en-GB" sz="1800" dirty="0" err="1" smtClean="0"/>
              <a:t>mbulohen</a:t>
            </a:r>
            <a:r>
              <a:rPr lang="en-GB" sz="1800" dirty="0" smtClean="0"/>
              <a:t> </a:t>
            </a:r>
            <a:r>
              <a:rPr lang="en-GB" sz="1800" dirty="0" err="1" smtClean="0"/>
              <a:t>nga</a:t>
            </a:r>
            <a:r>
              <a:rPr lang="en-GB" sz="1800" dirty="0" smtClean="0"/>
              <a:t> donator </a:t>
            </a:r>
            <a:r>
              <a:rPr lang="en-GB" sz="1800" dirty="0" err="1" smtClean="0"/>
              <a:t>sipas</a:t>
            </a:r>
            <a:r>
              <a:rPr lang="en-GB" sz="1800" dirty="0" smtClean="0"/>
              <a:t> </a:t>
            </a:r>
            <a:r>
              <a:rPr lang="en-GB" sz="1800" dirty="0" err="1" smtClean="0"/>
              <a:t>planit</a:t>
            </a:r>
            <a:r>
              <a:rPr lang="en-GB" sz="1800" dirty="0" smtClean="0"/>
              <a:t> </a:t>
            </a:r>
            <a:r>
              <a:rPr lang="en-GB" sz="1800" dirty="0" err="1" smtClean="0"/>
              <a:t>të</a:t>
            </a:r>
            <a:r>
              <a:rPr lang="en-GB" sz="1800" dirty="0" smtClean="0"/>
              <a:t> </a:t>
            </a:r>
            <a:r>
              <a:rPr lang="en-GB" sz="1800" dirty="0" err="1" smtClean="0"/>
              <a:t>veprimit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6228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85512" y="3057029"/>
            <a:ext cx="4005328" cy="738664"/>
          </a:xfrm>
          <a:prstGeom prst="rect">
            <a:avLst/>
          </a:prstGeom>
          <a:noFill/>
        </p:spPr>
        <p:txBody>
          <a:bodyPr wrap="none" lIns="73152" tIns="36576" rIns="73152" bIns="36576">
            <a:spAutoFit/>
          </a:bodyPr>
          <a:lstStyle/>
          <a:p>
            <a:pPr algn="ctr"/>
            <a:r>
              <a:rPr lang="sq-AL" sz="4320" dirty="0">
                <a:latin typeface="Futura Medium"/>
                <a:ea typeface="+mj-ea"/>
                <a:cs typeface="+mj-cs"/>
              </a:rPr>
              <a:t>Ju faleminderit!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E4A9-0FF1-4E6C-825A-50BAF6AAFFF9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F2878EA-55F5-4321-525D-9F430D9BF738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3D08594-11AB-DC6E-6E5A-019491CE2E01}"/>
              </a:ext>
            </a:extLst>
          </p:cNvPr>
          <p:cNvSpPr/>
          <p:nvPr/>
        </p:nvSpPr>
        <p:spPr>
          <a:xfrm>
            <a:off x="6236415" y="7144654"/>
            <a:ext cx="25231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DAE0F57-9B28-FB4D-801F-47EDFEE4AA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01166079-51B6-BCDC-A750-DA5826C87A25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CE1A4323-2C74-CEE7-DE77-D817BD9D2634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B8E4C096-65B1-0258-A42D-B947A43E96F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8" name="Slide Number Placeholder 4">
            <a:extLst>
              <a:ext uri="{FF2B5EF4-FFF2-40B4-BE49-F238E27FC236}">
                <a16:creationId xmlns="" xmlns:a16="http://schemas.microsoft.com/office/drawing/2014/main" id="{90F40CEC-2D83-9C93-73F3-CEF76CCFFBC0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6845D65E-4BF5-7856-230F-B9B1968895D0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94C6F101-7FB0-0E41-E270-520DD62CEF0C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4CCCA5E0-2BA9-774F-1106-6CD846B5415A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132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2192357"/>
            <a:ext cx="8728069" cy="395570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Konteksti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Strategjik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Qëllimet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politikave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Objektivat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Specifikë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SKR 2022-2029</a:t>
            </a: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Zbatimi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Monitorimi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Koordinimi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Plani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veprimit</a:t>
            </a:r>
            <a:endParaRPr lang="x-non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noProof="1" smtClean="0">
                <a:solidFill>
                  <a:sysClr val="windowText" lastClr="0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Përmbajtja</a:t>
            </a:r>
            <a:endParaRPr lang="sq-AL" sz="2800" dirty="0">
              <a:solidFill>
                <a:sysClr val="windowText" lastClr="0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6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490727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sq-AL" sz="1800" dirty="0"/>
              <a:t>Kjo strategji bazohet në </a:t>
            </a:r>
            <a:r>
              <a:rPr lang="sq-AL" sz="1800" b="1" dirty="0"/>
              <a:t>ligjin nr. 75/2019 “Për Rininë</a:t>
            </a:r>
            <a:r>
              <a:rPr lang="sq-AL" sz="1800" dirty="0"/>
              <a:t>” i cili siguron bazën ligjore për hartimin e politikave dhe programeve strategjike për rininë</a:t>
            </a:r>
            <a:r>
              <a:rPr lang="sq-AL" sz="1800" dirty="0" smtClean="0"/>
              <a:t>.</a:t>
            </a:r>
            <a:endParaRPr lang="en-GB" sz="1800" dirty="0" smtClean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sq-AL" sz="1800" dirty="0"/>
              <a:t>Strategjia bazohet në Planin Kombëtar të Integrimit Evropian 2022-24 ku theksohet (</a:t>
            </a:r>
            <a:r>
              <a:rPr lang="sq-AL" sz="1800" dirty="0" err="1"/>
              <a:t>fq</a:t>
            </a:r>
            <a:r>
              <a:rPr lang="sq-AL" sz="1800" dirty="0"/>
              <a:t> 408) se: </a:t>
            </a:r>
            <a:r>
              <a:rPr lang="sq-AL" sz="1800" i="1" dirty="0"/>
              <a:t>“Strategjia Kombëtare për Rininë 2022 – 2029 do të jetë dokumenti ku do të bazohen politikat për aktivizimin, përfshirjen dhe mbështetjen e të </a:t>
            </a:r>
            <a:r>
              <a:rPr lang="sq-AL" sz="1800" i="1" dirty="0" smtClean="0"/>
              <a:t>rinjve</a:t>
            </a:r>
            <a:r>
              <a:rPr lang="en-GB" sz="1800" i="1" dirty="0" smtClean="0"/>
              <a:t> dhe </a:t>
            </a:r>
            <a:r>
              <a:rPr lang="sq-AL" sz="1800" i="1" dirty="0"/>
              <a:t>do të jetë në përputhje me </a:t>
            </a:r>
            <a:r>
              <a:rPr lang="sq-AL" sz="1800" b="1" i="1" dirty="0"/>
              <a:t>Strategjinë Evropiane për Rininë 2019 – 2027</a:t>
            </a:r>
            <a:r>
              <a:rPr lang="sq-AL" sz="1800" b="1" i="1" dirty="0" smtClean="0"/>
              <a:t>.”</a:t>
            </a:r>
            <a:endParaRPr lang="en-GB" sz="1800" b="1" i="1" dirty="0" smtClean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sq-AL" sz="1800" b="1" dirty="0"/>
              <a:t>Programi qeverisës 2021 – 25 </a:t>
            </a:r>
            <a:r>
              <a:rPr lang="sq-AL" sz="1800" dirty="0"/>
              <a:t>e ka në qendër të vëmendjes rininë </a:t>
            </a:r>
            <a:r>
              <a:rPr lang="sq-AL" sz="1800" dirty="0" smtClean="0"/>
              <a:t>rolin </a:t>
            </a:r>
            <a:r>
              <a:rPr lang="sq-AL" sz="1800" dirty="0"/>
              <a:t>që ajo luan në zhvillimin e vendit </a:t>
            </a:r>
            <a:r>
              <a:rPr lang="sq-AL" sz="1800" dirty="0" smtClean="0"/>
              <a:t>në </a:t>
            </a:r>
            <a:r>
              <a:rPr lang="sq-AL" sz="1800" dirty="0"/>
              <a:t>fushat kryesore të </a:t>
            </a:r>
            <a:r>
              <a:rPr lang="sq-AL" sz="1800" dirty="0" smtClean="0"/>
              <a:t>programit</a:t>
            </a:r>
            <a:r>
              <a:rPr lang="en-GB" sz="1800" dirty="0" smtClean="0"/>
              <a:t>, </a:t>
            </a:r>
            <a:r>
              <a:rPr lang="en-GB" sz="1800" dirty="0" err="1" smtClean="0"/>
              <a:t>si</a:t>
            </a:r>
            <a:r>
              <a:rPr lang="en-GB" sz="1800" dirty="0" smtClean="0"/>
              <a:t>:</a:t>
            </a:r>
          </a:p>
          <a:p>
            <a:pPr lvl="1" algn="just">
              <a:lnSpc>
                <a:spcPct val="110000"/>
              </a:lnSpc>
            </a:pPr>
            <a:r>
              <a:rPr lang="sq-AL" sz="1373" dirty="0"/>
              <a:t>Në aspektin e </a:t>
            </a:r>
            <a:r>
              <a:rPr lang="sq-AL" sz="1373" b="1" dirty="0"/>
              <a:t>zhvillimit ekonomik</a:t>
            </a:r>
            <a:r>
              <a:rPr lang="sq-AL" sz="1373" dirty="0"/>
              <a:t> </a:t>
            </a:r>
            <a:endParaRPr lang="en-GB" sz="1373" dirty="0" smtClean="0"/>
          </a:p>
          <a:p>
            <a:pPr lvl="1" algn="just">
              <a:lnSpc>
                <a:spcPct val="110000"/>
              </a:lnSpc>
            </a:pPr>
            <a:r>
              <a:rPr lang="sq-AL" sz="1373" dirty="0"/>
              <a:t>Në procesin e krijimit </a:t>
            </a:r>
            <a:r>
              <a:rPr lang="sq-AL" sz="1373" b="1" dirty="0"/>
              <a:t>të një ekonomie të fortë të bazuar në modernizim, produktivitet dhe </a:t>
            </a:r>
            <a:r>
              <a:rPr lang="sq-AL" sz="1373" b="1" dirty="0" err="1" smtClean="0"/>
              <a:t>konkurrueshmëri</a:t>
            </a:r>
            <a:endParaRPr lang="en-GB" sz="1373" b="1" dirty="0" smtClean="0"/>
          </a:p>
          <a:p>
            <a:pPr lvl="1" algn="just">
              <a:lnSpc>
                <a:spcPct val="110000"/>
              </a:lnSpc>
            </a:pPr>
            <a:r>
              <a:rPr lang="en-GB" sz="1373" dirty="0"/>
              <a:t>N</a:t>
            </a:r>
            <a:r>
              <a:rPr lang="sq-AL" sz="1373" dirty="0" smtClean="0"/>
              <a:t>ë </a:t>
            </a:r>
            <a:r>
              <a:rPr lang="sq-AL" sz="1373" dirty="0"/>
              <a:t>lidhje me zhvillimin e </a:t>
            </a:r>
            <a:r>
              <a:rPr lang="sq-AL" sz="1373" b="1" dirty="0"/>
              <a:t>shoqërisë së dijes </a:t>
            </a:r>
            <a:r>
              <a:rPr lang="sq-AL" sz="1373" dirty="0"/>
              <a:t>synon rindërtimin e sistemit arsimor për ta bërë atë më të </a:t>
            </a:r>
            <a:r>
              <a:rPr lang="sq-AL" sz="1373" dirty="0" err="1"/>
              <a:t>aksesueshëm</a:t>
            </a:r>
            <a:r>
              <a:rPr lang="sq-AL" sz="1373" dirty="0"/>
              <a:t> dhe me infrastrukturë moderne duke i nxitur të </a:t>
            </a:r>
            <a:r>
              <a:rPr lang="sq-AL" sz="1373" i="1" dirty="0"/>
              <a:t>rinjtë në shkenca, </a:t>
            </a:r>
            <a:r>
              <a:rPr lang="sq-AL" sz="1373" i="1" dirty="0" smtClean="0"/>
              <a:t>teknologji</a:t>
            </a:r>
            <a:endParaRPr lang="en-GB" sz="1373" i="1" dirty="0" smtClean="0"/>
          </a:p>
          <a:p>
            <a:pPr lvl="1" algn="just">
              <a:lnSpc>
                <a:spcPct val="110000"/>
              </a:lnSpc>
            </a:pPr>
            <a:r>
              <a:rPr lang="sq-AL" sz="1373" dirty="0"/>
              <a:t>Në </a:t>
            </a:r>
            <a:r>
              <a:rPr lang="sq-AL" sz="1373" dirty="0"/>
              <a:t>procesin e </a:t>
            </a:r>
            <a:r>
              <a:rPr lang="sq-AL" sz="1373" dirty="0"/>
              <a:t>zhvillimit të </a:t>
            </a:r>
            <a:r>
              <a:rPr lang="sq-AL" sz="1373" b="1" dirty="0"/>
              <a:t>biznesit të vogël</a:t>
            </a:r>
            <a:r>
              <a:rPr lang="sq-AL" sz="1373" dirty="0"/>
              <a:t> merr edhe më shumë vëmendje sipërmarrja e krijuar nga të rinjtë</a:t>
            </a:r>
            <a:r>
              <a:rPr lang="sq-AL" sz="1373" dirty="0" smtClean="0"/>
              <a:t>.</a:t>
            </a:r>
            <a:endParaRPr lang="en-GB" sz="1373" dirty="0" smtClean="0"/>
          </a:p>
          <a:p>
            <a:pPr lvl="1" algn="just">
              <a:lnSpc>
                <a:spcPct val="110000"/>
              </a:lnSpc>
            </a:pPr>
            <a:r>
              <a:rPr lang="sq-AL" sz="1370" dirty="0"/>
              <a:t>Edhe në </a:t>
            </a:r>
            <a:r>
              <a:rPr lang="sq-AL" sz="1370" b="1" dirty="0"/>
              <a:t>zhvillimin e fshatit drejt turizmit rural</a:t>
            </a:r>
            <a:r>
              <a:rPr lang="sq-AL" sz="1370" dirty="0"/>
              <a:t> programi ka parashikuar paketa nxitëse për të rinjtë dhe gratë që do të përfshihen në këtë </a:t>
            </a:r>
            <a:r>
              <a:rPr lang="sq-AL" sz="1370" dirty="0" smtClean="0"/>
              <a:t>sektor</a:t>
            </a:r>
            <a:endParaRPr lang="en-GB" sz="1370" dirty="0" smtClean="0"/>
          </a:p>
          <a:p>
            <a:pPr lvl="1" algn="just">
              <a:lnSpc>
                <a:spcPct val="110000"/>
              </a:lnSpc>
            </a:pPr>
            <a:r>
              <a:rPr lang="sq-AL" sz="1370" dirty="0"/>
              <a:t>Në fushën e </a:t>
            </a:r>
            <a:r>
              <a:rPr lang="sq-AL" sz="1370" b="1" dirty="0"/>
              <a:t>shëndetësisë</a:t>
            </a:r>
            <a:r>
              <a:rPr lang="sq-AL" sz="1370" dirty="0"/>
              <a:t> bërja funksionale e 10 qendrave model të mjekësisë familjare me shërbime të integruara socio-shëndetësore priten të kenë edhe shërbime specifike për të rinjtë</a:t>
            </a:r>
            <a:r>
              <a:rPr lang="sq-AL" sz="1173" dirty="0"/>
              <a:t>. </a:t>
            </a:r>
            <a:endParaRPr lang="en-GB" sz="1173" dirty="0"/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00050" indent="-400050">
              <a:lnSpc>
                <a:spcPct val="110000"/>
              </a:lnSpc>
              <a:buFont typeface="+mj-lt"/>
              <a:buAutoNum type="romanUcPeriod"/>
            </a:pPr>
            <a:r>
              <a:rPr lang="en-US" sz="2400" noProof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Konteksti Strategjik</a:t>
            </a:r>
            <a:endParaRPr lang="x-none" sz="2400" noProof="1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2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543813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sq-AL" sz="1800" dirty="0"/>
              <a:t>Nga perspektiva e objektivave të zhvillimit të qëndrueshëm (OZHQ) është veçanërisht e rëndësishme të mos lihet asnjë i ri apo fëmijë mbrapa e pa zhvillim. OZHQ-të që lidhen </a:t>
            </a:r>
            <a:r>
              <a:rPr lang="sq-AL" sz="1800" dirty="0" smtClean="0"/>
              <a:t>drejtë</a:t>
            </a:r>
            <a:r>
              <a:rPr lang="en-GB" sz="1800" dirty="0" smtClean="0"/>
              <a:t> </a:t>
            </a:r>
            <a:r>
              <a:rPr lang="sq-AL" sz="1800" dirty="0" smtClean="0"/>
              <a:t>për</a:t>
            </a:r>
            <a:r>
              <a:rPr lang="en-GB" sz="1800" dirty="0" smtClean="0"/>
              <a:t> </a:t>
            </a:r>
            <a:r>
              <a:rPr lang="sq-AL" sz="1800" dirty="0" smtClean="0"/>
              <a:t>së</a:t>
            </a:r>
            <a:r>
              <a:rPr lang="en-GB" sz="1800" dirty="0" smtClean="0"/>
              <a:t> </a:t>
            </a:r>
            <a:r>
              <a:rPr lang="sq-AL" sz="1800" dirty="0" smtClean="0"/>
              <a:t>drejti </a:t>
            </a:r>
            <a:r>
              <a:rPr lang="sq-AL" sz="1800" dirty="0"/>
              <a:t>me të rinjtë dhe të rejat dhe zhvillimin e </a:t>
            </a:r>
            <a:r>
              <a:rPr lang="sq-AL" sz="1800" dirty="0" smtClean="0"/>
              <a:t>tyre</a:t>
            </a:r>
            <a:r>
              <a:rPr lang="en-GB" sz="1800" dirty="0" smtClean="0"/>
              <a:t>,</a:t>
            </a:r>
            <a:r>
              <a:rPr lang="sq-AL" sz="1800" dirty="0" smtClean="0"/>
              <a:t>janë</a:t>
            </a:r>
            <a:r>
              <a:rPr lang="en-GB" sz="1800" dirty="0" smtClean="0"/>
              <a:t>:</a:t>
            </a:r>
          </a:p>
          <a:p>
            <a:pPr algn="just">
              <a:lnSpc>
                <a:spcPct val="110000"/>
              </a:lnSpc>
            </a:pPr>
            <a:r>
              <a:rPr lang="sq-AL" sz="1800" dirty="0"/>
              <a:t>OZHQ 3 – shëndet i mire dhe mirëqenie</a:t>
            </a:r>
            <a:r>
              <a:rPr lang="sq-AL" sz="1800" dirty="0" smtClean="0"/>
              <a:t>.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4 – arsim </a:t>
            </a:r>
            <a:r>
              <a:rPr lang="sq-AL" sz="1800" dirty="0" smtClean="0"/>
              <a:t>cilësor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5 – barazia </a:t>
            </a:r>
            <a:r>
              <a:rPr lang="sq-AL" sz="1800" dirty="0" smtClean="0"/>
              <a:t>gjinore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8 – punë </a:t>
            </a:r>
            <a:r>
              <a:rPr lang="sq-AL" sz="1800" dirty="0" err="1"/>
              <a:t>dinjitoze</a:t>
            </a:r>
            <a:r>
              <a:rPr lang="sq-AL" sz="1800" dirty="0"/>
              <a:t> dhe rritje ekonomike 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10 – zvogëlimi i pabarazive 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11 – qytete dhe komunitete të </a:t>
            </a:r>
            <a:r>
              <a:rPr lang="sq-AL" sz="1800" dirty="0" smtClean="0"/>
              <a:t>qëndrueshme</a:t>
            </a:r>
            <a:r>
              <a:rPr lang="en-GB" sz="1800" dirty="0" smtClean="0"/>
              <a:t>. </a:t>
            </a:r>
            <a:r>
              <a:rPr lang="sq-AL" sz="1800" dirty="0"/>
              <a:t>Me rritjen e mundësive për punë, argëtim dhe angazhim social në nivel bashkiak dhe me hapësira të dedikuara për të rinjtë synohet të rritet qëndrueshmëria dhe zhvillimi urban dhe rural kudo nëpër vend</a:t>
            </a:r>
            <a:r>
              <a:rPr lang="sq-AL" sz="1800" dirty="0" smtClean="0"/>
              <a:t>.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13 – veprimi për klimën 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16 – paqe, drejtësi, institucione të forta 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OZHQ 17 – partneritet </a:t>
            </a:r>
            <a:r>
              <a:rPr lang="sq-AL" sz="1800" dirty="0" smtClean="0"/>
              <a:t>si </a:t>
            </a:r>
            <a:r>
              <a:rPr lang="sq-AL" sz="1800" dirty="0"/>
              <a:t>me OKB-në dhe rrjetin e organizatave të saj </a:t>
            </a:r>
            <a:r>
              <a:rPr lang="sq-AL" sz="1800" dirty="0" smtClean="0"/>
              <a:t>pre</a:t>
            </a:r>
            <a:r>
              <a:rPr lang="en-GB" sz="1800" dirty="0" smtClean="0"/>
              <a:t>z</a:t>
            </a:r>
            <a:r>
              <a:rPr lang="sq-AL" sz="1800" dirty="0" smtClean="0"/>
              <a:t>ente </a:t>
            </a:r>
            <a:r>
              <a:rPr lang="sq-AL" sz="1800" dirty="0"/>
              <a:t>në Shqipëri ashtu edhe partneritet në nivelin </a:t>
            </a:r>
            <a:r>
              <a:rPr lang="sq-AL" sz="1800" dirty="0" smtClean="0"/>
              <a:t>rajonal</a:t>
            </a:r>
            <a:r>
              <a:rPr lang="en-GB" sz="1800" dirty="0" smtClean="0"/>
              <a:t> </a:t>
            </a:r>
            <a:r>
              <a:rPr lang="en-GB" sz="1800" dirty="0" err="1" smtClean="0"/>
              <a:t>apo</a:t>
            </a:r>
            <a:r>
              <a:rPr lang="en-GB" sz="1800" dirty="0" smtClean="0"/>
              <a:t> </a:t>
            </a:r>
            <a:r>
              <a:rPr lang="en-GB" sz="1800" dirty="0" err="1" smtClean="0"/>
              <a:t>lokal</a:t>
            </a:r>
            <a:r>
              <a:rPr lang="sq-AL" sz="1800" dirty="0" smtClean="0"/>
              <a:t> </a:t>
            </a:r>
            <a:r>
              <a:rPr lang="sq-AL" sz="1800" dirty="0"/>
              <a:t>duke pasur për bazë bashkëpunimin rinor </a:t>
            </a:r>
            <a:r>
              <a:rPr lang="sq-AL" sz="1800" dirty="0" smtClean="0"/>
              <a:t> </a:t>
            </a:r>
            <a:endParaRPr lang="en-GB" sz="18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noProof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I. Konteksti Strategjik</a:t>
            </a:r>
            <a:r>
              <a:rPr lang="en-GB" noProof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- </a:t>
            </a:r>
            <a:r>
              <a:rPr lang="sq-AL" dirty="0" smtClean="0"/>
              <a:t>Lidhja </a:t>
            </a:r>
            <a:r>
              <a:rPr lang="sq-AL" dirty="0"/>
              <a:t>e Strategjisë Kombëtare të Rinisë me Strategjinë e Rinisë së OKB-së dhe Objektivat e Zhvillimit të Qëndrueshëm 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4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543813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Metodologjia e ndjekur për përgatitjen e dokumentit Strategjik: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800" noProof="1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1800" noProof="1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Rishikimi i dokumentave ekzistuese ne fushën e rinisë si </a:t>
            </a:r>
            <a:r>
              <a:rPr lang="sq-AL" sz="1800" dirty="0">
                <a:latin typeface="Calibri" panose="020F0502020204030204" pitchFamily="34" charset="0"/>
                <a:cs typeface="Calibri" panose="020F0502020204030204" pitchFamily="34" charset="0"/>
              </a:rPr>
              <a:t>Plani Kombëtar i Veprimit për Rininë (PKVR</a:t>
            </a:r>
            <a:r>
              <a:rPr lang="sq-AL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2015-2020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AutoNum type="arabicPeriod"/>
            </a:pPr>
            <a:r>
              <a:rPr lang="sq-AL" sz="1800" dirty="0">
                <a:latin typeface="Calibri" panose="020F0502020204030204" pitchFamily="34" charset="0"/>
                <a:cs typeface="Calibri" panose="020F0502020204030204" pitchFamily="34" charset="0"/>
              </a:rPr>
              <a:t>Lidhja </a:t>
            </a:r>
            <a:r>
              <a:rPr lang="sq-AL" sz="1800" dirty="0">
                <a:latin typeface="Calibri" panose="020F0502020204030204" pitchFamily="34" charset="0"/>
                <a:cs typeface="Calibri" panose="020F0502020204030204" pitchFamily="34" charset="0"/>
              </a:rPr>
              <a:t>e SKR me strategjitë sektoriale dhe </a:t>
            </a:r>
            <a:r>
              <a:rPr lang="sq-A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ndër-sektoriale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42900" lvl="1" indent="-342900" algn="just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AutoNum type="arabicPeriod"/>
            </a:pP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Takime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konsultative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gjithëpërfshirëse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për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periudhë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kohore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etor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2021- Mars 2022:</a:t>
            </a: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1200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rinj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68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Shkolla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esme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endParaRPr lang="en-GB" sz="1373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organizata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rinore</a:t>
            </a:r>
            <a:endParaRPr lang="en-GB" sz="13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punonjës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rinorë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bashkiakë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</a:t>
            </a:r>
            <a:endParaRPr lang="en-GB" sz="13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akime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31 KVR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ngritura</a:t>
            </a:r>
            <a:r>
              <a:rPr lang="en-GB" sz="13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373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KKR</a:t>
            </a:r>
            <a:endParaRPr lang="en-GB" sz="13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Anëtarë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Grupit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punës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Ministritë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linjës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73445" lvl="2" indent="-285750" algn="just">
              <a:lnSpc>
                <a:spcPct val="110000"/>
              </a:lnSpc>
              <a:spcBef>
                <a:spcPts val="1067"/>
              </a:spcBef>
            </a:pP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GNPIE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Kapitulli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en-GB" sz="137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GB" sz="137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37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noProof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I. Konteksti Strategjik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4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/>
          </p:cNvSpPr>
          <p:nvPr/>
        </p:nvSpPr>
        <p:spPr bwMode="auto">
          <a:xfrm>
            <a:off x="3132194" y="2519963"/>
            <a:ext cx="1671493" cy="2197350"/>
          </a:xfrm>
          <a:custGeom>
            <a:avLst/>
            <a:gdLst/>
            <a:ahLst/>
            <a:cxnLst>
              <a:cxn ang="0">
                <a:pos x="871" y="3"/>
              </a:cxn>
              <a:cxn ang="0">
                <a:pos x="987" y="20"/>
              </a:cxn>
              <a:cxn ang="0">
                <a:pos x="1097" y="51"/>
              </a:cxn>
              <a:cxn ang="0">
                <a:pos x="1199" y="99"/>
              </a:cxn>
              <a:cxn ang="0">
                <a:pos x="1108" y="162"/>
              </a:cxn>
              <a:cxn ang="0">
                <a:pos x="1027" y="236"/>
              </a:cxn>
              <a:cxn ang="0">
                <a:pos x="956" y="320"/>
              </a:cxn>
              <a:cxn ang="0">
                <a:pos x="897" y="414"/>
              </a:cxn>
              <a:cxn ang="0">
                <a:pos x="851" y="516"/>
              </a:cxn>
              <a:cxn ang="0">
                <a:pos x="819" y="624"/>
              </a:cxn>
              <a:cxn ang="0">
                <a:pos x="803" y="738"/>
              </a:cxn>
              <a:cxn ang="0">
                <a:pos x="802" y="838"/>
              </a:cxn>
              <a:cxn ang="0">
                <a:pos x="810" y="918"/>
              </a:cxn>
              <a:cxn ang="0">
                <a:pos x="716" y="982"/>
              </a:cxn>
              <a:cxn ang="0">
                <a:pos x="632" y="1058"/>
              </a:cxn>
              <a:cxn ang="0">
                <a:pos x="559" y="1145"/>
              </a:cxn>
              <a:cxn ang="0">
                <a:pos x="499" y="1242"/>
              </a:cxn>
              <a:cxn ang="0">
                <a:pos x="453" y="1347"/>
              </a:cxn>
              <a:cxn ang="0">
                <a:pos x="422" y="1459"/>
              </a:cxn>
              <a:cxn ang="0">
                <a:pos x="364" y="1488"/>
              </a:cxn>
              <a:cxn ang="0">
                <a:pos x="275" y="1420"/>
              </a:cxn>
              <a:cxn ang="0">
                <a:pos x="196" y="1340"/>
              </a:cxn>
              <a:cxn ang="0">
                <a:pos x="129" y="1250"/>
              </a:cxn>
              <a:cxn ang="0">
                <a:pos x="74" y="1150"/>
              </a:cxn>
              <a:cxn ang="0">
                <a:pos x="34" y="1044"/>
              </a:cxn>
              <a:cxn ang="0">
                <a:pos x="9" y="930"/>
              </a:cxn>
              <a:cxn ang="0">
                <a:pos x="0" y="811"/>
              </a:cxn>
              <a:cxn ang="0">
                <a:pos x="9" y="691"/>
              </a:cxn>
              <a:cxn ang="0">
                <a:pos x="34" y="577"/>
              </a:cxn>
              <a:cxn ang="0">
                <a:pos x="76" y="470"/>
              </a:cxn>
              <a:cxn ang="0">
                <a:pos x="130" y="370"/>
              </a:cxn>
              <a:cxn ang="0">
                <a:pos x="199" y="280"/>
              </a:cxn>
              <a:cxn ang="0">
                <a:pos x="279" y="200"/>
              </a:cxn>
              <a:cxn ang="0">
                <a:pos x="370" y="131"/>
              </a:cxn>
              <a:cxn ang="0">
                <a:pos x="469" y="76"/>
              </a:cxn>
              <a:cxn ang="0">
                <a:pos x="577" y="34"/>
              </a:cxn>
              <a:cxn ang="0">
                <a:pos x="691" y="9"/>
              </a:cxn>
              <a:cxn ang="0">
                <a:pos x="811" y="0"/>
              </a:cxn>
            </a:cxnLst>
            <a:rect l="0" t="0" r="r" b="b"/>
            <a:pathLst>
              <a:path w="1199" h="1518">
                <a:moveTo>
                  <a:pt x="811" y="0"/>
                </a:moveTo>
                <a:lnTo>
                  <a:pt x="871" y="3"/>
                </a:lnTo>
                <a:lnTo>
                  <a:pt x="930" y="8"/>
                </a:lnTo>
                <a:lnTo>
                  <a:pt x="987" y="20"/>
                </a:lnTo>
                <a:lnTo>
                  <a:pt x="1042" y="34"/>
                </a:lnTo>
                <a:lnTo>
                  <a:pt x="1097" y="51"/>
                </a:lnTo>
                <a:lnTo>
                  <a:pt x="1149" y="74"/>
                </a:lnTo>
                <a:lnTo>
                  <a:pt x="1199" y="99"/>
                </a:lnTo>
                <a:lnTo>
                  <a:pt x="1153" y="128"/>
                </a:lnTo>
                <a:lnTo>
                  <a:pt x="1108" y="162"/>
                </a:lnTo>
                <a:lnTo>
                  <a:pt x="1066" y="197"/>
                </a:lnTo>
                <a:lnTo>
                  <a:pt x="1027" y="236"/>
                </a:lnTo>
                <a:lnTo>
                  <a:pt x="990" y="277"/>
                </a:lnTo>
                <a:lnTo>
                  <a:pt x="956" y="320"/>
                </a:lnTo>
                <a:lnTo>
                  <a:pt x="925" y="366"/>
                </a:lnTo>
                <a:lnTo>
                  <a:pt x="897" y="414"/>
                </a:lnTo>
                <a:lnTo>
                  <a:pt x="873" y="464"/>
                </a:lnTo>
                <a:lnTo>
                  <a:pt x="851" y="516"/>
                </a:lnTo>
                <a:lnTo>
                  <a:pt x="833" y="569"/>
                </a:lnTo>
                <a:lnTo>
                  <a:pt x="819" y="624"/>
                </a:lnTo>
                <a:lnTo>
                  <a:pt x="809" y="681"/>
                </a:lnTo>
                <a:lnTo>
                  <a:pt x="803" y="738"/>
                </a:lnTo>
                <a:lnTo>
                  <a:pt x="801" y="797"/>
                </a:lnTo>
                <a:lnTo>
                  <a:pt x="802" y="838"/>
                </a:lnTo>
                <a:lnTo>
                  <a:pt x="805" y="878"/>
                </a:lnTo>
                <a:lnTo>
                  <a:pt x="810" y="918"/>
                </a:lnTo>
                <a:lnTo>
                  <a:pt x="762" y="948"/>
                </a:lnTo>
                <a:lnTo>
                  <a:pt x="716" y="982"/>
                </a:lnTo>
                <a:lnTo>
                  <a:pt x="672" y="1019"/>
                </a:lnTo>
                <a:lnTo>
                  <a:pt x="632" y="1058"/>
                </a:lnTo>
                <a:lnTo>
                  <a:pt x="594" y="1100"/>
                </a:lnTo>
                <a:lnTo>
                  <a:pt x="559" y="1145"/>
                </a:lnTo>
                <a:lnTo>
                  <a:pt x="528" y="1193"/>
                </a:lnTo>
                <a:lnTo>
                  <a:pt x="499" y="1242"/>
                </a:lnTo>
                <a:lnTo>
                  <a:pt x="474" y="1293"/>
                </a:lnTo>
                <a:lnTo>
                  <a:pt x="453" y="1347"/>
                </a:lnTo>
                <a:lnTo>
                  <a:pt x="435" y="1402"/>
                </a:lnTo>
                <a:lnTo>
                  <a:pt x="422" y="1459"/>
                </a:lnTo>
                <a:lnTo>
                  <a:pt x="412" y="1518"/>
                </a:lnTo>
                <a:lnTo>
                  <a:pt x="364" y="1488"/>
                </a:lnTo>
                <a:lnTo>
                  <a:pt x="318" y="1456"/>
                </a:lnTo>
                <a:lnTo>
                  <a:pt x="275" y="1420"/>
                </a:lnTo>
                <a:lnTo>
                  <a:pt x="234" y="1381"/>
                </a:lnTo>
                <a:lnTo>
                  <a:pt x="196" y="1340"/>
                </a:lnTo>
                <a:lnTo>
                  <a:pt x="161" y="1296"/>
                </a:lnTo>
                <a:lnTo>
                  <a:pt x="129" y="1250"/>
                </a:lnTo>
                <a:lnTo>
                  <a:pt x="100" y="1202"/>
                </a:lnTo>
                <a:lnTo>
                  <a:pt x="74" y="1150"/>
                </a:lnTo>
                <a:lnTo>
                  <a:pt x="52" y="1098"/>
                </a:lnTo>
                <a:lnTo>
                  <a:pt x="34" y="1044"/>
                </a:lnTo>
                <a:lnTo>
                  <a:pt x="19" y="988"/>
                </a:lnTo>
                <a:lnTo>
                  <a:pt x="9" y="930"/>
                </a:lnTo>
                <a:lnTo>
                  <a:pt x="2" y="871"/>
                </a:lnTo>
                <a:lnTo>
                  <a:pt x="0" y="811"/>
                </a:lnTo>
                <a:lnTo>
                  <a:pt x="2" y="751"/>
                </a:lnTo>
                <a:lnTo>
                  <a:pt x="9" y="691"/>
                </a:lnTo>
                <a:lnTo>
                  <a:pt x="19" y="634"/>
                </a:lnTo>
                <a:lnTo>
                  <a:pt x="34" y="577"/>
                </a:lnTo>
                <a:lnTo>
                  <a:pt x="53" y="522"/>
                </a:lnTo>
                <a:lnTo>
                  <a:pt x="76" y="470"/>
                </a:lnTo>
                <a:lnTo>
                  <a:pt x="102" y="419"/>
                </a:lnTo>
                <a:lnTo>
                  <a:pt x="130" y="370"/>
                </a:lnTo>
                <a:lnTo>
                  <a:pt x="163" y="323"/>
                </a:lnTo>
                <a:lnTo>
                  <a:pt x="199" y="280"/>
                </a:lnTo>
                <a:lnTo>
                  <a:pt x="238" y="238"/>
                </a:lnTo>
                <a:lnTo>
                  <a:pt x="279" y="200"/>
                </a:lnTo>
                <a:lnTo>
                  <a:pt x="323" y="164"/>
                </a:lnTo>
                <a:lnTo>
                  <a:pt x="370" y="131"/>
                </a:lnTo>
                <a:lnTo>
                  <a:pt x="419" y="102"/>
                </a:lnTo>
                <a:lnTo>
                  <a:pt x="469" y="76"/>
                </a:lnTo>
                <a:lnTo>
                  <a:pt x="522" y="54"/>
                </a:lnTo>
                <a:lnTo>
                  <a:pt x="577" y="34"/>
                </a:lnTo>
                <a:lnTo>
                  <a:pt x="633" y="20"/>
                </a:lnTo>
                <a:lnTo>
                  <a:pt x="691" y="9"/>
                </a:lnTo>
                <a:lnTo>
                  <a:pt x="751" y="3"/>
                </a:lnTo>
                <a:lnTo>
                  <a:pt x="81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4793256" y="2500754"/>
            <a:ext cx="1706345" cy="2188664"/>
          </a:xfrm>
          <a:custGeom>
            <a:avLst/>
            <a:gdLst/>
            <a:ahLst/>
            <a:cxnLst>
              <a:cxn ang="0">
                <a:pos x="474" y="2"/>
              </a:cxn>
              <a:cxn ang="0">
                <a:pos x="591" y="20"/>
              </a:cxn>
              <a:cxn ang="0">
                <a:pos x="702" y="54"/>
              </a:cxn>
              <a:cxn ang="0">
                <a:pos x="806" y="102"/>
              </a:cxn>
              <a:cxn ang="0">
                <a:pos x="901" y="163"/>
              </a:cxn>
              <a:cxn ang="0">
                <a:pos x="987" y="238"/>
              </a:cxn>
              <a:cxn ang="0">
                <a:pos x="1061" y="323"/>
              </a:cxn>
              <a:cxn ang="0">
                <a:pos x="1123" y="419"/>
              </a:cxn>
              <a:cxn ang="0">
                <a:pos x="1171" y="522"/>
              </a:cxn>
              <a:cxn ang="0">
                <a:pos x="1205" y="633"/>
              </a:cxn>
              <a:cxn ang="0">
                <a:pos x="1222" y="750"/>
              </a:cxn>
              <a:cxn ang="0">
                <a:pos x="1222" y="870"/>
              </a:cxn>
              <a:cxn ang="0">
                <a:pos x="1206" y="986"/>
              </a:cxn>
              <a:cxn ang="0">
                <a:pos x="1173" y="1095"/>
              </a:cxn>
              <a:cxn ang="0">
                <a:pos x="1127" y="1197"/>
              </a:cxn>
              <a:cxn ang="0">
                <a:pos x="1067" y="1291"/>
              </a:cxn>
              <a:cxn ang="0">
                <a:pos x="995" y="1376"/>
              </a:cxn>
              <a:cxn ang="0">
                <a:pos x="912" y="1450"/>
              </a:cxn>
              <a:cxn ang="0">
                <a:pos x="821" y="1512"/>
              </a:cxn>
              <a:cxn ang="0">
                <a:pos x="795" y="1399"/>
              </a:cxn>
              <a:cxn ang="0">
                <a:pos x="755" y="1293"/>
              </a:cxn>
              <a:cxn ang="0">
                <a:pos x="701" y="1194"/>
              </a:cxn>
              <a:cxn ang="0">
                <a:pos x="633" y="1104"/>
              </a:cxn>
              <a:cxn ang="0">
                <a:pos x="554" y="1024"/>
              </a:cxn>
              <a:cxn ang="0">
                <a:pos x="465" y="956"/>
              </a:cxn>
              <a:cxn ang="0">
                <a:pos x="422" y="877"/>
              </a:cxn>
              <a:cxn ang="0">
                <a:pos x="421" y="765"/>
              </a:cxn>
              <a:cxn ang="0">
                <a:pos x="404" y="646"/>
              </a:cxn>
              <a:cxn ang="0">
                <a:pos x="370" y="534"/>
              </a:cxn>
              <a:cxn ang="0">
                <a:pos x="321" y="431"/>
              </a:cxn>
              <a:cxn ang="0">
                <a:pos x="258" y="334"/>
              </a:cxn>
              <a:cxn ang="0">
                <a:pos x="183" y="249"/>
              </a:cxn>
              <a:cxn ang="0">
                <a:pos x="97" y="174"/>
              </a:cxn>
              <a:cxn ang="0">
                <a:pos x="0" y="113"/>
              </a:cxn>
              <a:cxn ang="0">
                <a:pos x="95" y="65"/>
              </a:cxn>
              <a:cxn ang="0">
                <a:pos x="195" y="30"/>
              </a:cxn>
              <a:cxn ang="0">
                <a:pos x="302" y="8"/>
              </a:cxn>
              <a:cxn ang="0">
                <a:pos x="413" y="0"/>
              </a:cxn>
            </a:cxnLst>
            <a:rect l="0" t="0" r="r" b="b"/>
            <a:pathLst>
              <a:path w="1224" h="1512">
                <a:moveTo>
                  <a:pt x="413" y="0"/>
                </a:moveTo>
                <a:lnTo>
                  <a:pt x="474" y="2"/>
                </a:lnTo>
                <a:lnTo>
                  <a:pt x="533" y="9"/>
                </a:lnTo>
                <a:lnTo>
                  <a:pt x="591" y="20"/>
                </a:lnTo>
                <a:lnTo>
                  <a:pt x="647" y="34"/>
                </a:lnTo>
                <a:lnTo>
                  <a:pt x="702" y="54"/>
                </a:lnTo>
                <a:lnTo>
                  <a:pt x="755" y="76"/>
                </a:lnTo>
                <a:lnTo>
                  <a:pt x="806" y="102"/>
                </a:lnTo>
                <a:lnTo>
                  <a:pt x="855" y="131"/>
                </a:lnTo>
                <a:lnTo>
                  <a:pt x="901" y="163"/>
                </a:lnTo>
                <a:lnTo>
                  <a:pt x="946" y="199"/>
                </a:lnTo>
                <a:lnTo>
                  <a:pt x="987" y="238"/>
                </a:lnTo>
                <a:lnTo>
                  <a:pt x="1025" y="279"/>
                </a:lnTo>
                <a:lnTo>
                  <a:pt x="1061" y="323"/>
                </a:lnTo>
                <a:lnTo>
                  <a:pt x="1094" y="370"/>
                </a:lnTo>
                <a:lnTo>
                  <a:pt x="1123" y="419"/>
                </a:lnTo>
                <a:lnTo>
                  <a:pt x="1149" y="469"/>
                </a:lnTo>
                <a:lnTo>
                  <a:pt x="1171" y="522"/>
                </a:lnTo>
                <a:lnTo>
                  <a:pt x="1190" y="577"/>
                </a:lnTo>
                <a:lnTo>
                  <a:pt x="1205" y="633"/>
                </a:lnTo>
                <a:lnTo>
                  <a:pt x="1216" y="691"/>
                </a:lnTo>
                <a:lnTo>
                  <a:pt x="1222" y="750"/>
                </a:lnTo>
                <a:lnTo>
                  <a:pt x="1224" y="811"/>
                </a:lnTo>
                <a:lnTo>
                  <a:pt x="1222" y="870"/>
                </a:lnTo>
                <a:lnTo>
                  <a:pt x="1216" y="929"/>
                </a:lnTo>
                <a:lnTo>
                  <a:pt x="1206" y="986"/>
                </a:lnTo>
                <a:lnTo>
                  <a:pt x="1191" y="1041"/>
                </a:lnTo>
                <a:lnTo>
                  <a:pt x="1173" y="1095"/>
                </a:lnTo>
                <a:lnTo>
                  <a:pt x="1152" y="1147"/>
                </a:lnTo>
                <a:lnTo>
                  <a:pt x="1127" y="1197"/>
                </a:lnTo>
                <a:lnTo>
                  <a:pt x="1098" y="1245"/>
                </a:lnTo>
                <a:lnTo>
                  <a:pt x="1067" y="1291"/>
                </a:lnTo>
                <a:lnTo>
                  <a:pt x="1033" y="1335"/>
                </a:lnTo>
                <a:lnTo>
                  <a:pt x="995" y="1376"/>
                </a:lnTo>
                <a:lnTo>
                  <a:pt x="955" y="1414"/>
                </a:lnTo>
                <a:lnTo>
                  <a:pt x="912" y="1450"/>
                </a:lnTo>
                <a:lnTo>
                  <a:pt x="868" y="1483"/>
                </a:lnTo>
                <a:lnTo>
                  <a:pt x="821" y="1512"/>
                </a:lnTo>
                <a:lnTo>
                  <a:pt x="810" y="1455"/>
                </a:lnTo>
                <a:lnTo>
                  <a:pt x="795" y="1399"/>
                </a:lnTo>
                <a:lnTo>
                  <a:pt x="777" y="1345"/>
                </a:lnTo>
                <a:lnTo>
                  <a:pt x="755" y="1293"/>
                </a:lnTo>
                <a:lnTo>
                  <a:pt x="730" y="1242"/>
                </a:lnTo>
                <a:lnTo>
                  <a:pt x="701" y="1194"/>
                </a:lnTo>
                <a:lnTo>
                  <a:pt x="668" y="1148"/>
                </a:lnTo>
                <a:lnTo>
                  <a:pt x="633" y="1104"/>
                </a:lnTo>
                <a:lnTo>
                  <a:pt x="595" y="1063"/>
                </a:lnTo>
                <a:lnTo>
                  <a:pt x="554" y="1024"/>
                </a:lnTo>
                <a:lnTo>
                  <a:pt x="511" y="989"/>
                </a:lnTo>
                <a:lnTo>
                  <a:pt x="465" y="956"/>
                </a:lnTo>
                <a:lnTo>
                  <a:pt x="417" y="927"/>
                </a:lnTo>
                <a:lnTo>
                  <a:pt x="422" y="877"/>
                </a:lnTo>
                <a:lnTo>
                  <a:pt x="424" y="825"/>
                </a:lnTo>
                <a:lnTo>
                  <a:pt x="421" y="765"/>
                </a:lnTo>
                <a:lnTo>
                  <a:pt x="415" y="705"/>
                </a:lnTo>
                <a:lnTo>
                  <a:pt x="404" y="646"/>
                </a:lnTo>
                <a:lnTo>
                  <a:pt x="389" y="590"/>
                </a:lnTo>
                <a:lnTo>
                  <a:pt x="370" y="534"/>
                </a:lnTo>
                <a:lnTo>
                  <a:pt x="347" y="482"/>
                </a:lnTo>
                <a:lnTo>
                  <a:pt x="321" y="431"/>
                </a:lnTo>
                <a:lnTo>
                  <a:pt x="291" y="381"/>
                </a:lnTo>
                <a:lnTo>
                  <a:pt x="258" y="334"/>
                </a:lnTo>
                <a:lnTo>
                  <a:pt x="222" y="291"/>
                </a:lnTo>
                <a:lnTo>
                  <a:pt x="183" y="249"/>
                </a:lnTo>
                <a:lnTo>
                  <a:pt x="141" y="211"/>
                </a:lnTo>
                <a:lnTo>
                  <a:pt x="97" y="174"/>
                </a:lnTo>
                <a:lnTo>
                  <a:pt x="50" y="142"/>
                </a:lnTo>
                <a:lnTo>
                  <a:pt x="0" y="113"/>
                </a:lnTo>
                <a:lnTo>
                  <a:pt x="46" y="88"/>
                </a:lnTo>
                <a:lnTo>
                  <a:pt x="95" y="65"/>
                </a:lnTo>
                <a:lnTo>
                  <a:pt x="144" y="46"/>
                </a:lnTo>
                <a:lnTo>
                  <a:pt x="195" y="30"/>
                </a:lnTo>
                <a:lnTo>
                  <a:pt x="248" y="17"/>
                </a:lnTo>
                <a:lnTo>
                  <a:pt x="302" y="8"/>
                </a:lnTo>
                <a:lnTo>
                  <a:pt x="357" y="2"/>
                </a:lnTo>
                <a:lnTo>
                  <a:pt x="41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4249132" y="2694939"/>
            <a:ext cx="1145928" cy="1185526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448" y="29"/>
              </a:cxn>
              <a:cxn ang="0">
                <a:pos x="495" y="61"/>
              </a:cxn>
              <a:cxn ang="0">
                <a:pos x="539" y="98"/>
              </a:cxn>
              <a:cxn ang="0">
                <a:pos x="581" y="136"/>
              </a:cxn>
              <a:cxn ang="0">
                <a:pos x="620" y="178"/>
              </a:cxn>
              <a:cxn ang="0">
                <a:pos x="656" y="221"/>
              </a:cxn>
              <a:cxn ang="0">
                <a:pos x="689" y="268"/>
              </a:cxn>
              <a:cxn ang="0">
                <a:pos x="719" y="318"/>
              </a:cxn>
              <a:cxn ang="0">
                <a:pos x="745" y="369"/>
              </a:cxn>
              <a:cxn ang="0">
                <a:pos x="768" y="421"/>
              </a:cxn>
              <a:cxn ang="0">
                <a:pos x="787" y="477"/>
              </a:cxn>
              <a:cxn ang="0">
                <a:pos x="802" y="533"/>
              </a:cxn>
              <a:cxn ang="0">
                <a:pos x="813" y="592"/>
              </a:cxn>
              <a:cxn ang="0">
                <a:pos x="819" y="652"/>
              </a:cxn>
              <a:cxn ang="0">
                <a:pos x="822" y="712"/>
              </a:cxn>
              <a:cxn ang="0">
                <a:pos x="820" y="764"/>
              </a:cxn>
              <a:cxn ang="0">
                <a:pos x="815" y="814"/>
              </a:cxn>
              <a:cxn ang="0">
                <a:pos x="763" y="787"/>
              </a:cxn>
              <a:cxn ang="0">
                <a:pos x="710" y="764"/>
              </a:cxn>
              <a:cxn ang="0">
                <a:pos x="654" y="745"/>
              </a:cxn>
              <a:cxn ang="0">
                <a:pos x="597" y="729"/>
              </a:cxn>
              <a:cxn ang="0">
                <a:pos x="539" y="718"/>
              </a:cxn>
              <a:cxn ang="0">
                <a:pos x="478" y="712"/>
              </a:cxn>
              <a:cxn ang="0">
                <a:pos x="416" y="709"/>
              </a:cxn>
              <a:cxn ang="0">
                <a:pos x="361" y="712"/>
              </a:cxn>
              <a:cxn ang="0">
                <a:pos x="307" y="717"/>
              </a:cxn>
              <a:cxn ang="0">
                <a:pos x="253" y="726"/>
              </a:cxn>
              <a:cxn ang="0">
                <a:pos x="201" y="738"/>
              </a:cxn>
              <a:cxn ang="0">
                <a:pos x="151" y="754"/>
              </a:cxn>
              <a:cxn ang="0">
                <a:pos x="102" y="772"/>
              </a:cxn>
              <a:cxn ang="0">
                <a:pos x="55" y="794"/>
              </a:cxn>
              <a:cxn ang="0">
                <a:pos x="9" y="819"/>
              </a:cxn>
              <a:cxn ang="0">
                <a:pos x="4" y="779"/>
              </a:cxn>
              <a:cxn ang="0">
                <a:pos x="1" y="739"/>
              </a:cxn>
              <a:cxn ang="0">
                <a:pos x="0" y="698"/>
              </a:cxn>
              <a:cxn ang="0">
                <a:pos x="2" y="639"/>
              </a:cxn>
              <a:cxn ang="0">
                <a:pos x="8" y="582"/>
              </a:cxn>
              <a:cxn ang="0">
                <a:pos x="18" y="525"/>
              </a:cxn>
              <a:cxn ang="0">
                <a:pos x="32" y="470"/>
              </a:cxn>
              <a:cxn ang="0">
                <a:pos x="50" y="417"/>
              </a:cxn>
              <a:cxn ang="0">
                <a:pos x="72" y="365"/>
              </a:cxn>
              <a:cxn ang="0">
                <a:pos x="96" y="315"/>
              </a:cxn>
              <a:cxn ang="0">
                <a:pos x="124" y="267"/>
              </a:cxn>
              <a:cxn ang="0">
                <a:pos x="155" y="221"/>
              </a:cxn>
              <a:cxn ang="0">
                <a:pos x="189" y="178"/>
              </a:cxn>
              <a:cxn ang="0">
                <a:pos x="226" y="137"/>
              </a:cxn>
              <a:cxn ang="0">
                <a:pos x="265" y="98"/>
              </a:cxn>
              <a:cxn ang="0">
                <a:pos x="307" y="63"/>
              </a:cxn>
              <a:cxn ang="0">
                <a:pos x="352" y="29"/>
              </a:cxn>
              <a:cxn ang="0">
                <a:pos x="398" y="0"/>
              </a:cxn>
            </a:cxnLst>
            <a:rect l="0" t="0" r="r" b="b"/>
            <a:pathLst>
              <a:path w="822" h="819">
                <a:moveTo>
                  <a:pt x="398" y="0"/>
                </a:moveTo>
                <a:lnTo>
                  <a:pt x="448" y="29"/>
                </a:lnTo>
                <a:lnTo>
                  <a:pt x="495" y="61"/>
                </a:lnTo>
                <a:lnTo>
                  <a:pt x="539" y="98"/>
                </a:lnTo>
                <a:lnTo>
                  <a:pt x="581" y="136"/>
                </a:lnTo>
                <a:lnTo>
                  <a:pt x="620" y="178"/>
                </a:lnTo>
                <a:lnTo>
                  <a:pt x="656" y="221"/>
                </a:lnTo>
                <a:lnTo>
                  <a:pt x="689" y="268"/>
                </a:lnTo>
                <a:lnTo>
                  <a:pt x="719" y="318"/>
                </a:lnTo>
                <a:lnTo>
                  <a:pt x="745" y="369"/>
                </a:lnTo>
                <a:lnTo>
                  <a:pt x="768" y="421"/>
                </a:lnTo>
                <a:lnTo>
                  <a:pt x="787" y="477"/>
                </a:lnTo>
                <a:lnTo>
                  <a:pt x="802" y="533"/>
                </a:lnTo>
                <a:lnTo>
                  <a:pt x="813" y="592"/>
                </a:lnTo>
                <a:lnTo>
                  <a:pt x="819" y="652"/>
                </a:lnTo>
                <a:lnTo>
                  <a:pt x="822" y="712"/>
                </a:lnTo>
                <a:lnTo>
                  <a:pt x="820" y="764"/>
                </a:lnTo>
                <a:lnTo>
                  <a:pt x="815" y="814"/>
                </a:lnTo>
                <a:lnTo>
                  <a:pt x="763" y="787"/>
                </a:lnTo>
                <a:lnTo>
                  <a:pt x="710" y="764"/>
                </a:lnTo>
                <a:lnTo>
                  <a:pt x="654" y="745"/>
                </a:lnTo>
                <a:lnTo>
                  <a:pt x="597" y="729"/>
                </a:lnTo>
                <a:lnTo>
                  <a:pt x="539" y="718"/>
                </a:lnTo>
                <a:lnTo>
                  <a:pt x="478" y="712"/>
                </a:lnTo>
                <a:lnTo>
                  <a:pt x="416" y="709"/>
                </a:lnTo>
                <a:lnTo>
                  <a:pt x="361" y="712"/>
                </a:lnTo>
                <a:lnTo>
                  <a:pt x="307" y="717"/>
                </a:lnTo>
                <a:lnTo>
                  <a:pt x="253" y="726"/>
                </a:lnTo>
                <a:lnTo>
                  <a:pt x="201" y="738"/>
                </a:lnTo>
                <a:lnTo>
                  <a:pt x="151" y="754"/>
                </a:lnTo>
                <a:lnTo>
                  <a:pt x="102" y="772"/>
                </a:lnTo>
                <a:lnTo>
                  <a:pt x="55" y="794"/>
                </a:lnTo>
                <a:lnTo>
                  <a:pt x="9" y="819"/>
                </a:lnTo>
                <a:lnTo>
                  <a:pt x="4" y="779"/>
                </a:lnTo>
                <a:lnTo>
                  <a:pt x="1" y="739"/>
                </a:lnTo>
                <a:lnTo>
                  <a:pt x="0" y="698"/>
                </a:lnTo>
                <a:lnTo>
                  <a:pt x="2" y="639"/>
                </a:lnTo>
                <a:lnTo>
                  <a:pt x="8" y="582"/>
                </a:lnTo>
                <a:lnTo>
                  <a:pt x="18" y="525"/>
                </a:lnTo>
                <a:lnTo>
                  <a:pt x="32" y="470"/>
                </a:lnTo>
                <a:lnTo>
                  <a:pt x="50" y="417"/>
                </a:lnTo>
                <a:lnTo>
                  <a:pt x="72" y="365"/>
                </a:lnTo>
                <a:lnTo>
                  <a:pt x="96" y="315"/>
                </a:lnTo>
                <a:lnTo>
                  <a:pt x="124" y="267"/>
                </a:lnTo>
                <a:lnTo>
                  <a:pt x="155" y="221"/>
                </a:lnTo>
                <a:lnTo>
                  <a:pt x="189" y="178"/>
                </a:lnTo>
                <a:lnTo>
                  <a:pt x="226" y="137"/>
                </a:lnTo>
                <a:lnTo>
                  <a:pt x="265" y="98"/>
                </a:lnTo>
                <a:lnTo>
                  <a:pt x="307" y="63"/>
                </a:lnTo>
                <a:lnTo>
                  <a:pt x="352" y="29"/>
                </a:lnTo>
                <a:lnTo>
                  <a:pt x="39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3698747" y="4640224"/>
            <a:ext cx="2262580" cy="1349097"/>
          </a:xfrm>
          <a:custGeom>
            <a:avLst/>
            <a:gdLst/>
            <a:ahLst/>
            <a:cxnLst>
              <a:cxn ang="0">
                <a:pos x="1619" y="40"/>
              </a:cxn>
              <a:cxn ang="0">
                <a:pos x="1623" y="121"/>
              </a:cxn>
              <a:cxn ang="0">
                <a:pos x="1614" y="241"/>
              </a:cxn>
              <a:cxn ang="0">
                <a:pos x="1588" y="355"/>
              </a:cxn>
              <a:cxn ang="0">
                <a:pos x="1547" y="463"/>
              </a:cxn>
              <a:cxn ang="0">
                <a:pos x="1492" y="563"/>
              </a:cxn>
              <a:cxn ang="0">
                <a:pos x="1423" y="654"/>
              </a:cxn>
              <a:cxn ang="0">
                <a:pos x="1344" y="733"/>
              </a:cxn>
              <a:cxn ang="0">
                <a:pos x="1253" y="802"/>
              </a:cxn>
              <a:cxn ang="0">
                <a:pos x="1154" y="857"/>
              </a:cxn>
              <a:cxn ang="0">
                <a:pos x="1045" y="898"/>
              </a:cxn>
              <a:cxn ang="0">
                <a:pos x="931" y="923"/>
              </a:cxn>
              <a:cxn ang="0">
                <a:pos x="811" y="932"/>
              </a:cxn>
              <a:cxn ang="0">
                <a:pos x="691" y="923"/>
              </a:cxn>
              <a:cxn ang="0">
                <a:pos x="577" y="898"/>
              </a:cxn>
              <a:cxn ang="0">
                <a:pos x="469" y="857"/>
              </a:cxn>
              <a:cxn ang="0">
                <a:pos x="370" y="802"/>
              </a:cxn>
              <a:cxn ang="0">
                <a:pos x="279" y="733"/>
              </a:cxn>
              <a:cxn ang="0">
                <a:pos x="199" y="654"/>
              </a:cxn>
              <a:cxn ang="0">
                <a:pos x="130" y="563"/>
              </a:cxn>
              <a:cxn ang="0">
                <a:pos x="76" y="463"/>
              </a:cxn>
              <a:cxn ang="0">
                <a:pos x="34" y="355"/>
              </a:cxn>
              <a:cxn ang="0">
                <a:pos x="9" y="241"/>
              </a:cxn>
              <a:cxn ang="0">
                <a:pos x="0" y="121"/>
              </a:cxn>
              <a:cxn ang="0">
                <a:pos x="6" y="20"/>
              </a:cxn>
              <a:cxn ang="0">
                <a:pos x="111" y="70"/>
              </a:cxn>
              <a:cxn ang="0">
                <a:pos x="224" y="104"/>
              </a:cxn>
              <a:cxn ang="0">
                <a:pos x="344" y="123"/>
              </a:cxn>
              <a:cxn ang="0">
                <a:pos x="462" y="123"/>
              </a:cxn>
              <a:cxn ang="0">
                <a:pos x="570" y="108"/>
              </a:cxn>
              <a:cxn ang="0">
                <a:pos x="674" y="79"/>
              </a:cxn>
              <a:cxn ang="0">
                <a:pos x="772" y="37"/>
              </a:cxn>
              <a:cxn ang="0">
                <a:pos x="868" y="37"/>
              </a:cxn>
              <a:cxn ang="0">
                <a:pos x="975" y="77"/>
              </a:cxn>
              <a:cxn ang="0">
                <a:pos x="1088" y="102"/>
              </a:cxn>
              <a:cxn ang="0">
                <a:pos x="1206" y="110"/>
              </a:cxn>
              <a:cxn ang="0">
                <a:pos x="1316" y="103"/>
              </a:cxn>
              <a:cxn ang="0">
                <a:pos x="1420" y="81"/>
              </a:cxn>
              <a:cxn ang="0">
                <a:pos x="1520" y="47"/>
              </a:cxn>
              <a:cxn ang="0">
                <a:pos x="1614" y="0"/>
              </a:cxn>
            </a:cxnLst>
            <a:rect l="0" t="0" r="r" b="b"/>
            <a:pathLst>
              <a:path w="1623" h="932">
                <a:moveTo>
                  <a:pt x="1614" y="0"/>
                </a:moveTo>
                <a:lnTo>
                  <a:pt x="1619" y="40"/>
                </a:lnTo>
                <a:lnTo>
                  <a:pt x="1622" y="80"/>
                </a:lnTo>
                <a:lnTo>
                  <a:pt x="1623" y="121"/>
                </a:lnTo>
                <a:lnTo>
                  <a:pt x="1620" y="182"/>
                </a:lnTo>
                <a:lnTo>
                  <a:pt x="1614" y="241"/>
                </a:lnTo>
                <a:lnTo>
                  <a:pt x="1603" y="299"/>
                </a:lnTo>
                <a:lnTo>
                  <a:pt x="1588" y="355"/>
                </a:lnTo>
                <a:lnTo>
                  <a:pt x="1569" y="410"/>
                </a:lnTo>
                <a:lnTo>
                  <a:pt x="1547" y="463"/>
                </a:lnTo>
                <a:lnTo>
                  <a:pt x="1521" y="514"/>
                </a:lnTo>
                <a:lnTo>
                  <a:pt x="1492" y="563"/>
                </a:lnTo>
                <a:lnTo>
                  <a:pt x="1460" y="609"/>
                </a:lnTo>
                <a:lnTo>
                  <a:pt x="1423" y="654"/>
                </a:lnTo>
                <a:lnTo>
                  <a:pt x="1385" y="694"/>
                </a:lnTo>
                <a:lnTo>
                  <a:pt x="1344" y="733"/>
                </a:lnTo>
                <a:lnTo>
                  <a:pt x="1300" y="769"/>
                </a:lnTo>
                <a:lnTo>
                  <a:pt x="1253" y="802"/>
                </a:lnTo>
                <a:lnTo>
                  <a:pt x="1204" y="831"/>
                </a:lnTo>
                <a:lnTo>
                  <a:pt x="1154" y="857"/>
                </a:lnTo>
                <a:lnTo>
                  <a:pt x="1100" y="879"/>
                </a:lnTo>
                <a:lnTo>
                  <a:pt x="1045" y="898"/>
                </a:lnTo>
                <a:lnTo>
                  <a:pt x="989" y="913"/>
                </a:lnTo>
                <a:lnTo>
                  <a:pt x="931" y="923"/>
                </a:lnTo>
                <a:lnTo>
                  <a:pt x="872" y="930"/>
                </a:lnTo>
                <a:lnTo>
                  <a:pt x="811" y="932"/>
                </a:lnTo>
                <a:lnTo>
                  <a:pt x="751" y="930"/>
                </a:lnTo>
                <a:lnTo>
                  <a:pt x="691" y="923"/>
                </a:lnTo>
                <a:lnTo>
                  <a:pt x="633" y="913"/>
                </a:lnTo>
                <a:lnTo>
                  <a:pt x="577" y="898"/>
                </a:lnTo>
                <a:lnTo>
                  <a:pt x="522" y="879"/>
                </a:lnTo>
                <a:lnTo>
                  <a:pt x="469" y="857"/>
                </a:lnTo>
                <a:lnTo>
                  <a:pt x="419" y="831"/>
                </a:lnTo>
                <a:lnTo>
                  <a:pt x="370" y="802"/>
                </a:lnTo>
                <a:lnTo>
                  <a:pt x="323" y="769"/>
                </a:lnTo>
                <a:lnTo>
                  <a:pt x="279" y="733"/>
                </a:lnTo>
                <a:lnTo>
                  <a:pt x="238" y="694"/>
                </a:lnTo>
                <a:lnTo>
                  <a:pt x="199" y="654"/>
                </a:lnTo>
                <a:lnTo>
                  <a:pt x="163" y="609"/>
                </a:lnTo>
                <a:lnTo>
                  <a:pt x="130" y="563"/>
                </a:lnTo>
                <a:lnTo>
                  <a:pt x="102" y="514"/>
                </a:lnTo>
                <a:lnTo>
                  <a:pt x="76" y="463"/>
                </a:lnTo>
                <a:lnTo>
                  <a:pt x="53" y="410"/>
                </a:lnTo>
                <a:lnTo>
                  <a:pt x="34" y="355"/>
                </a:lnTo>
                <a:lnTo>
                  <a:pt x="19" y="299"/>
                </a:lnTo>
                <a:lnTo>
                  <a:pt x="9" y="241"/>
                </a:lnTo>
                <a:lnTo>
                  <a:pt x="2" y="182"/>
                </a:lnTo>
                <a:lnTo>
                  <a:pt x="0" y="121"/>
                </a:lnTo>
                <a:lnTo>
                  <a:pt x="1" y="70"/>
                </a:lnTo>
                <a:lnTo>
                  <a:pt x="6" y="20"/>
                </a:lnTo>
                <a:lnTo>
                  <a:pt x="58" y="46"/>
                </a:lnTo>
                <a:lnTo>
                  <a:pt x="111" y="70"/>
                </a:lnTo>
                <a:lnTo>
                  <a:pt x="167" y="89"/>
                </a:lnTo>
                <a:lnTo>
                  <a:pt x="224" y="104"/>
                </a:lnTo>
                <a:lnTo>
                  <a:pt x="283" y="116"/>
                </a:lnTo>
                <a:lnTo>
                  <a:pt x="344" y="123"/>
                </a:lnTo>
                <a:lnTo>
                  <a:pt x="405" y="125"/>
                </a:lnTo>
                <a:lnTo>
                  <a:pt x="462" y="123"/>
                </a:lnTo>
                <a:lnTo>
                  <a:pt x="516" y="117"/>
                </a:lnTo>
                <a:lnTo>
                  <a:pt x="570" y="108"/>
                </a:lnTo>
                <a:lnTo>
                  <a:pt x="623" y="95"/>
                </a:lnTo>
                <a:lnTo>
                  <a:pt x="674" y="79"/>
                </a:lnTo>
                <a:lnTo>
                  <a:pt x="724" y="60"/>
                </a:lnTo>
                <a:lnTo>
                  <a:pt x="772" y="37"/>
                </a:lnTo>
                <a:lnTo>
                  <a:pt x="818" y="12"/>
                </a:lnTo>
                <a:lnTo>
                  <a:pt x="868" y="37"/>
                </a:lnTo>
                <a:lnTo>
                  <a:pt x="921" y="59"/>
                </a:lnTo>
                <a:lnTo>
                  <a:pt x="975" y="77"/>
                </a:lnTo>
                <a:lnTo>
                  <a:pt x="1031" y="91"/>
                </a:lnTo>
                <a:lnTo>
                  <a:pt x="1088" y="102"/>
                </a:lnTo>
                <a:lnTo>
                  <a:pt x="1146" y="108"/>
                </a:lnTo>
                <a:lnTo>
                  <a:pt x="1206" y="110"/>
                </a:lnTo>
                <a:lnTo>
                  <a:pt x="1261" y="108"/>
                </a:lnTo>
                <a:lnTo>
                  <a:pt x="1316" y="103"/>
                </a:lnTo>
                <a:lnTo>
                  <a:pt x="1368" y="94"/>
                </a:lnTo>
                <a:lnTo>
                  <a:pt x="1420" y="81"/>
                </a:lnTo>
                <a:lnTo>
                  <a:pt x="1471" y="66"/>
                </a:lnTo>
                <a:lnTo>
                  <a:pt x="1520" y="47"/>
                </a:lnTo>
                <a:lnTo>
                  <a:pt x="1568" y="25"/>
                </a:lnTo>
                <a:lnTo>
                  <a:pt x="161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3706570" y="3843254"/>
            <a:ext cx="1131986" cy="1020507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409" y="58"/>
              </a:cxn>
              <a:cxn ang="0">
                <a:pos x="424" y="115"/>
              </a:cxn>
              <a:cxn ang="0">
                <a:pos x="442" y="170"/>
              </a:cxn>
              <a:cxn ang="0">
                <a:pos x="465" y="223"/>
              </a:cxn>
              <a:cxn ang="0">
                <a:pos x="491" y="274"/>
              </a:cxn>
              <a:cxn ang="0">
                <a:pos x="521" y="324"/>
              </a:cxn>
              <a:cxn ang="0">
                <a:pos x="554" y="370"/>
              </a:cxn>
              <a:cxn ang="0">
                <a:pos x="590" y="414"/>
              </a:cxn>
              <a:cxn ang="0">
                <a:pos x="629" y="455"/>
              </a:cxn>
              <a:cxn ang="0">
                <a:pos x="671" y="494"/>
              </a:cxn>
              <a:cxn ang="0">
                <a:pos x="716" y="530"/>
              </a:cxn>
              <a:cxn ang="0">
                <a:pos x="762" y="563"/>
              </a:cxn>
              <a:cxn ang="0">
                <a:pos x="812" y="592"/>
              </a:cxn>
              <a:cxn ang="0">
                <a:pos x="766" y="617"/>
              </a:cxn>
              <a:cxn ang="0">
                <a:pos x="718" y="640"/>
              </a:cxn>
              <a:cxn ang="0">
                <a:pos x="668" y="659"/>
              </a:cxn>
              <a:cxn ang="0">
                <a:pos x="617" y="675"/>
              </a:cxn>
              <a:cxn ang="0">
                <a:pos x="564" y="688"/>
              </a:cxn>
              <a:cxn ang="0">
                <a:pos x="510" y="697"/>
              </a:cxn>
              <a:cxn ang="0">
                <a:pos x="456" y="703"/>
              </a:cxn>
              <a:cxn ang="0">
                <a:pos x="399" y="705"/>
              </a:cxn>
              <a:cxn ang="0">
                <a:pos x="338" y="703"/>
              </a:cxn>
              <a:cxn ang="0">
                <a:pos x="277" y="696"/>
              </a:cxn>
              <a:cxn ang="0">
                <a:pos x="218" y="684"/>
              </a:cxn>
              <a:cxn ang="0">
                <a:pos x="161" y="669"/>
              </a:cxn>
              <a:cxn ang="0">
                <a:pos x="105" y="650"/>
              </a:cxn>
              <a:cxn ang="0">
                <a:pos x="52" y="626"/>
              </a:cxn>
              <a:cxn ang="0">
                <a:pos x="0" y="600"/>
              </a:cxn>
              <a:cxn ang="0">
                <a:pos x="10" y="541"/>
              </a:cxn>
              <a:cxn ang="0">
                <a:pos x="23" y="484"/>
              </a:cxn>
              <a:cxn ang="0">
                <a:pos x="41" y="429"/>
              </a:cxn>
              <a:cxn ang="0">
                <a:pos x="62" y="375"/>
              </a:cxn>
              <a:cxn ang="0">
                <a:pos x="87" y="324"/>
              </a:cxn>
              <a:cxn ang="0">
                <a:pos x="116" y="275"/>
              </a:cxn>
              <a:cxn ang="0">
                <a:pos x="147" y="227"/>
              </a:cxn>
              <a:cxn ang="0">
                <a:pos x="182" y="182"/>
              </a:cxn>
              <a:cxn ang="0">
                <a:pos x="220" y="140"/>
              </a:cxn>
              <a:cxn ang="0">
                <a:pos x="260" y="101"/>
              </a:cxn>
              <a:cxn ang="0">
                <a:pos x="304" y="64"/>
              </a:cxn>
              <a:cxn ang="0">
                <a:pos x="350" y="30"/>
              </a:cxn>
              <a:cxn ang="0">
                <a:pos x="398" y="0"/>
              </a:cxn>
            </a:cxnLst>
            <a:rect l="0" t="0" r="r" b="b"/>
            <a:pathLst>
              <a:path w="812" h="705">
                <a:moveTo>
                  <a:pt x="398" y="0"/>
                </a:moveTo>
                <a:lnTo>
                  <a:pt x="409" y="58"/>
                </a:lnTo>
                <a:lnTo>
                  <a:pt x="424" y="115"/>
                </a:lnTo>
                <a:lnTo>
                  <a:pt x="442" y="170"/>
                </a:lnTo>
                <a:lnTo>
                  <a:pt x="465" y="223"/>
                </a:lnTo>
                <a:lnTo>
                  <a:pt x="491" y="274"/>
                </a:lnTo>
                <a:lnTo>
                  <a:pt x="521" y="324"/>
                </a:lnTo>
                <a:lnTo>
                  <a:pt x="554" y="370"/>
                </a:lnTo>
                <a:lnTo>
                  <a:pt x="590" y="414"/>
                </a:lnTo>
                <a:lnTo>
                  <a:pt x="629" y="455"/>
                </a:lnTo>
                <a:lnTo>
                  <a:pt x="671" y="494"/>
                </a:lnTo>
                <a:lnTo>
                  <a:pt x="716" y="530"/>
                </a:lnTo>
                <a:lnTo>
                  <a:pt x="762" y="563"/>
                </a:lnTo>
                <a:lnTo>
                  <a:pt x="812" y="592"/>
                </a:lnTo>
                <a:lnTo>
                  <a:pt x="766" y="617"/>
                </a:lnTo>
                <a:lnTo>
                  <a:pt x="718" y="640"/>
                </a:lnTo>
                <a:lnTo>
                  <a:pt x="668" y="659"/>
                </a:lnTo>
                <a:lnTo>
                  <a:pt x="617" y="675"/>
                </a:lnTo>
                <a:lnTo>
                  <a:pt x="564" y="688"/>
                </a:lnTo>
                <a:lnTo>
                  <a:pt x="510" y="697"/>
                </a:lnTo>
                <a:lnTo>
                  <a:pt x="456" y="703"/>
                </a:lnTo>
                <a:lnTo>
                  <a:pt x="399" y="705"/>
                </a:lnTo>
                <a:lnTo>
                  <a:pt x="338" y="703"/>
                </a:lnTo>
                <a:lnTo>
                  <a:pt x="277" y="696"/>
                </a:lnTo>
                <a:lnTo>
                  <a:pt x="218" y="684"/>
                </a:lnTo>
                <a:lnTo>
                  <a:pt x="161" y="669"/>
                </a:lnTo>
                <a:lnTo>
                  <a:pt x="105" y="650"/>
                </a:lnTo>
                <a:lnTo>
                  <a:pt x="52" y="626"/>
                </a:lnTo>
                <a:lnTo>
                  <a:pt x="0" y="600"/>
                </a:lnTo>
                <a:lnTo>
                  <a:pt x="10" y="541"/>
                </a:lnTo>
                <a:lnTo>
                  <a:pt x="23" y="484"/>
                </a:lnTo>
                <a:lnTo>
                  <a:pt x="41" y="429"/>
                </a:lnTo>
                <a:lnTo>
                  <a:pt x="62" y="375"/>
                </a:lnTo>
                <a:lnTo>
                  <a:pt x="87" y="324"/>
                </a:lnTo>
                <a:lnTo>
                  <a:pt x="116" y="275"/>
                </a:lnTo>
                <a:lnTo>
                  <a:pt x="147" y="227"/>
                </a:lnTo>
                <a:lnTo>
                  <a:pt x="182" y="182"/>
                </a:lnTo>
                <a:lnTo>
                  <a:pt x="220" y="140"/>
                </a:lnTo>
                <a:lnTo>
                  <a:pt x="260" y="101"/>
                </a:lnTo>
                <a:lnTo>
                  <a:pt x="304" y="64"/>
                </a:lnTo>
                <a:lnTo>
                  <a:pt x="350" y="30"/>
                </a:lnTo>
                <a:lnTo>
                  <a:pt x="39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4839093" y="3836808"/>
            <a:ext cx="1109682" cy="1006032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440" y="29"/>
              </a:cxn>
              <a:cxn ang="0">
                <a:pos x="486" y="62"/>
              </a:cxn>
              <a:cxn ang="0">
                <a:pos x="529" y="97"/>
              </a:cxn>
              <a:cxn ang="0">
                <a:pos x="570" y="136"/>
              </a:cxn>
              <a:cxn ang="0">
                <a:pos x="608" y="177"/>
              </a:cxn>
              <a:cxn ang="0">
                <a:pos x="643" y="221"/>
              </a:cxn>
              <a:cxn ang="0">
                <a:pos x="676" y="267"/>
              </a:cxn>
              <a:cxn ang="0">
                <a:pos x="705" y="315"/>
              </a:cxn>
              <a:cxn ang="0">
                <a:pos x="730" y="366"/>
              </a:cxn>
              <a:cxn ang="0">
                <a:pos x="752" y="418"/>
              </a:cxn>
              <a:cxn ang="0">
                <a:pos x="770" y="472"/>
              </a:cxn>
              <a:cxn ang="0">
                <a:pos x="785" y="528"/>
              </a:cxn>
              <a:cxn ang="0">
                <a:pos x="796" y="585"/>
              </a:cxn>
              <a:cxn ang="0">
                <a:pos x="750" y="610"/>
              </a:cxn>
              <a:cxn ang="0">
                <a:pos x="702" y="632"/>
              </a:cxn>
              <a:cxn ang="0">
                <a:pos x="653" y="651"/>
              </a:cxn>
              <a:cxn ang="0">
                <a:pos x="602" y="666"/>
              </a:cxn>
              <a:cxn ang="0">
                <a:pos x="550" y="679"/>
              </a:cxn>
              <a:cxn ang="0">
                <a:pos x="498" y="688"/>
              </a:cxn>
              <a:cxn ang="0">
                <a:pos x="443" y="693"/>
              </a:cxn>
              <a:cxn ang="0">
                <a:pos x="388" y="695"/>
              </a:cxn>
              <a:cxn ang="0">
                <a:pos x="328" y="693"/>
              </a:cxn>
              <a:cxn ang="0">
                <a:pos x="270" y="687"/>
              </a:cxn>
              <a:cxn ang="0">
                <a:pos x="213" y="676"/>
              </a:cxn>
              <a:cxn ang="0">
                <a:pos x="157" y="662"/>
              </a:cxn>
              <a:cxn ang="0">
                <a:pos x="103" y="644"/>
              </a:cxn>
              <a:cxn ang="0">
                <a:pos x="50" y="622"/>
              </a:cxn>
              <a:cxn ang="0">
                <a:pos x="0" y="597"/>
              </a:cxn>
              <a:cxn ang="0">
                <a:pos x="47" y="566"/>
              </a:cxn>
              <a:cxn ang="0">
                <a:pos x="93" y="533"/>
              </a:cxn>
              <a:cxn ang="0">
                <a:pos x="136" y="496"/>
              </a:cxn>
              <a:cxn ang="0">
                <a:pos x="176" y="457"/>
              </a:cxn>
              <a:cxn ang="0">
                <a:pos x="213" y="415"/>
              </a:cxn>
              <a:cxn ang="0">
                <a:pos x="247" y="370"/>
              </a:cxn>
              <a:cxn ang="0">
                <a:pos x="279" y="323"/>
              </a:cxn>
              <a:cxn ang="0">
                <a:pos x="307" y="274"/>
              </a:cxn>
              <a:cxn ang="0">
                <a:pos x="331" y="223"/>
              </a:cxn>
              <a:cxn ang="0">
                <a:pos x="352" y="169"/>
              </a:cxn>
              <a:cxn ang="0">
                <a:pos x="370" y="114"/>
              </a:cxn>
              <a:cxn ang="0">
                <a:pos x="383" y="57"/>
              </a:cxn>
              <a:cxn ang="0">
                <a:pos x="392" y="0"/>
              </a:cxn>
            </a:cxnLst>
            <a:rect l="0" t="0" r="r" b="b"/>
            <a:pathLst>
              <a:path w="796" h="695">
                <a:moveTo>
                  <a:pt x="392" y="0"/>
                </a:moveTo>
                <a:lnTo>
                  <a:pt x="440" y="29"/>
                </a:lnTo>
                <a:lnTo>
                  <a:pt x="486" y="62"/>
                </a:lnTo>
                <a:lnTo>
                  <a:pt x="529" y="97"/>
                </a:lnTo>
                <a:lnTo>
                  <a:pt x="570" y="136"/>
                </a:lnTo>
                <a:lnTo>
                  <a:pt x="608" y="177"/>
                </a:lnTo>
                <a:lnTo>
                  <a:pt x="643" y="221"/>
                </a:lnTo>
                <a:lnTo>
                  <a:pt x="676" y="267"/>
                </a:lnTo>
                <a:lnTo>
                  <a:pt x="705" y="315"/>
                </a:lnTo>
                <a:lnTo>
                  <a:pt x="730" y="366"/>
                </a:lnTo>
                <a:lnTo>
                  <a:pt x="752" y="418"/>
                </a:lnTo>
                <a:lnTo>
                  <a:pt x="770" y="472"/>
                </a:lnTo>
                <a:lnTo>
                  <a:pt x="785" y="528"/>
                </a:lnTo>
                <a:lnTo>
                  <a:pt x="796" y="585"/>
                </a:lnTo>
                <a:lnTo>
                  <a:pt x="750" y="610"/>
                </a:lnTo>
                <a:lnTo>
                  <a:pt x="702" y="632"/>
                </a:lnTo>
                <a:lnTo>
                  <a:pt x="653" y="651"/>
                </a:lnTo>
                <a:lnTo>
                  <a:pt x="602" y="666"/>
                </a:lnTo>
                <a:lnTo>
                  <a:pt x="550" y="679"/>
                </a:lnTo>
                <a:lnTo>
                  <a:pt x="498" y="688"/>
                </a:lnTo>
                <a:lnTo>
                  <a:pt x="443" y="693"/>
                </a:lnTo>
                <a:lnTo>
                  <a:pt x="388" y="695"/>
                </a:lnTo>
                <a:lnTo>
                  <a:pt x="328" y="693"/>
                </a:lnTo>
                <a:lnTo>
                  <a:pt x="270" y="687"/>
                </a:lnTo>
                <a:lnTo>
                  <a:pt x="213" y="676"/>
                </a:lnTo>
                <a:lnTo>
                  <a:pt x="157" y="662"/>
                </a:lnTo>
                <a:lnTo>
                  <a:pt x="103" y="644"/>
                </a:lnTo>
                <a:lnTo>
                  <a:pt x="50" y="622"/>
                </a:lnTo>
                <a:lnTo>
                  <a:pt x="0" y="597"/>
                </a:lnTo>
                <a:lnTo>
                  <a:pt x="47" y="566"/>
                </a:lnTo>
                <a:lnTo>
                  <a:pt x="93" y="533"/>
                </a:lnTo>
                <a:lnTo>
                  <a:pt x="136" y="496"/>
                </a:lnTo>
                <a:lnTo>
                  <a:pt x="176" y="457"/>
                </a:lnTo>
                <a:lnTo>
                  <a:pt x="213" y="415"/>
                </a:lnTo>
                <a:lnTo>
                  <a:pt x="247" y="370"/>
                </a:lnTo>
                <a:lnTo>
                  <a:pt x="279" y="323"/>
                </a:lnTo>
                <a:lnTo>
                  <a:pt x="307" y="274"/>
                </a:lnTo>
                <a:lnTo>
                  <a:pt x="331" y="223"/>
                </a:lnTo>
                <a:lnTo>
                  <a:pt x="352" y="169"/>
                </a:lnTo>
                <a:lnTo>
                  <a:pt x="370" y="114"/>
                </a:lnTo>
                <a:lnTo>
                  <a:pt x="383" y="57"/>
                </a:lnTo>
                <a:lnTo>
                  <a:pt x="39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4261675" y="3689988"/>
            <a:ext cx="1123622" cy="1016166"/>
          </a:xfrm>
          <a:custGeom>
            <a:avLst/>
            <a:gdLst/>
            <a:ahLst/>
            <a:cxnLst>
              <a:cxn ang="0">
                <a:pos x="407" y="0"/>
              </a:cxn>
              <a:cxn ang="0">
                <a:pos x="469" y="3"/>
              </a:cxn>
              <a:cxn ang="0">
                <a:pos x="530" y="9"/>
              </a:cxn>
              <a:cxn ang="0">
                <a:pos x="588" y="20"/>
              </a:cxn>
              <a:cxn ang="0">
                <a:pos x="645" y="36"/>
              </a:cxn>
              <a:cxn ang="0">
                <a:pos x="701" y="55"/>
              </a:cxn>
              <a:cxn ang="0">
                <a:pos x="754" y="78"/>
              </a:cxn>
              <a:cxn ang="0">
                <a:pos x="806" y="105"/>
              </a:cxn>
              <a:cxn ang="0">
                <a:pos x="797" y="162"/>
              </a:cxn>
              <a:cxn ang="0">
                <a:pos x="784" y="219"/>
              </a:cxn>
              <a:cxn ang="0">
                <a:pos x="766" y="274"/>
              </a:cxn>
              <a:cxn ang="0">
                <a:pos x="745" y="328"/>
              </a:cxn>
              <a:cxn ang="0">
                <a:pos x="721" y="379"/>
              </a:cxn>
              <a:cxn ang="0">
                <a:pos x="693" y="428"/>
              </a:cxn>
              <a:cxn ang="0">
                <a:pos x="661" y="475"/>
              </a:cxn>
              <a:cxn ang="0">
                <a:pos x="627" y="520"/>
              </a:cxn>
              <a:cxn ang="0">
                <a:pos x="590" y="562"/>
              </a:cxn>
              <a:cxn ang="0">
                <a:pos x="550" y="601"/>
              </a:cxn>
              <a:cxn ang="0">
                <a:pos x="507" y="638"/>
              </a:cxn>
              <a:cxn ang="0">
                <a:pos x="461" y="671"/>
              </a:cxn>
              <a:cxn ang="0">
                <a:pos x="414" y="702"/>
              </a:cxn>
              <a:cxn ang="0">
                <a:pos x="364" y="673"/>
              </a:cxn>
              <a:cxn ang="0">
                <a:pos x="318" y="640"/>
              </a:cxn>
              <a:cxn ang="0">
                <a:pos x="273" y="604"/>
              </a:cxn>
              <a:cxn ang="0">
                <a:pos x="231" y="565"/>
              </a:cxn>
              <a:cxn ang="0">
                <a:pos x="192" y="524"/>
              </a:cxn>
              <a:cxn ang="0">
                <a:pos x="156" y="480"/>
              </a:cxn>
              <a:cxn ang="0">
                <a:pos x="123" y="434"/>
              </a:cxn>
              <a:cxn ang="0">
                <a:pos x="93" y="384"/>
              </a:cxn>
              <a:cxn ang="0">
                <a:pos x="67" y="333"/>
              </a:cxn>
              <a:cxn ang="0">
                <a:pos x="44" y="280"/>
              </a:cxn>
              <a:cxn ang="0">
                <a:pos x="26" y="225"/>
              </a:cxn>
              <a:cxn ang="0">
                <a:pos x="11" y="168"/>
              </a:cxn>
              <a:cxn ang="0">
                <a:pos x="0" y="110"/>
              </a:cxn>
              <a:cxn ang="0">
                <a:pos x="46" y="85"/>
              </a:cxn>
              <a:cxn ang="0">
                <a:pos x="93" y="63"/>
              </a:cxn>
              <a:cxn ang="0">
                <a:pos x="142" y="45"/>
              </a:cxn>
              <a:cxn ang="0">
                <a:pos x="192" y="29"/>
              </a:cxn>
              <a:cxn ang="0">
                <a:pos x="244" y="17"/>
              </a:cxn>
              <a:cxn ang="0">
                <a:pos x="298" y="8"/>
              </a:cxn>
              <a:cxn ang="0">
                <a:pos x="352" y="3"/>
              </a:cxn>
              <a:cxn ang="0">
                <a:pos x="407" y="0"/>
              </a:cxn>
            </a:cxnLst>
            <a:rect l="0" t="0" r="r" b="b"/>
            <a:pathLst>
              <a:path w="806" h="702">
                <a:moveTo>
                  <a:pt x="407" y="0"/>
                </a:moveTo>
                <a:lnTo>
                  <a:pt x="469" y="3"/>
                </a:lnTo>
                <a:lnTo>
                  <a:pt x="530" y="9"/>
                </a:lnTo>
                <a:lnTo>
                  <a:pt x="588" y="20"/>
                </a:lnTo>
                <a:lnTo>
                  <a:pt x="645" y="36"/>
                </a:lnTo>
                <a:lnTo>
                  <a:pt x="701" y="55"/>
                </a:lnTo>
                <a:lnTo>
                  <a:pt x="754" y="78"/>
                </a:lnTo>
                <a:lnTo>
                  <a:pt x="806" y="105"/>
                </a:lnTo>
                <a:lnTo>
                  <a:pt x="797" y="162"/>
                </a:lnTo>
                <a:lnTo>
                  <a:pt x="784" y="219"/>
                </a:lnTo>
                <a:lnTo>
                  <a:pt x="766" y="274"/>
                </a:lnTo>
                <a:lnTo>
                  <a:pt x="745" y="328"/>
                </a:lnTo>
                <a:lnTo>
                  <a:pt x="721" y="379"/>
                </a:lnTo>
                <a:lnTo>
                  <a:pt x="693" y="428"/>
                </a:lnTo>
                <a:lnTo>
                  <a:pt x="661" y="475"/>
                </a:lnTo>
                <a:lnTo>
                  <a:pt x="627" y="520"/>
                </a:lnTo>
                <a:lnTo>
                  <a:pt x="590" y="562"/>
                </a:lnTo>
                <a:lnTo>
                  <a:pt x="550" y="601"/>
                </a:lnTo>
                <a:lnTo>
                  <a:pt x="507" y="638"/>
                </a:lnTo>
                <a:lnTo>
                  <a:pt x="461" y="671"/>
                </a:lnTo>
                <a:lnTo>
                  <a:pt x="414" y="702"/>
                </a:lnTo>
                <a:lnTo>
                  <a:pt x="364" y="673"/>
                </a:lnTo>
                <a:lnTo>
                  <a:pt x="318" y="640"/>
                </a:lnTo>
                <a:lnTo>
                  <a:pt x="273" y="604"/>
                </a:lnTo>
                <a:lnTo>
                  <a:pt x="231" y="565"/>
                </a:lnTo>
                <a:lnTo>
                  <a:pt x="192" y="524"/>
                </a:lnTo>
                <a:lnTo>
                  <a:pt x="156" y="480"/>
                </a:lnTo>
                <a:lnTo>
                  <a:pt x="123" y="434"/>
                </a:lnTo>
                <a:lnTo>
                  <a:pt x="93" y="384"/>
                </a:lnTo>
                <a:lnTo>
                  <a:pt x="67" y="333"/>
                </a:lnTo>
                <a:lnTo>
                  <a:pt x="44" y="280"/>
                </a:lnTo>
                <a:lnTo>
                  <a:pt x="26" y="225"/>
                </a:lnTo>
                <a:lnTo>
                  <a:pt x="11" y="168"/>
                </a:lnTo>
                <a:lnTo>
                  <a:pt x="0" y="110"/>
                </a:lnTo>
                <a:lnTo>
                  <a:pt x="46" y="85"/>
                </a:lnTo>
                <a:lnTo>
                  <a:pt x="93" y="63"/>
                </a:lnTo>
                <a:lnTo>
                  <a:pt x="142" y="45"/>
                </a:lnTo>
                <a:lnTo>
                  <a:pt x="192" y="29"/>
                </a:lnTo>
                <a:lnTo>
                  <a:pt x="244" y="17"/>
                </a:lnTo>
                <a:lnTo>
                  <a:pt x="298" y="8"/>
                </a:lnTo>
                <a:lnTo>
                  <a:pt x="352" y="3"/>
                </a:lnTo>
                <a:lnTo>
                  <a:pt x="40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97080" y="3182239"/>
            <a:ext cx="1229824" cy="713069"/>
            <a:chOff x="4020399" y="2428784"/>
            <a:chExt cx="1225618" cy="858835"/>
          </a:xfrm>
        </p:grpSpPr>
        <p:sp>
          <p:nvSpPr>
            <p:cNvPr id="15" name="TextBox 14"/>
            <p:cNvSpPr txBox="1"/>
            <p:nvPr/>
          </p:nvSpPr>
          <p:spPr>
            <a:xfrm>
              <a:off x="4256181" y="2968823"/>
              <a:ext cx="184099" cy="318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20399" y="2428784"/>
              <a:ext cx="1225618" cy="58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8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     OBJEKTIV</a:t>
              </a:r>
            </a:p>
            <a:p>
              <a:r>
                <a:rPr lang="en-GB" sz="128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SPECIFIK 1</a:t>
              </a:r>
              <a:endParaRPr lang="en-US" sz="128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70545" y="3280343"/>
            <a:ext cx="1107996" cy="978729"/>
            <a:chOff x="6708481" y="2888840"/>
            <a:chExt cx="1385663" cy="1178800"/>
          </a:xfrm>
        </p:grpSpPr>
        <p:sp>
          <p:nvSpPr>
            <p:cNvPr id="16" name="TextBox 15"/>
            <p:cNvSpPr txBox="1"/>
            <p:nvPr/>
          </p:nvSpPr>
          <p:spPr>
            <a:xfrm>
              <a:off x="7098120" y="3011027"/>
              <a:ext cx="231025" cy="318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08481" y="2888840"/>
              <a:ext cx="1385663" cy="11788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OBJEKTIV</a:t>
              </a:r>
            </a:p>
            <a:p>
              <a:r>
                <a:rPr lang="en-GB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SPECIFIK</a:t>
              </a:r>
              <a:endParaRPr lang="en-US" sz="144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44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  <a:p>
              <a:endParaRPr lang="en-US" sz="144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326035" y="4959394"/>
            <a:ext cx="1189749" cy="562605"/>
            <a:chOff x="4913624" y="4623495"/>
            <a:chExt cx="1487905" cy="677612"/>
          </a:xfrm>
        </p:grpSpPr>
        <p:sp>
          <p:nvSpPr>
            <p:cNvPr id="17" name="TextBox 16"/>
            <p:cNvSpPr txBox="1"/>
            <p:nvPr/>
          </p:nvSpPr>
          <p:spPr>
            <a:xfrm>
              <a:off x="5185277" y="4982312"/>
              <a:ext cx="231025" cy="318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3624" y="4623495"/>
              <a:ext cx="1487905" cy="6450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OBJEKTIV</a:t>
              </a:r>
            </a:p>
            <a:p>
              <a:r>
                <a:rPr lang="en-GB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SPECIFIK 3</a:t>
              </a:r>
              <a:endParaRPr lang="en-US" sz="144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31362" y="4966517"/>
            <a:ext cx="302911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Studimet rinore dhe të dhënat për rininë nxiten të zhvillohen dhe të bëhen pjesë e programeve të studimit në institucionet e arsimit të lartë dhe referenca për zhvillimet e mëtejshme në fushën e rinisë.</a:t>
            </a:r>
            <a:endParaRPr lang="en-US" sz="1440" dirty="0"/>
          </a:p>
        </p:txBody>
      </p:sp>
      <p:sp>
        <p:nvSpPr>
          <p:cNvPr id="42" name="TextBox 41"/>
          <p:cNvSpPr txBox="1"/>
          <p:nvPr/>
        </p:nvSpPr>
        <p:spPr>
          <a:xfrm>
            <a:off x="3893424" y="1964113"/>
            <a:ext cx="19893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05355" y="3253347"/>
            <a:ext cx="102080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80" b="1" dirty="0" smtClean="0">
                <a:latin typeface="Arial" panose="020B0604020202020204" pitchFamily="34" charset="0"/>
                <a:cs typeface="Arial" pitchFamily="34" charset="0"/>
              </a:rPr>
              <a:t>Q</a:t>
            </a:r>
            <a:r>
              <a:rPr lang="en-US" sz="1280" b="1" dirty="0"/>
              <a:t>Ë</a:t>
            </a:r>
            <a:r>
              <a:rPr lang="en-GB" sz="1280" b="1" dirty="0" smtClean="0">
                <a:latin typeface="Arial" panose="020B0604020202020204" pitchFamily="34" charset="0"/>
                <a:cs typeface="Arial" pitchFamily="34" charset="0"/>
              </a:rPr>
              <a:t>LLIMI </a:t>
            </a:r>
            <a:r>
              <a:rPr lang="en-GB" sz="1280" b="1" dirty="0">
                <a:latin typeface="Arial" panose="020B0604020202020204" pitchFamily="34" charset="0"/>
                <a:cs typeface="Arial" pitchFamily="34" charset="0"/>
              </a:rPr>
              <a:t>1</a:t>
            </a:r>
            <a:endParaRPr lang="en-US" sz="128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097082" y="5239968"/>
            <a:ext cx="655370" cy="253313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102952" y="3937229"/>
            <a:ext cx="731166" cy="37960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794485" y="2793976"/>
            <a:ext cx="292" cy="17174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6409" y="2323583"/>
            <a:ext cx="2896446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Të rinjtë janë të mirë-informuar rreth mundësive për të mësuar, fituar përvojë organizative dhe vullnetarizëm, dhe për të marrë pjesë aktivisht në jetën qytetare, sociale dhe </a:t>
            </a:r>
            <a:r>
              <a:rPr lang="sq-AL" sz="1440" dirty="0"/>
              <a:t>politike</a:t>
            </a:r>
            <a:r>
              <a:rPr lang="en-GB" sz="1440" dirty="0"/>
              <a:t>.</a:t>
            </a:r>
            <a:endParaRPr lang="en-US" sz="1440" dirty="0"/>
          </a:p>
        </p:txBody>
      </p:sp>
      <p:sp>
        <p:nvSpPr>
          <p:cNvPr id="5" name="TextBox 4"/>
          <p:cNvSpPr txBox="1"/>
          <p:nvPr/>
        </p:nvSpPr>
        <p:spPr>
          <a:xfrm>
            <a:off x="7047972" y="3727044"/>
            <a:ext cx="2184059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Politika rinore është e koordinuar, e bazuar në analiza dhe e harmonizuar në sektorë të ndryshëm duke kërkuar kohezionin dhe </a:t>
            </a:r>
            <a:r>
              <a:rPr lang="sq-AL" sz="1440" dirty="0" err="1"/>
              <a:t>optimizimin</a:t>
            </a:r>
            <a:r>
              <a:rPr lang="sq-AL" sz="1440" dirty="0"/>
              <a:t> e burimeve dhe duke forcuar si instrument zbatues të këtyre politikave Agjencinë Kombëtare të Rinisë</a:t>
            </a:r>
            <a:endParaRPr lang="en-US" sz="144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2159009" y="2818315"/>
            <a:ext cx="1079207" cy="3783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1729" y="1220376"/>
            <a:ext cx="8853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" b="1" dirty="0"/>
              <a:t>Q1: </a:t>
            </a:r>
            <a:r>
              <a:rPr lang="en-US" sz="1280" b="1" dirty="0"/>
              <a:t>TË REJAT DHE TË RINJTË MARRIN PJESË AKTIVISHT NË SHOQËRI DHE NDIHEN TË FUQIZUAR PËR T’U SHPREHUR ME ZËRIN E TYRE. POLITIKAT NDËRSEKTORIALE RINORE JANË TË KOORDINUARA, TË BAZUARA NË ANALIZA, ME MEKANIZMA TË MIRË FINANCUAR.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632" y="301298"/>
            <a:ext cx="6450127" cy="4999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331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/>
          </p:cNvSpPr>
          <p:nvPr/>
        </p:nvSpPr>
        <p:spPr bwMode="auto">
          <a:xfrm>
            <a:off x="3132194" y="2519963"/>
            <a:ext cx="1671493" cy="2197350"/>
          </a:xfrm>
          <a:custGeom>
            <a:avLst/>
            <a:gdLst/>
            <a:ahLst/>
            <a:cxnLst>
              <a:cxn ang="0">
                <a:pos x="871" y="3"/>
              </a:cxn>
              <a:cxn ang="0">
                <a:pos x="987" y="20"/>
              </a:cxn>
              <a:cxn ang="0">
                <a:pos x="1097" y="51"/>
              </a:cxn>
              <a:cxn ang="0">
                <a:pos x="1199" y="99"/>
              </a:cxn>
              <a:cxn ang="0">
                <a:pos x="1108" y="162"/>
              </a:cxn>
              <a:cxn ang="0">
                <a:pos x="1027" y="236"/>
              </a:cxn>
              <a:cxn ang="0">
                <a:pos x="956" y="320"/>
              </a:cxn>
              <a:cxn ang="0">
                <a:pos x="897" y="414"/>
              </a:cxn>
              <a:cxn ang="0">
                <a:pos x="851" y="516"/>
              </a:cxn>
              <a:cxn ang="0">
                <a:pos x="819" y="624"/>
              </a:cxn>
              <a:cxn ang="0">
                <a:pos x="803" y="738"/>
              </a:cxn>
              <a:cxn ang="0">
                <a:pos x="802" y="838"/>
              </a:cxn>
              <a:cxn ang="0">
                <a:pos x="810" y="918"/>
              </a:cxn>
              <a:cxn ang="0">
                <a:pos x="716" y="982"/>
              </a:cxn>
              <a:cxn ang="0">
                <a:pos x="632" y="1058"/>
              </a:cxn>
              <a:cxn ang="0">
                <a:pos x="559" y="1145"/>
              </a:cxn>
              <a:cxn ang="0">
                <a:pos x="499" y="1242"/>
              </a:cxn>
              <a:cxn ang="0">
                <a:pos x="453" y="1347"/>
              </a:cxn>
              <a:cxn ang="0">
                <a:pos x="422" y="1459"/>
              </a:cxn>
              <a:cxn ang="0">
                <a:pos x="364" y="1488"/>
              </a:cxn>
              <a:cxn ang="0">
                <a:pos x="275" y="1420"/>
              </a:cxn>
              <a:cxn ang="0">
                <a:pos x="196" y="1340"/>
              </a:cxn>
              <a:cxn ang="0">
                <a:pos x="129" y="1250"/>
              </a:cxn>
              <a:cxn ang="0">
                <a:pos x="74" y="1150"/>
              </a:cxn>
              <a:cxn ang="0">
                <a:pos x="34" y="1044"/>
              </a:cxn>
              <a:cxn ang="0">
                <a:pos x="9" y="930"/>
              </a:cxn>
              <a:cxn ang="0">
                <a:pos x="0" y="811"/>
              </a:cxn>
              <a:cxn ang="0">
                <a:pos x="9" y="691"/>
              </a:cxn>
              <a:cxn ang="0">
                <a:pos x="34" y="577"/>
              </a:cxn>
              <a:cxn ang="0">
                <a:pos x="76" y="470"/>
              </a:cxn>
              <a:cxn ang="0">
                <a:pos x="130" y="370"/>
              </a:cxn>
              <a:cxn ang="0">
                <a:pos x="199" y="280"/>
              </a:cxn>
              <a:cxn ang="0">
                <a:pos x="279" y="200"/>
              </a:cxn>
              <a:cxn ang="0">
                <a:pos x="370" y="131"/>
              </a:cxn>
              <a:cxn ang="0">
                <a:pos x="469" y="76"/>
              </a:cxn>
              <a:cxn ang="0">
                <a:pos x="577" y="34"/>
              </a:cxn>
              <a:cxn ang="0">
                <a:pos x="691" y="9"/>
              </a:cxn>
              <a:cxn ang="0">
                <a:pos x="811" y="0"/>
              </a:cxn>
            </a:cxnLst>
            <a:rect l="0" t="0" r="r" b="b"/>
            <a:pathLst>
              <a:path w="1199" h="1518">
                <a:moveTo>
                  <a:pt x="811" y="0"/>
                </a:moveTo>
                <a:lnTo>
                  <a:pt x="871" y="3"/>
                </a:lnTo>
                <a:lnTo>
                  <a:pt x="930" y="8"/>
                </a:lnTo>
                <a:lnTo>
                  <a:pt x="987" y="20"/>
                </a:lnTo>
                <a:lnTo>
                  <a:pt x="1042" y="34"/>
                </a:lnTo>
                <a:lnTo>
                  <a:pt x="1097" y="51"/>
                </a:lnTo>
                <a:lnTo>
                  <a:pt x="1149" y="74"/>
                </a:lnTo>
                <a:lnTo>
                  <a:pt x="1199" y="99"/>
                </a:lnTo>
                <a:lnTo>
                  <a:pt x="1153" y="128"/>
                </a:lnTo>
                <a:lnTo>
                  <a:pt x="1108" y="162"/>
                </a:lnTo>
                <a:lnTo>
                  <a:pt x="1066" y="197"/>
                </a:lnTo>
                <a:lnTo>
                  <a:pt x="1027" y="236"/>
                </a:lnTo>
                <a:lnTo>
                  <a:pt x="990" y="277"/>
                </a:lnTo>
                <a:lnTo>
                  <a:pt x="956" y="320"/>
                </a:lnTo>
                <a:lnTo>
                  <a:pt x="925" y="366"/>
                </a:lnTo>
                <a:lnTo>
                  <a:pt x="897" y="414"/>
                </a:lnTo>
                <a:lnTo>
                  <a:pt x="873" y="464"/>
                </a:lnTo>
                <a:lnTo>
                  <a:pt x="851" y="516"/>
                </a:lnTo>
                <a:lnTo>
                  <a:pt x="833" y="569"/>
                </a:lnTo>
                <a:lnTo>
                  <a:pt x="819" y="624"/>
                </a:lnTo>
                <a:lnTo>
                  <a:pt x="809" y="681"/>
                </a:lnTo>
                <a:lnTo>
                  <a:pt x="803" y="738"/>
                </a:lnTo>
                <a:lnTo>
                  <a:pt x="801" y="797"/>
                </a:lnTo>
                <a:lnTo>
                  <a:pt x="802" y="838"/>
                </a:lnTo>
                <a:lnTo>
                  <a:pt x="805" y="878"/>
                </a:lnTo>
                <a:lnTo>
                  <a:pt x="810" y="918"/>
                </a:lnTo>
                <a:lnTo>
                  <a:pt x="762" y="948"/>
                </a:lnTo>
                <a:lnTo>
                  <a:pt x="716" y="982"/>
                </a:lnTo>
                <a:lnTo>
                  <a:pt x="672" y="1019"/>
                </a:lnTo>
                <a:lnTo>
                  <a:pt x="632" y="1058"/>
                </a:lnTo>
                <a:lnTo>
                  <a:pt x="594" y="1100"/>
                </a:lnTo>
                <a:lnTo>
                  <a:pt x="559" y="1145"/>
                </a:lnTo>
                <a:lnTo>
                  <a:pt x="528" y="1193"/>
                </a:lnTo>
                <a:lnTo>
                  <a:pt x="499" y="1242"/>
                </a:lnTo>
                <a:lnTo>
                  <a:pt x="474" y="1293"/>
                </a:lnTo>
                <a:lnTo>
                  <a:pt x="453" y="1347"/>
                </a:lnTo>
                <a:lnTo>
                  <a:pt x="435" y="1402"/>
                </a:lnTo>
                <a:lnTo>
                  <a:pt x="422" y="1459"/>
                </a:lnTo>
                <a:lnTo>
                  <a:pt x="412" y="1518"/>
                </a:lnTo>
                <a:lnTo>
                  <a:pt x="364" y="1488"/>
                </a:lnTo>
                <a:lnTo>
                  <a:pt x="318" y="1456"/>
                </a:lnTo>
                <a:lnTo>
                  <a:pt x="275" y="1420"/>
                </a:lnTo>
                <a:lnTo>
                  <a:pt x="234" y="1381"/>
                </a:lnTo>
                <a:lnTo>
                  <a:pt x="196" y="1340"/>
                </a:lnTo>
                <a:lnTo>
                  <a:pt x="161" y="1296"/>
                </a:lnTo>
                <a:lnTo>
                  <a:pt x="129" y="1250"/>
                </a:lnTo>
                <a:lnTo>
                  <a:pt x="100" y="1202"/>
                </a:lnTo>
                <a:lnTo>
                  <a:pt x="74" y="1150"/>
                </a:lnTo>
                <a:lnTo>
                  <a:pt x="52" y="1098"/>
                </a:lnTo>
                <a:lnTo>
                  <a:pt x="34" y="1044"/>
                </a:lnTo>
                <a:lnTo>
                  <a:pt x="19" y="988"/>
                </a:lnTo>
                <a:lnTo>
                  <a:pt x="9" y="930"/>
                </a:lnTo>
                <a:lnTo>
                  <a:pt x="2" y="871"/>
                </a:lnTo>
                <a:lnTo>
                  <a:pt x="0" y="811"/>
                </a:lnTo>
                <a:lnTo>
                  <a:pt x="2" y="751"/>
                </a:lnTo>
                <a:lnTo>
                  <a:pt x="9" y="691"/>
                </a:lnTo>
                <a:lnTo>
                  <a:pt x="19" y="634"/>
                </a:lnTo>
                <a:lnTo>
                  <a:pt x="34" y="577"/>
                </a:lnTo>
                <a:lnTo>
                  <a:pt x="53" y="522"/>
                </a:lnTo>
                <a:lnTo>
                  <a:pt x="76" y="470"/>
                </a:lnTo>
                <a:lnTo>
                  <a:pt x="102" y="419"/>
                </a:lnTo>
                <a:lnTo>
                  <a:pt x="130" y="370"/>
                </a:lnTo>
                <a:lnTo>
                  <a:pt x="163" y="323"/>
                </a:lnTo>
                <a:lnTo>
                  <a:pt x="199" y="280"/>
                </a:lnTo>
                <a:lnTo>
                  <a:pt x="238" y="238"/>
                </a:lnTo>
                <a:lnTo>
                  <a:pt x="279" y="200"/>
                </a:lnTo>
                <a:lnTo>
                  <a:pt x="323" y="164"/>
                </a:lnTo>
                <a:lnTo>
                  <a:pt x="370" y="131"/>
                </a:lnTo>
                <a:lnTo>
                  <a:pt x="419" y="102"/>
                </a:lnTo>
                <a:lnTo>
                  <a:pt x="469" y="76"/>
                </a:lnTo>
                <a:lnTo>
                  <a:pt x="522" y="54"/>
                </a:lnTo>
                <a:lnTo>
                  <a:pt x="577" y="34"/>
                </a:lnTo>
                <a:lnTo>
                  <a:pt x="633" y="20"/>
                </a:lnTo>
                <a:lnTo>
                  <a:pt x="691" y="9"/>
                </a:lnTo>
                <a:lnTo>
                  <a:pt x="751" y="3"/>
                </a:lnTo>
                <a:lnTo>
                  <a:pt x="81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4793256" y="2500754"/>
            <a:ext cx="1706345" cy="2188664"/>
          </a:xfrm>
          <a:custGeom>
            <a:avLst/>
            <a:gdLst/>
            <a:ahLst/>
            <a:cxnLst>
              <a:cxn ang="0">
                <a:pos x="474" y="2"/>
              </a:cxn>
              <a:cxn ang="0">
                <a:pos x="591" y="20"/>
              </a:cxn>
              <a:cxn ang="0">
                <a:pos x="702" y="54"/>
              </a:cxn>
              <a:cxn ang="0">
                <a:pos x="806" y="102"/>
              </a:cxn>
              <a:cxn ang="0">
                <a:pos x="901" y="163"/>
              </a:cxn>
              <a:cxn ang="0">
                <a:pos x="987" y="238"/>
              </a:cxn>
              <a:cxn ang="0">
                <a:pos x="1061" y="323"/>
              </a:cxn>
              <a:cxn ang="0">
                <a:pos x="1123" y="419"/>
              </a:cxn>
              <a:cxn ang="0">
                <a:pos x="1171" y="522"/>
              </a:cxn>
              <a:cxn ang="0">
                <a:pos x="1205" y="633"/>
              </a:cxn>
              <a:cxn ang="0">
                <a:pos x="1222" y="750"/>
              </a:cxn>
              <a:cxn ang="0">
                <a:pos x="1222" y="870"/>
              </a:cxn>
              <a:cxn ang="0">
                <a:pos x="1206" y="986"/>
              </a:cxn>
              <a:cxn ang="0">
                <a:pos x="1173" y="1095"/>
              </a:cxn>
              <a:cxn ang="0">
                <a:pos x="1127" y="1197"/>
              </a:cxn>
              <a:cxn ang="0">
                <a:pos x="1067" y="1291"/>
              </a:cxn>
              <a:cxn ang="0">
                <a:pos x="995" y="1376"/>
              </a:cxn>
              <a:cxn ang="0">
                <a:pos x="912" y="1450"/>
              </a:cxn>
              <a:cxn ang="0">
                <a:pos x="821" y="1512"/>
              </a:cxn>
              <a:cxn ang="0">
                <a:pos x="795" y="1399"/>
              </a:cxn>
              <a:cxn ang="0">
                <a:pos x="755" y="1293"/>
              </a:cxn>
              <a:cxn ang="0">
                <a:pos x="701" y="1194"/>
              </a:cxn>
              <a:cxn ang="0">
                <a:pos x="633" y="1104"/>
              </a:cxn>
              <a:cxn ang="0">
                <a:pos x="554" y="1024"/>
              </a:cxn>
              <a:cxn ang="0">
                <a:pos x="465" y="956"/>
              </a:cxn>
              <a:cxn ang="0">
                <a:pos x="422" y="877"/>
              </a:cxn>
              <a:cxn ang="0">
                <a:pos x="421" y="765"/>
              </a:cxn>
              <a:cxn ang="0">
                <a:pos x="404" y="646"/>
              </a:cxn>
              <a:cxn ang="0">
                <a:pos x="370" y="534"/>
              </a:cxn>
              <a:cxn ang="0">
                <a:pos x="321" y="431"/>
              </a:cxn>
              <a:cxn ang="0">
                <a:pos x="258" y="334"/>
              </a:cxn>
              <a:cxn ang="0">
                <a:pos x="183" y="249"/>
              </a:cxn>
              <a:cxn ang="0">
                <a:pos x="97" y="174"/>
              </a:cxn>
              <a:cxn ang="0">
                <a:pos x="0" y="113"/>
              </a:cxn>
              <a:cxn ang="0">
                <a:pos x="95" y="65"/>
              </a:cxn>
              <a:cxn ang="0">
                <a:pos x="195" y="30"/>
              </a:cxn>
              <a:cxn ang="0">
                <a:pos x="302" y="8"/>
              </a:cxn>
              <a:cxn ang="0">
                <a:pos x="413" y="0"/>
              </a:cxn>
            </a:cxnLst>
            <a:rect l="0" t="0" r="r" b="b"/>
            <a:pathLst>
              <a:path w="1224" h="1512">
                <a:moveTo>
                  <a:pt x="413" y="0"/>
                </a:moveTo>
                <a:lnTo>
                  <a:pt x="474" y="2"/>
                </a:lnTo>
                <a:lnTo>
                  <a:pt x="533" y="9"/>
                </a:lnTo>
                <a:lnTo>
                  <a:pt x="591" y="20"/>
                </a:lnTo>
                <a:lnTo>
                  <a:pt x="647" y="34"/>
                </a:lnTo>
                <a:lnTo>
                  <a:pt x="702" y="54"/>
                </a:lnTo>
                <a:lnTo>
                  <a:pt x="755" y="76"/>
                </a:lnTo>
                <a:lnTo>
                  <a:pt x="806" y="102"/>
                </a:lnTo>
                <a:lnTo>
                  <a:pt x="855" y="131"/>
                </a:lnTo>
                <a:lnTo>
                  <a:pt x="901" y="163"/>
                </a:lnTo>
                <a:lnTo>
                  <a:pt x="946" y="199"/>
                </a:lnTo>
                <a:lnTo>
                  <a:pt x="987" y="238"/>
                </a:lnTo>
                <a:lnTo>
                  <a:pt x="1025" y="279"/>
                </a:lnTo>
                <a:lnTo>
                  <a:pt x="1061" y="323"/>
                </a:lnTo>
                <a:lnTo>
                  <a:pt x="1094" y="370"/>
                </a:lnTo>
                <a:lnTo>
                  <a:pt x="1123" y="419"/>
                </a:lnTo>
                <a:lnTo>
                  <a:pt x="1149" y="469"/>
                </a:lnTo>
                <a:lnTo>
                  <a:pt x="1171" y="522"/>
                </a:lnTo>
                <a:lnTo>
                  <a:pt x="1190" y="577"/>
                </a:lnTo>
                <a:lnTo>
                  <a:pt x="1205" y="633"/>
                </a:lnTo>
                <a:lnTo>
                  <a:pt x="1216" y="691"/>
                </a:lnTo>
                <a:lnTo>
                  <a:pt x="1222" y="750"/>
                </a:lnTo>
                <a:lnTo>
                  <a:pt x="1224" y="811"/>
                </a:lnTo>
                <a:lnTo>
                  <a:pt x="1222" y="870"/>
                </a:lnTo>
                <a:lnTo>
                  <a:pt x="1216" y="929"/>
                </a:lnTo>
                <a:lnTo>
                  <a:pt x="1206" y="986"/>
                </a:lnTo>
                <a:lnTo>
                  <a:pt x="1191" y="1041"/>
                </a:lnTo>
                <a:lnTo>
                  <a:pt x="1173" y="1095"/>
                </a:lnTo>
                <a:lnTo>
                  <a:pt x="1152" y="1147"/>
                </a:lnTo>
                <a:lnTo>
                  <a:pt x="1127" y="1197"/>
                </a:lnTo>
                <a:lnTo>
                  <a:pt x="1098" y="1245"/>
                </a:lnTo>
                <a:lnTo>
                  <a:pt x="1067" y="1291"/>
                </a:lnTo>
                <a:lnTo>
                  <a:pt x="1033" y="1335"/>
                </a:lnTo>
                <a:lnTo>
                  <a:pt x="995" y="1376"/>
                </a:lnTo>
                <a:lnTo>
                  <a:pt x="955" y="1414"/>
                </a:lnTo>
                <a:lnTo>
                  <a:pt x="912" y="1450"/>
                </a:lnTo>
                <a:lnTo>
                  <a:pt x="868" y="1483"/>
                </a:lnTo>
                <a:lnTo>
                  <a:pt x="821" y="1512"/>
                </a:lnTo>
                <a:lnTo>
                  <a:pt x="810" y="1455"/>
                </a:lnTo>
                <a:lnTo>
                  <a:pt x="795" y="1399"/>
                </a:lnTo>
                <a:lnTo>
                  <a:pt x="777" y="1345"/>
                </a:lnTo>
                <a:lnTo>
                  <a:pt x="755" y="1293"/>
                </a:lnTo>
                <a:lnTo>
                  <a:pt x="730" y="1242"/>
                </a:lnTo>
                <a:lnTo>
                  <a:pt x="701" y="1194"/>
                </a:lnTo>
                <a:lnTo>
                  <a:pt x="668" y="1148"/>
                </a:lnTo>
                <a:lnTo>
                  <a:pt x="633" y="1104"/>
                </a:lnTo>
                <a:lnTo>
                  <a:pt x="595" y="1063"/>
                </a:lnTo>
                <a:lnTo>
                  <a:pt x="554" y="1024"/>
                </a:lnTo>
                <a:lnTo>
                  <a:pt x="511" y="989"/>
                </a:lnTo>
                <a:lnTo>
                  <a:pt x="465" y="956"/>
                </a:lnTo>
                <a:lnTo>
                  <a:pt x="417" y="927"/>
                </a:lnTo>
                <a:lnTo>
                  <a:pt x="422" y="877"/>
                </a:lnTo>
                <a:lnTo>
                  <a:pt x="424" y="825"/>
                </a:lnTo>
                <a:lnTo>
                  <a:pt x="421" y="765"/>
                </a:lnTo>
                <a:lnTo>
                  <a:pt x="415" y="705"/>
                </a:lnTo>
                <a:lnTo>
                  <a:pt x="404" y="646"/>
                </a:lnTo>
                <a:lnTo>
                  <a:pt x="389" y="590"/>
                </a:lnTo>
                <a:lnTo>
                  <a:pt x="370" y="534"/>
                </a:lnTo>
                <a:lnTo>
                  <a:pt x="347" y="482"/>
                </a:lnTo>
                <a:lnTo>
                  <a:pt x="321" y="431"/>
                </a:lnTo>
                <a:lnTo>
                  <a:pt x="291" y="381"/>
                </a:lnTo>
                <a:lnTo>
                  <a:pt x="258" y="334"/>
                </a:lnTo>
                <a:lnTo>
                  <a:pt x="222" y="291"/>
                </a:lnTo>
                <a:lnTo>
                  <a:pt x="183" y="249"/>
                </a:lnTo>
                <a:lnTo>
                  <a:pt x="141" y="211"/>
                </a:lnTo>
                <a:lnTo>
                  <a:pt x="97" y="174"/>
                </a:lnTo>
                <a:lnTo>
                  <a:pt x="50" y="142"/>
                </a:lnTo>
                <a:lnTo>
                  <a:pt x="0" y="113"/>
                </a:lnTo>
                <a:lnTo>
                  <a:pt x="46" y="88"/>
                </a:lnTo>
                <a:lnTo>
                  <a:pt x="95" y="65"/>
                </a:lnTo>
                <a:lnTo>
                  <a:pt x="144" y="46"/>
                </a:lnTo>
                <a:lnTo>
                  <a:pt x="195" y="30"/>
                </a:lnTo>
                <a:lnTo>
                  <a:pt x="248" y="17"/>
                </a:lnTo>
                <a:lnTo>
                  <a:pt x="302" y="8"/>
                </a:lnTo>
                <a:lnTo>
                  <a:pt x="357" y="2"/>
                </a:lnTo>
                <a:lnTo>
                  <a:pt x="41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4249132" y="2694939"/>
            <a:ext cx="1145928" cy="1185526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448" y="29"/>
              </a:cxn>
              <a:cxn ang="0">
                <a:pos x="495" y="61"/>
              </a:cxn>
              <a:cxn ang="0">
                <a:pos x="539" y="98"/>
              </a:cxn>
              <a:cxn ang="0">
                <a:pos x="581" y="136"/>
              </a:cxn>
              <a:cxn ang="0">
                <a:pos x="620" y="178"/>
              </a:cxn>
              <a:cxn ang="0">
                <a:pos x="656" y="221"/>
              </a:cxn>
              <a:cxn ang="0">
                <a:pos x="689" y="268"/>
              </a:cxn>
              <a:cxn ang="0">
                <a:pos x="719" y="318"/>
              </a:cxn>
              <a:cxn ang="0">
                <a:pos x="745" y="369"/>
              </a:cxn>
              <a:cxn ang="0">
                <a:pos x="768" y="421"/>
              </a:cxn>
              <a:cxn ang="0">
                <a:pos x="787" y="477"/>
              </a:cxn>
              <a:cxn ang="0">
                <a:pos x="802" y="533"/>
              </a:cxn>
              <a:cxn ang="0">
                <a:pos x="813" y="592"/>
              </a:cxn>
              <a:cxn ang="0">
                <a:pos x="819" y="652"/>
              </a:cxn>
              <a:cxn ang="0">
                <a:pos x="822" y="712"/>
              </a:cxn>
              <a:cxn ang="0">
                <a:pos x="820" y="764"/>
              </a:cxn>
              <a:cxn ang="0">
                <a:pos x="815" y="814"/>
              </a:cxn>
              <a:cxn ang="0">
                <a:pos x="763" y="787"/>
              </a:cxn>
              <a:cxn ang="0">
                <a:pos x="710" y="764"/>
              </a:cxn>
              <a:cxn ang="0">
                <a:pos x="654" y="745"/>
              </a:cxn>
              <a:cxn ang="0">
                <a:pos x="597" y="729"/>
              </a:cxn>
              <a:cxn ang="0">
                <a:pos x="539" y="718"/>
              </a:cxn>
              <a:cxn ang="0">
                <a:pos x="478" y="712"/>
              </a:cxn>
              <a:cxn ang="0">
                <a:pos x="416" y="709"/>
              </a:cxn>
              <a:cxn ang="0">
                <a:pos x="361" y="712"/>
              </a:cxn>
              <a:cxn ang="0">
                <a:pos x="307" y="717"/>
              </a:cxn>
              <a:cxn ang="0">
                <a:pos x="253" y="726"/>
              </a:cxn>
              <a:cxn ang="0">
                <a:pos x="201" y="738"/>
              </a:cxn>
              <a:cxn ang="0">
                <a:pos x="151" y="754"/>
              </a:cxn>
              <a:cxn ang="0">
                <a:pos x="102" y="772"/>
              </a:cxn>
              <a:cxn ang="0">
                <a:pos x="55" y="794"/>
              </a:cxn>
              <a:cxn ang="0">
                <a:pos x="9" y="819"/>
              </a:cxn>
              <a:cxn ang="0">
                <a:pos x="4" y="779"/>
              </a:cxn>
              <a:cxn ang="0">
                <a:pos x="1" y="739"/>
              </a:cxn>
              <a:cxn ang="0">
                <a:pos x="0" y="698"/>
              </a:cxn>
              <a:cxn ang="0">
                <a:pos x="2" y="639"/>
              </a:cxn>
              <a:cxn ang="0">
                <a:pos x="8" y="582"/>
              </a:cxn>
              <a:cxn ang="0">
                <a:pos x="18" y="525"/>
              </a:cxn>
              <a:cxn ang="0">
                <a:pos x="32" y="470"/>
              </a:cxn>
              <a:cxn ang="0">
                <a:pos x="50" y="417"/>
              </a:cxn>
              <a:cxn ang="0">
                <a:pos x="72" y="365"/>
              </a:cxn>
              <a:cxn ang="0">
                <a:pos x="96" y="315"/>
              </a:cxn>
              <a:cxn ang="0">
                <a:pos x="124" y="267"/>
              </a:cxn>
              <a:cxn ang="0">
                <a:pos x="155" y="221"/>
              </a:cxn>
              <a:cxn ang="0">
                <a:pos x="189" y="178"/>
              </a:cxn>
              <a:cxn ang="0">
                <a:pos x="226" y="137"/>
              </a:cxn>
              <a:cxn ang="0">
                <a:pos x="265" y="98"/>
              </a:cxn>
              <a:cxn ang="0">
                <a:pos x="307" y="63"/>
              </a:cxn>
              <a:cxn ang="0">
                <a:pos x="352" y="29"/>
              </a:cxn>
              <a:cxn ang="0">
                <a:pos x="398" y="0"/>
              </a:cxn>
            </a:cxnLst>
            <a:rect l="0" t="0" r="r" b="b"/>
            <a:pathLst>
              <a:path w="822" h="819">
                <a:moveTo>
                  <a:pt x="398" y="0"/>
                </a:moveTo>
                <a:lnTo>
                  <a:pt x="448" y="29"/>
                </a:lnTo>
                <a:lnTo>
                  <a:pt x="495" y="61"/>
                </a:lnTo>
                <a:lnTo>
                  <a:pt x="539" y="98"/>
                </a:lnTo>
                <a:lnTo>
                  <a:pt x="581" y="136"/>
                </a:lnTo>
                <a:lnTo>
                  <a:pt x="620" y="178"/>
                </a:lnTo>
                <a:lnTo>
                  <a:pt x="656" y="221"/>
                </a:lnTo>
                <a:lnTo>
                  <a:pt x="689" y="268"/>
                </a:lnTo>
                <a:lnTo>
                  <a:pt x="719" y="318"/>
                </a:lnTo>
                <a:lnTo>
                  <a:pt x="745" y="369"/>
                </a:lnTo>
                <a:lnTo>
                  <a:pt x="768" y="421"/>
                </a:lnTo>
                <a:lnTo>
                  <a:pt x="787" y="477"/>
                </a:lnTo>
                <a:lnTo>
                  <a:pt x="802" y="533"/>
                </a:lnTo>
                <a:lnTo>
                  <a:pt x="813" y="592"/>
                </a:lnTo>
                <a:lnTo>
                  <a:pt x="819" y="652"/>
                </a:lnTo>
                <a:lnTo>
                  <a:pt x="822" y="712"/>
                </a:lnTo>
                <a:lnTo>
                  <a:pt x="820" y="764"/>
                </a:lnTo>
                <a:lnTo>
                  <a:pt x="815" y="814"/>
                </a:lnTo>
                <a:lnTo>
                  <a:pt x="763" y="787"/>
                </a:lnTo>
                <a:lnTo>
                  <a:pt x="710" y="764"/>
                </a:lnTo>
                <a:lnTo>
                  <a:pt x="654" y="745"/>
                </a:lnTo>
                <a:lnTo>
                  <a:pt x="597" y="729"/>
                </a:lnTo>
                <a:lnTo>
                  <a:pt x="539" y="718"/>
                </a:lnTo>
                <a:lnTo>
                  <a:pt x="478" y="712"/>
                </a:lnTo>
                <a:lnTo>
                  <a:pt x="416" y="709"/>
                </a:lnTo>
                <a:lnTo>
                  <a:pt x="361" y="712"/>
                </a:lnTo>
                <a:lnTo>
                  <a:pt x="307" y="717"/>
                </a:lnTo>
                <a:lnTo>
                  <a:pt x="253" y="726"/>
                </a:lnTo>
                <a:lnTo>
                  <a:pt x="201" y="738"/>
                </a:lnTo>
                <a:lnTo>
                  <a:pt x="151" y="754"/>
                </a:lnTo>
                <a:lnTo>
                  <a:pt x="102" y="772"/>
                </a:lnTo>
                <a:lnTo>
                  <a:pt x="55" y="794"/>
                </a:lnTo>
                <a:lnTo>
                  <a:pt x="9" y="819"/>
                </a:lnTo>
                <a:lnTo>
                  <a:pt x="4" y="779"/>
                </a:lnTo>
                <a:lnTo>
                  <a:pt x="1" y="739"/>
                </a:lnTo>
                <a:lnTo>
                  <a:pt x="0" y="698"/>
                </a:lnTo>
                <a:lnTo>
                  <a:pt x="2" y="639"/>
                </a:lnTo>
                <a:lnTo>
                  <a:pt x="8" y="582"/>
                </a:lnTo>
                <a:lnTo>
                  <a:pt x="18" y="525"/>
                </a:lnTo>
                <a:lnTo>
                  <a:pt x="32" y="470"/>
                </a:lnTo>
                <a:lnTo>
                  <a:pt x="50" y="417"/>
                </a:lnTo>
                <a:lnTo>
                  <a:pt x="72" y="365"/>
                </a:lnTo>
                <a:lnTo>
                  <a:pt x="96" y="315"/>
                </a:lnTo>
                <a:lnTo>
                  <a:pt x="124" y="267"/>
                </a:lnTo>
                <a:lnTo>
                  <a:pt x="155" y="221"/>
                </a:lnTo>
                <a:lnTo>
                  <a:pt x="189" y="178"/>
                </a:lnTo>
                <a:lnTo>
                  <a:pt x="226" y="137"/>
                </a:lnTo>
                <a:lnTo>
                  <a:pt x="265" y="98"/>
                </a:lnTo>
                <a:lnTo>
                  <a:pt x="307" y="63"/>
                </a:lnTo>
                <a:lnTo>
                  <a:pt x="352" y="29"/>
                </a:lnTo>
                <a:lnTo>
                  <a:pt x="39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3698747" y="4640224"/>
            <a:ext cx="2262580" cy="1349097"/>
          </a:xfrm>
          <a:custGeom>
            <a:avLst/>
            <a:gdLst/>
            <a:ahLst/>
            <a:cxnLst>
              <a:cxn ang="0">
                <a:pos x="1619" y="40"/>
              </a:cxn>
              <a:cxn ang="0">
                <a:pos x="1623" y="121"/>
              </a:cxn>
              <a:cxn ang="0">
                <a:pos x="1614" y="241"/>
              </a:cxn>
              <a:cxn ang="0">
                <a:pos x="1588" y="355"/>
              </a:cxn>
              <a:cxn ang="0">
                <a:pos x="1547" y="463"/>
              </a:cxn>
              <a:cxn ang="0">
                <a:pos x="1492" y="563"/>
              </a:cxn>
              <a:cxn ang="0">
                <a:pos x="1423" y="654"/>
              </a:cxn>
              <a:cxn ang="0">
                <a:pos x="1344" y="733"/>
              </a:cxn>
              <a:cxn ang="0">
                <a:pos x="1253" y="802"/>
              </a:cxn>
              <a:cxn ang="0">
                <a:pos x="1154" y="857"/>
              </a:cxn>
              <a:cxn ang="0">
                <a:pos x="1045" y="898"/>
              </a:cxn>
              <a:cxn ang="0">
                <a:pos x="931" y="923"/>
              </a:cxn>
              <a:cxn ang="0">
                <a:pos x="811" y="932"/>
              </a:cxn>
              <a:cxn ang="0">
                <a:pos x="691" y="923"/>
              </a:cxn>
              <a:cxn ang="0">
                <a:pos x="577" y="898"/>
              </a:cxn>
              <a:cxn ang="0">
                <a:pos x="469" y="857"/>
              </a:cxn>
              <a:cxn ang="0">
                <a:pos x="370" y="802"/>
              </a:cxn>
              <a:cxn ang="0">
                <a:pos x="279" y="733"/>
              </a:cxn>
              <a:cxn ang="0">
                <a:pos x="199" y="654"/>
              </a:cxn>
              <a:cxn ang="0">
                <a:pos x="130" y="563"/>
              </a:cxn>
              <a:cxn ang="0">
                <a:pos x="76" y="463"/>
              </a:cxn>
              <a:cxn ang="0">
                <a:pos x="34" y="355"/>
              </a:cxn>
              <a:cxn ang="0">
                <a:pos x="9" y="241"/>
              </a:cxn>
              <a:cxn ang="0">
                <a:pos x="0" y="121"/>
              </a:cxn>
              <a:cxn ang="0">
                <a:pos x="6" y="20"/>
              </a:cxn>
              <a:cxn ang="0">
                <a:pos x="111" y="70"/>
              </a:cxn>
              <a:cxn ang="0">
                <a:pos x="224" y="104"/>
              </a:cxn>
              <a:cxn ang="0">
                <a:pos x="344" y="123"/>
              </a:cxn>
              <a:cxn ang="0">
                <a:pos x="462" y="123"/>
              </a:cxn>
              <a:cxn ang="0">
                <a:pos x="570" y="108"/>
              </a:cxn>
              <a:cxn ang="0">
                <a:pos x="674" y="79"/>
              </a:cxn>
              <a:cxn ang="0">
                <a:pos x="772" y="37"/>
              </a:cxn>
              <a:cxn ang="0">
                <a:pos x="868" y="37"/>
              </a:cxn>
              <a:cxn ang="0">
                <a:pos x="975" y="77"/>
              </a:cxn>
              <a:cxn ang="0">
                <a:pos x="1088" y="102"/>
              </a:cxn>
              <a:cxn ang="0">
                <a:pos x="1206" y="110"/>
              </a:cxn>
              <a:cxn ang="0">
                <a:pos x="1316" y="103"/>
              </a:cxn>
              <a:cxn ang="0">
                <a:pos x="1420" y="81"/>
              </a:cxn>
              <a:cxn ang="0">
                <a:pos x="1520" y="47"/>
              </a:cxn>
              <a:cxn ang="0">
                <a:pos x="1614" y="0"/>
              </a:cxn>
            </a:cxnLst>
            <a:rect l="0" t="0" r="r" b="b"/>
            <a:pathLst>
              <a:path w="1623" h="932">
                <a:moveTo>
                  <a:pt x="1614" y="0"/>
                </a:moveTo>
                <a:lnTo>
                  <a:pt x="1619" y="40"/>
                </a:lnTo>
                <a:lnTo>
                  <a:pt x="1622" y="80"/>
                </a:lnTo>
                <a:lnTo>
                  <a:pt x="1623" y="121"/>
                </a:lnTo>
                <a:lnTo>
                  <a:pt x="1620" y="182"/>
                </a:lnTo>
                <a:lnTo>
                  <a:pt x="1614" y="241"/>
                </a:lnTo>
                <a:lnTo>
                  <a:pt x="1603" y="299"/>
                </a:lnTo>
                <a:lnTo>
                  <a:pt x="1588" y="355"/>
                </a:lnTo>
                <a:lnTo>
                  <a:pt x="1569" y="410"/>
                </a:lnTo>
                <a:lnTo>
                  <a:pt x="1547" y="463"/>
                </a:lnTo>
                <a:lnTo>
                  <a:pt x="1521" y="514"/>
                </a:lnTo>
                <a:lnTo>
                  <a:pt x="1492" y="563"/>
                </a:lnTo>
                <a:lnTo>
                  <a:pt x="1460" y="609"/>
                </a:lnTo>
                <a:lnTo>
                  <a:pt x="1423" y="654"/>
                </a:lnTo>
                <a:lnTo>
                  <a:pt x="1385" y="694"/>
                </a:lnTo>
                <a:lnTo>
                  <a:pt x="1344" y="733"/>
                </a:lnTo>
                <a:lnTo>
                  <a:pt x="1300" y="769"/>
                </a:lnTo>
                <a:lnTo>
                  <a:pt x="1253" y="802"/>
                </a:lnTo>
                <a:lnTo>
                  <a:pt x="1204" y="831"/>
                </a:lnTo>
                <a:lnTo>
                  <a:pt x="1154" y="857"/>
                </a:lnTo>
                <a:lnTo>
                  <a:pt x="1100" y="879"/>
                </a:lnTo>
                <a:lnTo>
                  <a:pt x="1045" y="898"/>
                </a:lnTo>
                <a:lnTo>
                  <a:pt x="989" y="913"/>
                </a:lnTo>
                <a:lnTo>
                  <a:pt x="931" y="923"/>
                </a:lnTo>
                <a:lnTo>
                  <a:pt x="872" y="930"/>
                </a:lnTo>
                <a:lnTo>
                  <a:pt x="811" y="932"/>
                </a:lnTo>
                <a:lnTo>
                  <a:pt x="751" y="930"/>
                </a:lnTo>
                <a:lnTo>
                  <a:pt x="691" y="923"/>
                </a:lnTo>
                <a:lnTo>
                  <a:pt x="633" y="913"/>
                </a:lnTo>
                <a:lnTo>
                  <a:pt x="577" y="898"/>
                </a:lnTo>
                <a:lnTo>
                  <a:pt x="522" y="879"/>
                </a:lnTo>
                <a:lnTo>
                  <a:pt x="469" y="857"/>
                </a:lnTo>
                <a:lnTo>
                  <a:pt x="419" y="831"/>
                </a:lnTo>
                <a:lnTo>
                  <a:pt x="370" y="802"/>
                </a:lnTo>
                <a:lnTo>
                  <a:pt x="323" y="769"/>
                </a:lnTo>
                <a:lnTo>
                  <a:pt x="279" y="733"/>
                </a:lnTo>
                <a:lnTo>
                  <a:pt x="238" y="694"/>
                </a:lnTo>
                <a:lnTo>
                  <a:pt x="199" y="654"/>
                </a:lnTo>
                <a:lnTo>
                  <a:pt x="163" y="609"/>
                </a:lnTo>
                <a:lnTo>
                  <a:pt x="130" y="563"/>
                </a:lnTo>
                <a:lnTo>
                  <a:pt x="102" y="514"/>
                </a:lnTo>
                <a:lnTo>
                  <a:pt x="76" y="463"/>
                </a:lnTo>
                <a:lnTo>
                  <a:pt x="53" y="410"/>
                </a:lnTo>
                <a:lnTo>
                  <a:pt x="34" y="355"/>
                </a:lnTo>
                <a:lnTo>
                  <a:pt x="19" y="299"/>
                </a:lnTo>
                <a:lnTo>
                  <a:pt x="9" y="241"/>
                </a:lnTo>
                <a:lnTo>
                  <a:pt x="2" y="182"/>
                </a:lnTo>
                <a:lnTo>
                  <a:pt x="0" y="121"/>
                </a:lnTo>
                <a:lnTo>
                  <a:pt x="1" y="70"/>
                </a:lnTo>
                <a:lnTo>
                  <a:pt x="6" y="20"/>
                </a:lnTo>
                <a:lnTo>
                  <a:pt x="58" y="46"/>
                </a:lnTo>
                <a:lnTo>
                  <a:pt x="111" y="70"/>
                </a:lnTo>
                <a:lnTo>
                  <a:pt x="167" y="89"/>
                </a:lnTo>
                <a:lnTo>
                  <a:pt x="224" y="104"/>
                </a:lnTo>
                <a:lnTo>
                  <a:pt x="283" y="116"/>
                </a:lnTo>
                <a:lnTo>
                  <a:pt x="344" y="123"/>
                </a:lnTo>
                <a:lnTo>
                  <a:pt x="405" y="125"/>
                </a:lnTo>
                <a:lnTo>
                  <a:pt x="462" y="123"/>
                </a:lnTo>
                <a:lnTo>
                  <a:pt x="516" y="117"/>
                </a:lnTo>
                <a:lnTo>
                  <a:pt x="570" y="108"/>
                </a:lnTo>
                <a:lnTo>
                  <a:pt x="623" y="95"/>
                </a:lnTo>
                <a:lnTo>
                  <a:pt x="674" y="79"/>
                </a:lnTo>
                <a:lnTo>
                  <a:pt x="724" y="60"/>
                </a:lnTo>
                <a:lnTo>
                  <a:pt x="772" y="37"/>
                </a:lnTo>
                <a:lnTo>
                  <a:pt x="818" y="12"/>
                </a:lnTo>
                <a:lnTo>
                  <a:pt x="868" y="37"/>
                </a:lnTo>
                <a:lnTo>
                  <a:pt x="921" y="59"/>
                </a:lnTo>
                <a:lnTo>
                  <a:pt x="975" y="77"/>
                </a:lnTo>
                <a:lnTo>
                  <a:pt x="1031" y="91"/>
                </a:lnTo>
                <a:lnTo>
                  <a:pt x="1088" y="102"/>
                </a:lnTo>
                <a:lnTo>
                  <a:pt x="1146" y="108"/>
                </a:lnTo>
                <a:lnTo>
                  <a:pt x="1206" y="110"/>
                </a:lnTo>
                <a:lnTo>
                  <a:pt x="1261" y="108"/>
                </a:lnTo>
                <a:lnTo>
                  <a:pt x="1316" y="103"/>
                </a:lnTo>
                <a:lnTo>
                  <a:pt x="1368" y="94"/>
                </a:lnTo>
                <a:lnTo>
                  <a:pt x="1420" y="81"/>
                </a:lnTo>
                <a:lnTo>
                  <a:pt x="1471" y="66"/>
                </a:lnTo>
                <a:lnTo>
                  <a:pt x="1520" y="47"/>
                </a:lnTo>
                <a:lnTo>
                  <a:pt x="1568" y="25"/>
                </a:lnTo>
                <a:lnTo>
                  <a:pt x="161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3706570" y="3843254"/>
            <a:ext cx="1131986" cy="1020507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409" y="58"/>
              </a:cxn>
              <a:cxn ang="0">
                <a:pos x="424" y="115"/>
              </a:cxn>
              <a:cxn ang="0">
                <a:pos x="442" y="170"/>
              </a:cxn>
              <a:cxn ang="0">
                <a:pos x="465" y="223"/>
              </a:cxn>
              <a:cxn ang="0">
                <a:pos x="491" y="274"/>
              </a:cxn>
              <a:cxn ang="0">
                <a:pos x="521" y="324"/>
              </a:cxn>
              <a:cxn ang="0">
                <a:pos x="554" y="370"/>
              </a:cxn>
              <a:cxn ang="0">
                <a:pos x="590" y="414"/>
              </a:cxn>
              <a:cxn ang="0">
                <a:pos x="629" y="455"/>
              </a:cxn>
              <a:cxn ang="0">
                <a:pos x="671" y="494"/>
              </a:cxn>
              <a:cxn ang="0">
                <a:pos x="716" y="530"/>
              </a:cxn>
              <a:cxn ang="0">
                <a:pos x="762" y="563"/>
              </a:cxn>
              <a:cxn ang="0">
                <a:pos x="812" y="592"/>
              </a:cxn>
              <a:cxn ang="0">
                <a:pos x="766" y="617"/>
              </a:cxn>
              <a:cxn ang="0">
                <a:pos x="718" y="640"/>
              </a:cxn>
              <a:cxn ang="0">
                <a:pos x="668" y="659"/>
              </a:cxn>
              <a:cxn ang="0">
                <a:pos x="617" y="675"/>
              </a:cxn>
              <a:cxn ang="0">
                <a:pos x="564" y="688"/>
              </a:cxn>
              <a:cxn ang="0">
                <a:pos x="510" y="697"/>
              </a:cxn>
              <a:cxn ang="0">
                <a:pos x="456" y="703"/>
              </a:cxn>
              <a:cxn ang="0">
                <a:pos x="399" y="705"/>
              </a:cxn>
              <a:cxn ang="0">
                <a:pos x="338" y="703"/>
              </a:cxn>
              <a:cxn ang="0">
                <a:pos x="277" y="696"/>
              </a:cxn>
              <a:cxn ang="0">
                <a:pos x="218" y="684"/>
              </a:cxn>
              <a:cxn ang="0">
                <a:pos x="161" y="669"/>
              </a:cxn>
              <a:cxn ang="0">
                <a:pos x="105" y="650"/>
              </a:cxn>
              <a:cxn ang="0">
                <a:pos x="52" y="626"/>
              </a:cxn>
              <a:cxn ang="0">
                <a:pos x="0" y="600"/>
              </a:cxn>
              <a:cxn ang="0">
                <a:pos x="10" y="541"/>
              </a:cxn>
              <a:cxn ang="0">
                <a:pos x="23" y="484"/>
              </a:cxn>
              <a:cxn ang="0">
                <a:pos x="41" y="429"/>
              </a:cxn>
              <a:cxn ang="0">
                <a:pos x="62" y="375"/>
              </a:cxn>
              <a:cxn ang="0">
                <a:pos x="87" y="324"/>
              </a:cxn>
              <a:cxn ang="0">
                <a:pos x="116" y="275"/>
              </a:cxn>
              <a:cxn ang="0">
                <a:pos x="147" y="227"/>
              </a:cxn>
              <a:cxn ang="0">
                <a:pos x="182" y="182"/>
              </a:cxn>
              <a:cxn ang="0">
                <a:pos x="220" y="140"/>
              </a:cxn>
              <a:cxn ang="0">
                <a:pos x="260" y="101"/>
              </a:cxn>
              <a:cxn ang="0">
                <a:pos x="304" y="64"/>
              </a:cxn>
              <a:cxn ang="0">
                <a:pos x="350" y="30"/>
              </a:cxn>
              <a:cxn ang="0">
                <a:pos x="398" y="0"/>
              </a:cxn>
            </a:cxnLst>
            <a:rect l="0" t="0" r="r" b="b"/>
            <a:pathLst>
              <a:path w="812" h="705">
                <a:moveTo>
                  <a:pt x="398" y="0"/>
                </a:moveTo>
                <a:lnTo>
                  <a:pt x="409" y="58"/>
                </a:lnTo>
                <a:lnTo>
                  <a:pt x="424" y="115"/>
                </a:lnTo>
                <a:lnTo>
                  <a:pt x="442" y="170"/>
                </a:lnTo>
                <a:lnTo>
                  <a:pt x="465" y="223"/>
                </a:lnTo>
                <a:lnTo>
                  <a:pt x="491" y="274"/>
                </a:lnTo>
                <a:lnTo>
                  <a:pt x="521" y="324"/>
                </a:lnTo>
                <a:lnTo>
                  <a:pt x="554" y="370"/>
                </a:lnTo>
                <a:lnTo>
                  <a:pt x="590" y="414"/>
                </a:lnTo>
                <a:lnTo>
                  <a:pt x="629" y="455"/>
                </a:lnTo>
                <a:lnTo>
                  <a:pt x="671" y="494"/>
                </a:lnTo>
                <a:lnTo>
                  <a:pt x="716" y="530"/>
                </a:lnTo>
                <a:lnTo>
                  <a:pt x="762" y="563"/>
                </a:lnTo>
                <a:lnTo>
                  <a:pt x="812" y="592"/>
                </a:lnTo>
                <a:lnTo>
                  <a:pt x="766" y="617"/>
                </a:lnTo>
                <a:lnTo>
                  <a:pt x="718" y="640"/>
                </a:lnTo>
                <a:lnTo>
                  <a:pt x="668" y="659"/>
                </a:lnTo>
                <a:lnTo>
                  <a:pt x="617" y="675"/>
                </a:lnTo>
                <a:lnTo>
                  <a:pt x="564" y="688"/>
                </a:lnTo>
                <a:lnTo>
                  <a:pt x="510" y="697"/>
                </a:lnTo>
                <a:lnTo>
                  <a:pt x="456" y="703"/>
                </a:lnTo>
                <a:lnTo>
                  <a:pt x="399" y="705"/>
                </a:lnTo>
                <a:lnTo>
                  <a:pt x="338" y="703"/>
                </a:lnTo>
                <a:lnTo>
                  <a:pt x="277" y="696"/>
                </a:lnTo>
                <a:lnTo>
                  <a:pt x="218" y="684"/>
                </a:lnTo>
                <a:lnTo>
                  <a:pt x="161" y="669"/>
                </a:lnTo>
                <a:lnTo>
                  <a:pt x="105" y="650"/>
                </a:lnTo>
                <a:lnTo>
                  <a:pt x="52" y="626"/>
                </a:lnTo>
                <a:lnTo>
                  <a:pt x="0" y="600"/>
                </a:lnTo>
                <a:lnTo>
                  <a:pt x="10" y="541"/>
                </a:lnTo>
                <a:lnTo>
                  <a:pt x="23" y="484"/>
                </a:lnTo>
                <a:lnTo>
                  <a:pt x="41" y="429"/>
                </a:lnTo>
                <a:lnTo>
                  <a:pt x="62" y="375"/>
                </a:lnTo>
                <a:lnTo>
                  <a:pt x="87" y="324"/>
                </a:lnTo>
                <a:lnTo>
                  <a:pt x="116" y="275"/>
                </a:lnTo>
                <a:lnTo>
                  <a:pt x="147" y="227"/>
                </a:lnTo>
                <a:lnTo>
                  <a:pt x="182" y="182"/>
                </a:lnTo>
                <a:lnTo>
                  <a:pt x="220" y="140"/>
                </a:lnTo>
                <a:lnTo>
                  <a:pt x="260" y="101"/>
                </a:lnTo>
                <a:lnTo>
                  <a:pt x="304" y="64"/>
                </a:lnTo>
                <a:lnTo>
                  <a:pt x="350" y="30"/>
                </a:lnTo>
                <a:lnTo>
                  <a:pt x="39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4839093" y="3836808"/>
            <a:ext cx="1109682" cy="1006032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440" y="29"/>
              </a:cxn>
              <a:cxn ang="0">
                <a:pos x="486" y="62"/>
              </a:cxn>
              <a:cxn ang="0">
                <a:pos x="529" y="97"/>
              </a:cxn>
              <a:cxn ang="0">
                <a:pos x="570" y="136"/>
              </a:cxn>
              <a:cxn ang="0">
                <a:pos x="608" y="177"/>
              </a:cxn>
              <a:cxn ang="0">
                <a:pos x="643" y="221"/>
              </a:cxn>
              <a:cxn ang="0">
                <a:pos x="676" y="267"/>
              </a:cxn>
              <a:cxn ang="0">
                <a:pos x="705" y="315"/>
              </a:cxn>
              <a:cxn ang="0">
                <a:pos x="730" y="366"/>
              </a:cxn>
              <a:cxn ang="0">
                <a:pos x="752" y="418"/>
              </a:cxn>
              <a:cxn ang="0">
                <a:pos x="770" y="472"/>
              </a:cxn>
              <a:cxn ang="0">
                <a:pos x="785" y="528"/>
              </a:cxn>
              <a:cxn ang="0">
                <a:pos x="796" y="585"/>
              </a:cxn>
              <a:cxn ang="0">
                <a:pos x="750" y="610"/>
              </a:cxn>
              <a:cxn ang="0">
                <a:pos x="702" y="632"/>
              </a:cxn>
              <a:cxn ang="0">
                <a:pos x="653" y="651"/>
              </a:cxn>
              <a:cxn ang="0">
                <a:pos x="602" y="666"/>
              </a:cxn>
              <a:cxn ang="0">
                <a:pos x="550" y="679"/>
              </a:cxn>
              <a:cxn ang="0">
                <a:pos x="498" y="688"/>
              </a:cxn>
              <a:cxn ang="0">
                <a:pos x="443" y="693"/>
              </a:cxn>
              <a:cxn ang="0">
                <a:pos x="388" y="695"/>
              </a:cxn>
              <a:cxn ang="0">
                <a:pos x="328" y="693"/>
              </a:cxn>
              <a:cxn ang="0">
                <a:pos x="270" y="687"/>
              </a:cxn>
              <a:cxn ang="0">
                <a:pos x="213" y="676"/>
              </a:cxn>
              <a:cxn ang="0">
                <a:pos x="157" y="662"/>
              </a:cxn>
              <a:cxn ang="0">
                <a:pos x="103" y="644"/>
              </a:cxn>
              <a:cxn ang="0">
                <a:pos x="50" y="622"/>
              </a:cxn>
              <a:cxn ang="0">
                <a:pos x="0" y="597"/>
              </a:cxn>
              <a:cxn ang="0">
                <a:pos x="47" y="566"/>
              </a:cxn>
              <a:cxn ang="0">
                <a:pos x="93" y="533"/>
              </a:cxn>
              <a:cxn ang="0">
                <a:pos x="136" y="496"/>
              </a:cxn>
              <a:cxn ang="0">
                <a:pos x="176" y="457"/>
              </a:cxn>
              <a:cxn ang="0">
                <a:pos x="213" y="415"/>
              </a:cxn>
              <a:cxn ang="0">
                <a:pos x="247" y="370"/>
              </a:cxn>
              <a:cxn ang="0">
                <a:pos x="279" y="323"/>
              </a:cxn>
              <a:cxn ang="0">
                <a:pos x="307" y="274"/>
              </a:cxn>
              <a:cxn ang="0">
                <a:pos x="331" y="223"/>
              </a:cxn>
              <a:cxn ang="0">
                <a:pos x="352" y="169"/>
              </a:cxn>
              <a:cxn ang="0">
                <a:pos x="370" y="114"/>
              </a:cxn>
              <a:cxn ang="0">
                <a:pos x="383" y="57"/>
              </a:cxn>
              <a:cxn ang="0">
                <a:pos x="392" y="0"/>
              </a:cxn>
            </a:cxnLst>
            <a:rect l="0" t="0" r="r" b="b"/>
            <a:pathLst>
              <a:path w="796" h="695">
                <a:moveTo>
                  <a:pt x="392" y="0"/>
                </a:moveTo>
                <a:lnTo>
                  <a:pt x="440" y="29"/>
                </a:lnTo>
                <a:lnTo>
                  <a:pt x="486" y="62"/>
                </a:lnTo>
                <a:lnTo>
                  <a:pt x="529" y="97"/>
                </a:lnTo>
                <a:lnTo>
                  <a:pt x="570" y="136"/>
                </a:lnTo>
                <a:lnTo>
                  <a:pt x="608" y="177"/>
                </a:lnTo>
                <a:lnTo>
                  <a:pt x="643" y="221"/>
                </a:lnTo>
                <a:lnTo>
                  <a:pt x="676" y="267"/>
                </a:lnTo>
                <a:lnTo>
                  <a:pt x="705" y="315"/>
                </a:lnTo>
                <a:lnTo>
                  <a:pt x="730" y="366"/>
                </a:lnTo>
                <a:lnTo>
                  <a:pt x="752" y="418"/>
                </a:lnTo>
                <a:lnTo>
                  <a:pt x="770" y="472"/>
                </a:lnTo>
                <a:lnTo>
                  <a:pt x="785" y="528"/>
                </a:lnTo>
                <a:lnTo>
                  <a:pt x="796" y="585"/>
                </a:lnTo>
                <a:lnTo>
                  <a:pt x="750" y="610"/>
                </a:lnTo>
                <a:lnTo>
                  <a:pt x="702" y="632"/>
                </a:lnTo>
                <a:lnTo>
                  <a:pt x="653" y="651"/>
                </a:lnTo>
                <a:lnTo>
                  <a:pt x="602" y="666"/>
                </a:lnTo>
                <a:lnTo>
                  <a:pt x="550" y="679"/>
                </a:lnTo>
                <a:lnTo>
                  <a:pt x="498" y="688"/>
                </a:lnTo>
                <a:lnTo>
                  <a:pt x="443" y="693"/>
                </a:lnTo>
                <a:lnTo>
                  <a:pt x="388" y="695"/>
                </a:lnTo>
                <a:lnTo>
                  <a:pt x="328" y="693"/>
                </a:lnTo>
                <a:lnTo>
                  <a:pt x="270" y="687"/>
                </a:lnTo>
                <a:lnTo>
                  <a:pt x="213" y="676"/>
                </a:lnTo>
                <a:lnTo>
                  <a:pt x="157" y="662"/>
                </a:lnTo>
                <a:lnTo>
                  <a:pt x="103" y="644"/>
                </a:lnTo>
                <a:lnTo>
                  <a:pt x="50" y="622"/>
                </a:lnTo>
                <a:lnTo>
                  <a:pt x="0" y="597"/>
                </a:lnTo>
                <a:lnTo>
                  <a:pt x="47" y="566"/>
                </a:lnTo>
                <a:lnTo>
                  <a:pt x="93" y="533"/>
                </a:lnTo>
                <a:lnTo>
                  <a:pt x="136" y="496"/>
                </a:lnTo>
                <a:lnTo>
                  <a:pt x="176" y="457"/>
                </a:lnTo>
                <a:lnTo>
                  <a:pt x="213" y="415"/>
                </a:lnTo>
                <a:lnTo>
                  <a:pt x="247" y="370"/>
                </a:lnTo>
                <a:lnTo>
                  <a:pt x="279" y="323"/>
                </a:lnTo>
                <a:lnTo>
                  <a:pt x="307" y="274"/>
                </a:lnTo>
                <a:lnTo>
                  <a:pt x="331" y="223"/>
                </a:lnTo>
                <a:lnTo>
                  <a:pt x="352" y="169"/>
                </a:lnTo>
                <a:lnTo>
                  <a:pt x="370" y="114"/>
                </a:lnTo>
                <a:lnTo>
                  <a:pt x="383" y="57"/>
                </a:lnTo>
                <a:lnTo>
                  <a:pt x="39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4261675" y="3689988"/>
            <a:ext cx="1123622" cy="1016166"/>
          </a:xfrm>
          <a:custGeom>
            <a:avLst/>
            <a:gdLst/>
            <a:ahLst/>
            <a:cxnLst>
              <a:cxn ang="0">
                <a:pos x="407" y="0"/>
              </a:cxn>
              <a:cxn ang="0">
                <a:pos x="469" y="3"/>
              </a:cxn>
              <a:cxn ang="0">
                <a:pos x="530" y="9"/>
              </a:cxn>
              <a:cxn ang="0">
                <a:pos x="588" y="20"/>
              </a:cxn>
              <a:cxn ang="0">
                <a:pos x="645" y="36"/>
              </a:cxn>
              <a:cxn ang="0">
                <a:pos x="701" y="55"/>
              </a:cxn>
              <a:cxn ang="0">
                <a:pos x="754" y="78"/>
              </a:cxn>
              <a:cxn ang="0">
                <a:pos x="806" y="105"/>
              </a:cxn>
              <a:cxn ang="0">
                <a:pos x="797" y="162"/>
              </a:cxn>
              <a:cxn ang="0">
                <a:pos x="784" y="219"/>
              </a:cxn>
              <a:cxn ang="0">
                <a:pos x="766" y="274"/>
              </a:cxn>
              <a:cxn ang="0">
                <a:pos x="745" y="328"/>
              </a:cxn>
              <a:cxn ang="0">
                <a:pos x="721" y="379"/>
              </a:cxn>
              <a:cxn ang="0">
                <a:pos x="693" y="428"/>
              </a:cxn>
              <a:cxn ang="0">
                <a:pos x="661" y="475"/>
              </a:cxn>
              <a:cxn ang="0">
                <a:pos x="627" y="520"/>
              </a:cxn>
              <a:cxn ang="0">
                <a:pos x="590" y="562"/>
              </a:cxn>
              <a:cxn ang="0">
                <a:pos x="550" y="601"/>
              </a:cxn>
              <a:cxn ang="0">
                <a:pos x="507" y="638"/>
              </a:cxn>
              <a:cxn ang="0">
                <a:pos x="461" y="671"/>
              </a:cxn>
              <a:cxn ang="0">
                <a:pos x="414" y="702"/>
              </a:cxn>
              <a:cxn ang="0">
                <a:pos x="364" y="673"/>
              </a:cxn>
              <a:cxn ang="0">
                <a:pos x="318" y="640"/>
              </a:cxn>
              <a:cxn ang="0">
                <a:pos x="273" y="604"/>
              </a:cxn>
              <a:cxn ang="0">
                <a:pos x="231" y="565"/>
              </a:cxn>
              <a:cxn ang="0">
                <a:pos x="192" y="524"/>
              </a:cxn>
              <a:cxn ang="0">
                <a:pos x="156" y="480"/>
              </a:cxn>
              <a:cxn ang="0">
                <a:pos x="123" y="434"/>
              </a:cxn>
              <a:cxn ang="0">
                <a:pos x="93" y="384"/>
              </a:cxn>
              <a:cxn ang="0">
                <a:pos x="67" y="333"/>
              </a:cxn>
              <a:cxn ang="0">
                <a:pos x="44" y="280"/>
              </a:cxn>
              <a:cxn ang="0">
                <a:pos x="26" y="225"/>
              </a:cxn>
              <a:cxn ang="0">
                <a:pos x="11" y="168"/>
              </a:cxn>
              <a:cxn ang="0">
                <a:pos x="0" y="110"/>
              </a:cxn>
              <a:cxn ang="0">
                <a:pos x="46" y="85"/>
              </a:cxn>
              <a:cxn ang="0">
                <a:pos x="93" y="63"/>
              </a:cxn>
              <a:cxn ang="0">
                <a:pos x="142" y="45"/>
              </a:cxn>
              <a:cxn ang="0">
                <a:pos x="192" y="29"/>
              </a:cxn>
              <a:cxn ang="0">
                <a:pos x="244" y="17"/>
              </a:cxn>
              <a:cxn ang="0">
                <a:pos x="298" y="8"/>
              </a:cxn>
              <a:cxn ang="0">
                <a:pos x="352" y="3"/>
              </a:cxn>
              <a:cxn ang="0">
                <a:pos x="407" y="0"/>
              </a:cxn>
            </a:cxnLst>
            <a:rect l="0" t="0" r="r" b="b"/>
            <a:pathLst>
              <a:path w="806" h="702">
                <a:moveTo>
                  <a:pt x="407" y="0"/>
                </a:moveTo>
                <a:lnTo>
                  <a:pt x="469" y="3"/>
                </a:lnTo>
                <a:lnTo>
                  <a:pt x="530" y="9"/>
                </a:lnTo>
                <a:lnTo>
                  <a:pt x="588" y="20"/>
                </a:lnTo>
                <a:lnTo>
                  <a:pt x="645" y="36"/>
                </a:lnTo>
                <a:lnTo>
                  <a:pt x="701" y="55"/>
                </a:lnTo>
                <a:lnTo>
                  <a:pt x="754" y="78"/>
                </a:lnTo>
                <a:lnTo>
                  <a:pt x="806" y="105"/>
                </a:lnTo>
                <a:lnTo>
                  <a:pt x="797" y="162"/>
                </a:lnTo>
                <a:lnTo>
                  <a:pt x="784" y="219"/>
                </a:lnTo>
                <a:lnTo>
                  <a:pt x="766" y="274"/>
                </a:lnTo>
                <a:lnTo>
                  <a:pt x="745" y="328"/>
                </a:lnTo>
                <a:lnTo>
                  <a:pt x="721" y="379"/>
                </a:lnTo>
                <a:lnTo>
                  <a:pt x="693" y="428"/>
                </a:lnTo>
                <a:lnTo>
                  <a:pt x="661" y="475"/>
                </a:lnTo>
                <a:lnTo>
                  <a:pt x="627" y="520"/>
                </a:lnTo>
                <a:lnTo>
                  <a:pt x="590" y="562"/>
                </a:lnTo>
                <a:lnTo>
                  <a:pt x="550" y="601"/>
                </a:lnTo>
                <a:lnTo>
                  <a:pt x="507" y="638"/>
                </a:lnTo>
                <a:lnTo>
                  <a:pt x="461" y="671"/>
                </a:lnTo>
                <a:lnTo>
                  <a:pt x="414" y="702"/>
                </a:lnTo>
                <a:lnTo>
                  <a:pt x="364" y="673"/>
                </a:lnTo>
                <a:lnTo>
                  <a:pt x="318" y="640"/>
                </a:lnTo>
                <a:lnTo>
                  <a:pt x="273" y="604"/>
                </a:lnTo>
                <a:lnTo>
                  <a:pt x="231" y="565"/>
                </a:lnTo>
                <a:lnTo>
                  <a:pt x="192" y="524"/>
                </a:lnTo>
                <a:lnTo>
                  <a:pt x="156" y="480"/>
                </a:lnTo>
                <a:lnTo>
                  <a:pt x="123" y="434"/>
                </a:lnTo>
                <a:lnTo>
                  <a:pt x="93" y="384"/>
                </a:lnTo>
                <a:lnTo>
                  <a:pt x="67" y="333"/>
                </a:lnTo>
                <a:lnTo>
                  <a:pt x="44" y="280"/>
                </a:lnTo>
                <a:lnTo>
                  <a:pt x="26" y="225"/>
                </a:lnTo>
                <a:lnTo>
                  <a:pt x="11" y="168"/>
                </a:lnTo>
                <a:lnTo>
                  <a:pt x="0" y="110"/>
                </a:lnTo>
                <a:lnTo>
                  <a:pt x="46" y="85"/>
                </a:lnTo>
                <a:lnTo>
                  <a:pt x="93" y="63"/>
                </a:lnTo>
                <a:lnTo>
                  <a:pt x="142" y="45"/>
                </a:lnTo>
                <a:lnTo>
                  <a:pt x="192" y="29"/>
                </a:lnTo>
                <a:lnTo>
                  <a:pt x="244" y="17"/>
                </a:lnTo>
                <a:lnTo>
                  <a:pt x="298" y="8"/>
                </a:lnTo>
                <a:lnTo>
                  <a:pt x="352" y="3"/>
                </a:lnTo>
                <a:lnTo>
                  <a:pt x="40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97080" y="3182239"/>
            <a:ext cx="1229824" cy="713069"/>
            <a:chOff x="4020399" y="2428784"/>
            <a:chExt cx="1225618" cy="858835"/>
          </a:xfrm>
        </p:grpSpPr>
        <p:sp>
          <p:nvSpPr>
            <p:cNvPr id="15" name="TextBox 14"/>
            <p:cNvSpPr txBox="1"/>
            <p:nvPr/>
          </p:nvSpPr>
          <p:spPr>
            <a:xfrm>
              <a:off x="4256181" y="2968823"/>
              <a:ext cx="184099" cy="318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20399" y="2428784"/>
              <a:ext cx="1225618" cy="58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8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     OBJEKTIV</a:t>
              </a:r>
            </a:p>
            <a:p>
              <a:r>
                <a:rPr lang="en-GB" sz="128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SPECIFIK 1</a:t>
              </a:r>
              <a:endParaRPr lang="en-US" sz="128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70545" y="3280343"/>
            <a:ext cx="1107996" cy="978729"/>
            <a:chOff x="6708481" y="2888840"/>
            <a:chExt cx="1385663" cy="1178800"/>
          </a:xfrm>
        </p:grpSpPr>
        <p:sp>
          <p:nvSpPr>
            <p:cNvPr id="16" name="TextBox 15"/>
            <p:cNvSpPr txBox="1"/>
            <p:nvPr/>
          </p:nvSpPr>
          <p:spPr>
            <a:xfrm>
              <a:off x="7098120" y="3011027"/>
              <a:ext cx="231025" cy="318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08481" y="2888840"/>
              <a:ext cx="1385663" cy="11788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OBJEKTIV</a:t>
              </a:r>
            </a:p>
            <a:p>
              <a:r>
                <a:rPr lang="en-GB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SPECIFIK</a:t>
              </a:r>
              <a:endParaRPr lang="en-US" sz="144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44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  <a:p>
              <a:endParaRPr lang="en-US" sz="144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326035" y="4959394"/>
            <a:ext cx="1189749" cy="562605"/>
            <a:chOff x="4913624" y="4623495"/>
            <a:chExt cx="1487905" cy="677612"/>
          </a:xfrm>
        </p:grpSpPr>
        <p:sp>
          <p:nvSpPr>
            <p:cNvPr id="17" name="TextBox 16"/>
            <p:cNvSpPr txBox="1"/>
            <p:nvPr/>
          </p:nvSpPr>
          <p:spPr>
            <a:xfrm>
              <a:off x="5185277" y="4982312"/>
              <a:ext cx="231025" cy="318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3624" y="4623495"/>
              <a:ext cx="1487905" cy="6450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OBJEKTIV</a:t>
              </a:r>
            </a:p>
            <a:p>
              <a:r>
                <a:rPr lang="en-GB" sz="144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SPECIFIK 3</a:t>
              </a:r>
              <a:endParaRPr lang="en-US" sz="144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18810" y="4321870"/>
            <a:ext cx="321486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Të rinjtë, në të gjitha kushtet dhe situatat, përfaqësojnë një fokus të veçantë në aftësim, punësimin, sipërmarrje dhe politika </a:t>
            </a:r>
            <a:r>
              <a:rPr lang="sq-AL" sz="1440" dirty="0"/>
              <a:t>punësimi</a:t>
            </a:r>
            <a:r>
              <a:rPr lang="en-GB" sz="1440" dirty="0"/>
              <a:t>.</a:t>
            </a:r>
            <a:endParaRPr lang="en-US" sz="1440" dirty="0"/>
          </a:p>
        </p:txBody>
      </p:sp>
      <p:sp>
        <p:nvSpPr>
          <p:cNvPr id="42" name="TextBox 41"/>
          <p:cNvSpPr txBox="1"/>
          <p:nvPr/>
        </p:nvSpPr>
        <p:spPr>
          <a:xfrm>
            <a:off x="3893424" y="1964113"/>
            <a:ext cx="19893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05355" y="3253347"/>
            <a:ext cx="102080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80" b="1" dirty="0" smtClean="0">
                <a:latin typeface="Arial" panose="020B0604020202020204" pitchFamily="34" charset="0"/>
                <a:cs typeface="Arial" pitchFamily="34" charset="0"/>
              </a:rPr>
              <a:t>Q</a:t>
            </a:r>
            <a:r>
              <a:rPr lang="en-US" sz="1280" b="1" dirty="0" smtClean="0"/>
              <a:t>Ë</a:t>
            </a:r>
            <a:r>
              <a:rPr lang="en-GB" sz="1280" b="1" dirty="0" smtClean="0">
                <a:latin typeface="Arial" panose="020B0604020202020204" pitchFamily="34" charset="0"/>
                <a:cs typeface="Arial" pitchFamily="34" charset="0"/>
              </a:rPr>
              <a:t>LLIMI </a:t>
            </a:r>
            <a:r>
              <a:rPr lang="en-GB" sz="1280" b="1" dirty="0">
                <a:latin typeface="Arial" panose="020B0604020202020204" pitchFamily="34" charset="0"/>
                <a:cs typeface="Arial" pitchFamily="34" charset="0"/>
              </a:rPr>
              <a:t>2</a:t>
            </a:r>
            <a:endParaRPr lang="en-US" sz="128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097082" y="5239968"/>
            <a:ext cx="655370" cy="253313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102952" y="3937229"/>
            <a:ext cx="731166" cy="37960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794485" y="2793976"/>
            <a:ext cx="292" cy="17174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6409" y="2323583"/>
            <a:ext cx="2896446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Të rinjtë janë të aftësuar, të mirinformuar në lidhje me mundësitë për punësim dhe në gjendje të bëjnë zgjedhje autonome kur i bashkohen popullsisë ekonomikisht </a:t>
            </a:r>
            <a:r>
              <a:rPr lang="sq-AL" sz="1440" dirty="0" smtClean="0"/>
              <a:t>a</a:t>
            </a:r>
            <a:r>
              <a:rPr lang="en-GB" sz="1440" dirty="0" smtClean="0"/>
              <a:t>k</a:t>
            </a:r>
            <a:r>
              <a:rPr lang="sq-AL" sz="1440" dirty="0" err="1" smtClean="0"/>
              <a:t>tive</a:t>
            </a:r>
            <a:r>
              <a:rPr lang="en-GB" sz="1440" dirty="0"/>
              <a:t>.</a:t>
            </a:r>
            <a:endParaRPr lang="en-US" sz="1440" dirty="0"/>
          </a:p>
        </p:txBody>
      </p:sp>
      <p:sp>
        <p:nvSpPr>
          <p:cNvPr id="5" name="TextBox 4"/>
          <p:cNvSpPr txBox="1"/>
          <p:nvPr/>
        </p:nvSpPr>
        <p:spPr>
          <a:xfrm>
            <a:off x="7170887" y="3365512"/>
            <a:ext cx="2184059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Të rinjtë janë të informuar mirë për mundësitë arsimore të lidhura me tregun e punës dhe  ju mundësohet i mësuari cilësor si në arsimin formal ashtu edhe në atë joformal duke kontribuar në zhvillimin e  kompetencave, aftësive dhe </a:t>
            </a:r>
            <a:r>
              <a:rPr lang="sq-AL" sz="1440" dirty="0"/>
              <a:t>virtyteve</a:t>
            </a:r>
            <a:r>
              <a:rPr lang="en-GB" sz="1440" dirty="0"/>
              <a:t>.</a:t>
            </a:r>
            <a:endParaRPr lang="en-US" sz="144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2159009" y="2818315"/>
            <a:ext cx="1079207" cy="3783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5443" y="1299800"/>
            <a:ext cx="8853654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40" b="1" dirty="0"/>
              <a:t>Q2: </a:t>
            </a:r>
            <a:r>
              <a:rPr lang="sq-AL" sz="1280" b="1" dirty="0"/>
              <a:t>Mbështetet dhe nxitet novacioni rinor dhe rritja e aftësive dhe profesionalizmit të </a:t>
            </a:r>
            <a:r>
              <a:rPr lang="sq-AL" sz="1280" b="1" dirty="0" err="1"/>
              <a:t>të</a:t>
            </a:r>
            <a:r>
              <a:rPr lang="sq-AL" sz="1280" b="1" dirty="0"/>
              <a:t> rejave dhe të rinjve përmes edukimit cilësor në TIK dhe fusha të tjera të zhvillimit digjital duke rritur dhe përmirësuar kështu mundësitë për të hyrë në tregun e punës</a:t>
            </a:r>
            <a:endParaRPr lang="en-US" sz="1280" b="1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632" y="301298"/>
            <a:ext cx="6450127" cy="49991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167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0560" y="925572"/>
            <a:ext cx="8412480" cy="915401"/>
          </a:xfrm>
        </p:spPr>
        <p:txBody>
          <a:bodyPr>
            <a:normAutofit/>
          </a:bodyPr>
          <a:lstStyle/>
          <a:p>
            <a:pPr lvl="0"/>
            <a:r>
              <a:rPr lang="en-US" sz="1280" b="1" dirty="0">
                <a:latin typeface="+mn-lt"/>
              </a:rPr>
              <a:t>Q3: </a:t>
            </a:r>
            <a:r>
              <a:rPr lang="sq-AL" sz="1280" b="1" dirty="0">
                <a:latin typeface="+mn-lt"/>
                <a:ea typeface="+mn-ea"/>
                <a:cs typeface="+mn-cs"/>
              </a:rPr>
              <a:t>Mirëqenia aktive, e shëndetshme, fizike, sociale dhe mendore e të rinjve. Siguria, mbrojtja dhe përfshirja e të rinjve në të gjithë </a:t>
            </a:r>
            <a:r>
              <a:rPr lang="sq-AL" sz="1280" b="1" dirty="0" err="1">
                <a:latin typeface="+mn-lt"/>
                <a:ea typeface="+mn-ea"/>
                <a:cs typeface="+mn-cs"/>
              </a:rPr>
              <a:t>diversitetin</a:t>
            </a:r>
            <a:r>
              <a:rPr lang="sq-AL" sz="1280" b="1" dirty="0">
                <a:latin typeface="+mn-lt"/>
                <a:ea typeface="+mn-ea"/>
                <a:cs typeface="+mn-cs"/>
              </a:rPr>
              <a:t> e tyre, veçanërisht për ata të rinj që janë në situatë rreziku apo mënjanimi social </a:t>
            </a:r>
            <a:endParaRPr lang="en-US" sz="1280" b="1" dirty="0">
              <a:latin typeface="+mn-lt"/>
              <a:ea typeface="+mn-ea"/>
              <a:cs typeface="+mn-cs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131386" y="2600088"/>
            <a:ext cx="1672301" cy="2117225"/>
          </a:xfrm>
          <a:custGeom>
            <a:avLst/>
            <a:gdLst/>
            <a:ahLst/>
            <a:cxnLst>
              <a:cxn ang="0">
                <a:pos x="871" y="3"/>
              </a:cxn>
              <a:cxn ang="0">
                <a:pos x="987" y="20"/>
              </a:cxn>
              <a:cxn ang="0">
                <a:pos x="1097" y="51"/>
              </a:cxn>
              <a:cxn ang="0">
                <a:pos x="1199" y="99"/>
              </a:cxn>
              <a:cxn ang="0">
                <a:pos x="1108" y="162"/>
              </a:cxn>
              <a:cxn ang="0">
                <a:pos x="1027" y="236"/>
              </a:cxn>
              <a:cxn ang="0">
                <a:pos x="956" y="320"/>
              </a:cxn>
              <a:cxn ang="0">
                <a:pos x="897" y="414"/>
              </a:cxn>
              <a:cxn ang="0">
                <a:pos x="851" y="516"/>
              </a:cxn>
              <a:cxn ang="0">
                <a:pos x="819" y="624"/>
              </a:cxn>
              <a:cxn ang="0">
                <a:pos x="803" y="738"/>
              </a:cxn>
              <a:cxn ang="0">
                <a:pos x="802" y="838"/>
              </a:cxn>
              <a:cxn ang="0">
                <a:pos x="810" y="918"/>
              </a:cxn>
              <a:cxn ang="0">
                <a:pos x="716" y="982"/>
              </a:cxn>
              <a:cxn ang="0">
                <a:pos x="632" y="1058"/>
              </a:cxn>
              <a:cxn ang="0">
                <a:pos x="559" y="1145"/>
              </a:cxn>
              <a:cxn ang="0">
                <a:pos x="499" y="1242"/>
              </a:cxn>
              <a:cxn ang="0">
                <a:pos x="453" y="1347"/>
              </a:cxn>
              <a:cxn ang="0">
                <a:pos x="422" y="1459"/>
              </a:cxn>
              <a:cxn ang="0">
                <a:pos x="364" y="1488"/>
              </a:cxn>
              <a:cxn ang="0">
                <a:pos x="275" y="1420"/>
              </a:cxn>
              <a:cxn ang="0">
                <a:pos x="196" y="1340"/>
              </a:cxn>
              <a:cxn ang="0">
                <a:pos x="129" y="1250"/>
              </a:cxn>
              <a:cxn ang="0">
                <a:pos x="74" y="1150"/>
              </a:cxn>
              <a:cxn ang="0">
                <a:pos x="34" y="1044"/>
              </a:cxn>
              <a:cxn ang="0">
                <a:pos x="9" y="930"/>
              </a:cxn>
              <a:cxn ang="0">
                <a:pos x="0" y="811"/>
              </a:cxn>
              <a:cxn ang="0">
                <a:pos x="9" y="691"/>
              </a:cxn>
              <a:cxn ang="0">
                <a:pos x="34" y="577"/>
              </a:cxn>
              <a:cxn ang="0">
                <a:pos x="76" y="470"/>
              </a:cxn>
              <a:cxn ang="0">
                <a:pos x="130" y="370"/>
              </a:cxn>
              <a:cxn ang="0">
                <a:pos x="199" y="280"/>
              </a:cxn>
              <a:cxn ang="0">
                <a:pos x="279" y="200"/>
              </a:cxn>
              <a:cxn ang="0">
                <a:pos x="370" y="131"/>
              </a:cxn>
              <a:cxn ang="0">
                <a:pos x="469" y="76"/>
              </a:cxn>
              <a:cxn ang="0">
                <a:pos x="577" y="34"/>
              </a:cxn>
              <a:cxn ang="0">
                <a:pos x="691" y="9"/>
              </a:cxn>
              <a:cxn ang="0">
                <a:pos x="811" y="0"/>
              </a:cxn>
            </a:cxnLst>
            <a:rect l="0" t="0" r="r" b="b"/>
            <a:pathLst>
              <a:path w="1199" h="1518">
                <a:moveTo>
                  <a:pt x="811" y="0"/>
                </a:moveTo>
                <a:lnTo>
                  <a:pt x="871" y="3"/>
                </a:lnTo>
                <a:lnTo>
                  <a:pt x="930" y="8"/>
                </a:lnTo>
                <a:lnTo>
                  <a:pt x="987" y="20"/>
                </a:lnTo>
                <a:lnTo>
                  <a:pt x="1042" y="34"/>
                </a:lnTo>
                <a:lnTo>
                  <a:pt x="1097" y="51"/>
                </a:lnTo>
                <a:lnTo>
                  <a:pt x="1149" y="74"/>
                </a:lnTo>
                <a:lnTo>
                  <a:pt x="1199" y="99"/>
                </a:lnTo>
                <a:lnTo>
                  <a:pt x="1153" y="128"/>
                </a:lnTo>
                <a:lnTo>
                  <a:pt x="1108" y="162"/>
                </a:lnTo>
                <a:lnTo>
                  <a:pt x="1066" y="197"/>
                </a:lnTo>
                <a:lnTo>
                  <a:pt x="1027" y="236"/>
                </a:lnTo>
                <a:lnTo>
                  <a:pt x="990" y="277"/>
                </a:lnTo>
                <a:lnTo>
                  <a:pt x="956" y="320"/>
                </a:lnTo>
                <a:lnTo>
                  <a:pt x="925" y="366"/>
                </a:lnTo>
                <a:lnTo>
                  <a:pt x="897" y="414"/>
                </a:lnTo>
                <a:lnTo>
                  <a:pt x="873" y="464"/>
                </a:lnTo>
                <a:lnTo>
                  <a:pt x="851" y="516"/>
                </a:lnTo>
                <a:lnTo>
                  <a:pt x="833" y="569"/>
                </a:lnTo>
                <a:lnTo>
                  <a:pt x="819" y="624"/>
                </a:lnTo>
                <a:lnTo>
                  <a:pt x="809" y="681"/>
                </a:lnTo>
                <a:lnTo>
                  <a:pt x="803" y="738"/>
                </a:lnTo>
                <a:lnTo>
                  <a:pt x="801" y="797"/>
                </a:lnTo>
                <a:lnTo>
                  <a:pt x="802" y="838"/>
                </a:lnTo>
                <a:lnTo>
                  <a:pt x="805" y="878"/>
                </a:lnTo>
                <a:lnTo>
                  <a:pt x="810" y="918"/>
                </a:lnTo>
                <a:lnTo>
                  <a:pt x="762" y="948"/>
                </a:lnTo>
                <a:lnTo>
                  <a:pt x="716" y="982"/>
                </a:lnTo>
                <a:lnTo>
                  <a:pt x="672" y="1019"/>
                </a:lnTo>
                <a:lnTo>
                  <a:pt x="632" y="1058"/>
                </a:lnTo>
                <a:lnTo>
                  <a:pt x="594" y="1100"/>
                </a:lnTo>
                <a:lnTo>
                  <a:pt x="559" y="1145"/>
                </a:lnTo>
                <a:lnTo>
                  <a:pt x="528" y="1193"/>
                </a:lnTo>
                <a:lnTo>
                  <a:pt x="499" y="1242"/>
                </a:lnTo>
                <a:lnTo>
                  <a:pt x="474" y="1293"/>
                </a:lnTo>
                <a:lnTo>
                  <a:pt x="453" y="1347"/>
                </a:lnTo>
                <a:lnTo>
                  <a:pt x="435" y="1402"/>
                </a:lnTo>
                <a:lnTo>
                  <a:pt x="422" y="1459"/>
                </a:lnTo>
                <a:lnTo>
                  <a:pt x="412" y="1518"/>
                </a:lnTo>
                <a:lnTo>
                  <a:pt x="364" y="1488"/>
                </a:lnTo>
                <a:lnTo>
                  <a:pt x="318" y="1456"/>
                </a:lnTo>
                <a:lnTo>
                  <a:pt x="275" y="1420"/>
                </a:lnTo>
                <a:lnTo>
                  <a:pt x="234" y="1381"/>
                </a:lnTo>
                <a:lnTo>
                  <a:pt x="196" y="1340"/>
                </a:lnTo>
                <a:lnTo>
                  <a:pt x="161" y="1296"/>
                </a:lnTo>
                <a:lnTo>
                  <a:pt x="129" y="1250"/>
                </a:lnTo>
                <a:lnTo>
                  <a:pt x="100" y="1202"/>
                </a:lnTo>
                <a:lnTo>
                  <a:pt x="74" y="1150"/>
                </a:lnTo>
                <a:lnTo>
                  <a:pt x="52" y="1098"/>
                </a:lnTo>
                <a:lnTo>
                  <a:pt x="34" y="1044"/>
                </a:lnTo>
                <a:lnTo>
                  <a:pt x="19" y="988"/>
                </a:lnTo>
                <a:lnTo>
                  <a:pt x="9" y="930"/>
                </a:lnTo>
                <a:lnTo>
                  <a:pt x="2" y="871"/>
                </a:lnTo>
                <a:lnTo>
                  <a:pt x="0" y="811"/>
                </a:lnTo>
                <a:lnTo>
                  <a:pt x="2" y="751"/>
                </a:lnTo>
                <a:lnTo>
                  <a:pt x="9" y="691"/>
                </a:lnTo>
                <a:lnTo>
                  <a:pt x="19" y="634"/>
                </a:lnTo>
                <a:lnTo>
                  <a:pt x="34" y="577"/>
                </a:lnTo>
                <a:lnTo>
                  <a:pt x="53" y="522"/>
                </a:lnTo>
                <a:lnTo>
                  <a:pt x="76" y="470"/>
                </a:lnTo>
                <a:lnTo>
                  <a:pt x="102" y="419"/>
                </a:lnTo>
                <a:lnTo>
                  <a:pt x="130" y="370"/>
                </a:lnTo>
                <a:lnTo>
                  <a:pt x="163" y="323"/>
                </a:lnTo>
                <a:lnTo>
                  <a:pt x="199" y="280"/>
                </a:lnTo>
                <a:lnTo>
                  <a:pt x="238" y="238"/>
                </a:lnTo>
                <a:lnTo>
                  <a:pt x="279" y="200"/>
                </a:lnTo>
                <a:lnTo>
                  <a:pt x="323" y="164"/>
                </a:lnTo>
                <a:lnTo>
                  <a:pt x="370" y="131"/>
                </a:lnTo>
                <a:lnTo>
                  <a:pt x="419" y="102"/>
                </a:lnTo>
                <a:lnTo>
                  <a:pt x="469" y="76"/>
                </a:lnTo>
                <a:lnTo>
                  <a:pt x="522" y="54"/>
                </a:lnTo>
                <a:lnTo>
                  <a:pt x="577" y="34"/>
                </a:lnTo>
                <a:lnTo>
                  <a:pt x="633" y="20"/>
                </a:lnTo>
                <a:lnTo>
                  <a:pt x="691" y="9"/>
                </a:lnTo>
                <a:lnTo>
                  <a:pt x="751" y="3"/>
                </a:lnTo>
                <a:lnTo>
                  <a:pt x="81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4792432" y="2580562"/>
            <a:ext cx="1707170" cy="2108856"/>
          </a:xfrm>
          <a:custGeom>
            <a:avLst/>
            <a:gdLst/>
            <a:ahLst/>
            <a:cxnLst>
              <a:cxn ang="0">
                <a:pos x="474" y="2"/>
              </a:cxn>
              <a:cxn ang="0">
                <a:pos x="591" y="20"/>
              </a:cxn>
              <a:cxn ang="0">
                <a:pos x="702" y="54"/>
              </a:cxn>
              <a:cxn ang="0">
                <a:pos x="806" y="102"/>
              </a:cxn>
              <a:cxn ang="0">
                <a:pos x="901" y="163"/>
              </a:cxn>
              <a:cxn ang="0">
                <a:pos x="987" y="238"/>
              </a:cxn>
              <a:cxn ang="0">
                <a:pos x="1061" y="323"/>
              </a:cxn>
              <a:cxn ang="0">
                <a:pos x="1123" y="419"/>
              </a:cxn>
              <a:cxn ang="0">
                <a:pos x="1171" y="522"/>
              </a:cxn>
              <a:cxn ang="0">
                <a:pos x="1205" y="633"/>
              </a:cxn>
              <a:cxn ang="0">
                <a:pos x="1222" y="750"/>
              </a:cxn>
              <a:cxn ang="0">
                <a:pos x="1222" y="870"/>
              </a:cxn>
              <a:cxn ang="0">
                <a:pos x="1206" y="986"/>
              </a:cxn>
              <a:cxn ang="0">
                <a:pos x="1173" y="1095"/>
              </a:cxn>
              <a:cxn ang="0">
                <a:pos x="1127" y="1197"/>
              </a:cxn>
              <a:cxn ang="0">
                <a:pos x="1067" y="1291"/>
              </a:cxn>
              <a:cxn ang="0">
                <a:pos x="995" y="1376"/>
              </a:cxn>
              <a:cxn ang="0">
                <a:pos x="912" y="1450"/>
              </a:cxn>
              <a:cxn ang="0">
                <a:pos x="821" y="1512"/>
              </a:cxn>
              <a:cxn ang="0">
                <a:pos x="795" y="1399"/>
              </a:cxn>
              <a:cxn ang="0">
                <a:pos x="755" y="1293"/>
              </a:cxn>
              <a:cxn ang="0">
                <a:pos x="701" y="1194"/>
              </a:cxn>
              <a:cxn ang="0">
                <a:pos x="633" y="1104"/>
              </a:cxn>
              <a:cxn ang="0">
                <a:pos x="554" y="1024"/>
              </a:cxn>
              <a:cxn ang="0">
                <a:pos x="465" y="956"/>
              </a:cxn>
              <a:cxn ang="0">
                <a:pos x="422" y="877"/>
              </a:cxn>
              <a:cxn ang="0">
                <a:pos x="421" y="765"/>
              </a:cxn>
              <a:cxn ang="0">
                <a:pos x="404" y="646"/>
              </a:cxn>
              <a:cxn ang="0">
                <a:pos x="370" y="534"/>
              </a:cxn>
              <a:cxn ang="0">
                <a:pos x="321" y="431"/>
              </a:cxn>
              <a:cxn ang="0">
                <a:pos x="258" y="334"/>
              </a:cxn>
              <a:cxn ang="0">
                <a:pos x="183" y="249"/>
              </a:cxn>
              <a:cxn ang="0">
                <a:pos x="97" y="174"/>
              </a:cxn>
              <a:cxn ang="0">
                <a:pos x="0" y="113"/>
              </a:cxn>
              <a:cxn ang="0">
                <a:pos x="95" y="65"/>
              </a:cxn>
              <a:cxn ang="0">
                <a:pos x="195" y="30"/>
              </a:cxn>
              <a:cxn ang="0">
                <a:pos x="302" y="8"/>
              </a:cxn>
              <a:cxn ang="0">
                <a:pos x="413" y="0"/>
              </a:cxn>
            </a:cxnLst>
            <a:rect l="0" t="0" r="r" b="b"/>
            <a:pathLst>
              <a:path w="1224" h="1512">
                <a:moveTo>
                  <a:pt x="413" y="0"/>
                </a:moveTo>
                <a:lnTo>
                  <a:pt x="474" y="2"/>
                </a:lnTo>
                <a:lnTo>
                  <a:pt x="533" y="9"/>
                </a:lnTo>
                <a:lnTo>
                  <a:pt x="591" y="20"/>
                </a:lnTo>
                <a:lnTo>
                  <a:pt x="647" y="34"/>
                </a:lnTo>
                <a:lnTo>
                  <a:pt x="702" y="54"/>
                </a:lnTo>
                <a:lnTo>
                  <a:pt x="755" y="76"/>
                </a:lnTo>
                <a:lnTo>
                  <a:pt x="806" y="102"/>
                </a:lnTo>
                <a:lnTo>
                  <a:pt x="855" y="131"/>
                </a:lnTo>
                <a:lnTo>
                  <a:pt x="901" y="163"/>
                </a:lnTo>
                <a:lnTo>
                  <a:pt x="946" y="199"/>
                </a:lnTo>
                <a:lnTo>
                  <a:pt x="987" y="238"/>
                </a:lnTo>
                <a:lnTo>
                  <a:pt x="1025" y="279"/>
                </a:lnTo>
                <a:lnTo>
                  <a:pt x="1061" y="323"/>
                </a:lnTo>
                <a:lnTo>
                  <a:pt x="1094" y="370"/>
                </a:lnTo>
                <a:lnTo>
                  <a:pt x="1123" y="419"/>
                </a:lnTo>
                <a:lnTo>
                  <a:pt x="1149" y="469"/>
                </a:lnTo>
                <a:lnTo>
                  <a:pt x="1171" y="522"/>
                </a:lnTo>
                <a:lnTo>
                  <a:pt x="1190" y="577"/>
                </a:lnTo>
                <a:lnTo>
                  <a:pt x="1205" y="633"/>
                </a:lnTo>
                <a:lnTo>
                  <a:pt x="1216" y="691"/>
                </a:lnTo>
                <a:lnTo>
                  <a:pt x="1222" y="750"/>
                </a:lnTo>
                <a:lnTo>
                  <a:pt x="1224" y="811"/>
                </a:lnTo>
                <a:lnTo>
                  <a:pt x="1222" y="870"/>
                </a:lnTo>
                <a:lnTo>
                  <a:pt x="1216" y="929"/>
                </a:lnTo>
                <a:lnTo>
                  <a:pt x="1206" y="986"/>
                </a:lnTo>
                <a:lnTo>
                  <a:pt x="1191" y="1041"/>
                </a:lnTo>
                <a:lnTo>
                  <a:pt x="1173" y="1095"/>
                </a:lnTo>
                <a:lnTo>
                  <a:pt x="1152" y="1147"/>
                </a:lnTo>
                <a:lnTo>
                  <a:pt x="1127" y="1197"/>
                </a:lnTo>
                <a:lnTo>
                  <a:pt x="1098" y="1245"/>
                </a:lnTo>
                <a:lnTo>
                  <a:pt x="1067" y="1291"/>
                </a:lnTo>
                <a:lnTo>
                  <a:pt x="1033" y="1335"/>
                </a:lnTo>
                <a:lnTo>
                  <a:pt x="995" y="1376"/>
                </a:lnTo>
                <a:lnTo>
                  <a:pt x="955" y="1414"/>
                </a:lnTo>
                <a:lnTo>
                  <a:pt x="912" y="1450"/>
                </a:lnTo>
                <a:lnTo>
                  <a:pt x="868" y="1483"/>
                </a:lnTo>
                <a:lnTo>
                  <a:pt x="821" y="1512"/>
                </a:lnTo>
                <a:lnTo>
                  <a:pt x="810" y="1455"/>
                </a:lnTo>
                <a:lnTo>
                  <a:pt x="795" y="1399"/>
                </a:lnTo>
                <a:lnTo>
                  <a:pt x="777" y="1345"/>
                </a:lnTo>
                <a:lnTo>
                  <a:pt x="755" y="1293"/>
                </a:lnTo>
                <a:lnTo>
                  <a:pt x="730" y="1242"/>
                </a:lnTo>
                <a:lnTo>
                  <a:pt x="701" y="1194"/>
                </a:lnTo>
                <a:lnTo>
                  <a:pt x="668" y="1148"/>
                </a:lnTo>
                <a:lnTo>
                  <a:pt x="633" y="1104"/>
                </a:lnTo>
                <a:lnTo>
                  <a:pt x="595" y="1063"/>
                </a:lnTo>
                <a:lnTo>
                  <a:pt x="554" y="1024"/>
                </a:lnTo>
                <a:lnTo>
                  <a:pt x="511" y="989"/>
                </a:lnTo>
                <a:lnTo>
                  <a:pt x="465" y="956"/>
                </a:lnTo>
                <a:lnTo>
                  <a:pt x="417" y="927"/>
                </a:lnTo>
                <a:lnTo>
                  <a:pt x="422" y="877"/>
                </a:lnTo>
                <a:lnTo>
                  <a:pt x="424" y="825"/>
                </a:lnTo>
                <a:lnTo>
                  <a:pt x="421" y="765"/>
                </a:lnTo>
                <a:lnTo>
                  <a:pt x="415" y="705"/>
                </a:lnTo>
                <a:lnTo>
                  <a:pt x="404" y="646"/>
                </a:lnTo>
                <a:lnTo>
                  <a:pt x="389" y="590"/>
                </a:lnTo>
                <a:lnTo>
                  <a:pt x="370" y="534"/>
                </a:lnTo>
                <a:lnTo>
                  <a:pt x="347" y="482"/>
                </a:lnTo>
                <a:lnTo>
                  <a:pt x="321" y="431"/>
                </a:lnTo>
                <a:lnTo>
                  <a:pt x="291" y="381"/>
                </a:lnTo>
                <a:lnTo>
                  <a:pt x="258" y="334"/>
                </a:lnTo>
                <a:lnTo>
                  <a:pt x="222" y="291"/>
                </a:lnTo>
                <a:lnTo>
                  <a:pt x="183" y="249"/>
                </a:lnTo>
                <a:lnTo>
                  <a:pt x="141" y="211"/>
                </a:lnTo>
                <a:lnTo>
                  <a:pt x="97" y="174"/>
                </a:lnTo>
                <a:lnTo>
                  <a:pt x="50" y="142"/>
                </a:lnTo>
                <a:lnTo>
                  <a:pt x="0" y="113"/>
                </a:lnTo>
                <a:lnTo>
                  <a:pt x="46" y="88"/>
                </a:lnTo>
                <a:lnTo>
                  <a:pt x="95" y="65"/>
                </a:lnTo>
                <a:lnTo>
                  <a:pt x="144" y="46"/>
                </a:lnTo>
                <a:lnTo>
                  <a:pt x="195" y="30"/>
                </a:lnTo>
                <a:lnTo>
                  <a:pt x="248" y="17"/>
                </a:lnTo>
                <a:lnTo>
                  <a:pt x="302" y="8"/>
                </a:lnTo>
                <a:lnTo>
                  <a:pt x="357" y="2"/>
                </a:lnTo>
                <a:lnTo>
                  <a:pt x="41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>
              <a:solidFill>
                <a:prstClr val="black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4249392" y="2736632"/>
            <a:ext cx="1146482" cy="1142297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448" y="29"/>
              </a:cxn>
              <a:cxn ang="0">
                <a:pos x="495" y="61"/>
              </a:cxn>
              <a:cxn ang="0">
                <a:pos x="539" y="98"/>
              </a:cxn>
              <a:cxn ang="0">
                <a:pos x="581" y="136"/>
              </a:cxn>
              <a:cxn ang="0">
                <a:pos x="620" y="178"/>
              </a:cxn>
              <a:cxn ang="0">
                <a:pos x="656" y="221"/>
              </a:cxn>
              <a:cxn ang="0">
                <a:pos x="689" y="268"/>
              </a:cxn>
              <a:cxn ang="0">
                <a:pos x="719" y="318"/>
              </a:cxn>
              <a:cxn ang="0">
                <a:pos x="745" y="369"/>
              </a:cxn>
              <a:cxn ang="0">
                <a:pos x="768" y="421"/>
              </a:cxn>
              <a:cxn ang="0">
                <a:pos x="787" y="477"/>
              </a:cxn>
              <a:cxn ang="0">
                <a:pos x="802" y="533"/>
              </a:cxn>
              <a:cxn ang="0">
                <a:pos x="813" y="592"/>
              </a:cxn>
              <a:cxn ang="0">
                <a:pos x="819" y="652"/>
              </a:cxn>
              <a:cxn ang="0">
                <a:pos x="822" y="712"/>
              </a:cxn>
              <a:cxn ang="0">
                <a:pos x="820" y="764"/>
              </a:cxn>
              <a:cxn ang="0">
                <a:pos x="815" y="814"/>
              </a:cxn>
              <a:cxn ang="0">
                <a:pos x="763" y="787"/>
              </a:cxn>
              <a:cxn ang="0">
                <a:pos x="710" y="764"/>
              </a:cxn>
              <a:cxn ang="0">
                <a:pos x="654" y="745"/>
              </a:cxn>
              <a:cxn ang="0">
                <a:pos x="597" y="729"/>
              </a:cxn>
              <a:cxn ang="0">
                <a:pos x="539" y="718"/>
              </a:cxn>
              <a:cxn ang="0">
                <a:pos x="478" y="712"/>
              </a:cxn>
              <a:cxn ang="0">
                <a:pos x="416" y="709"/>
              </a:cxn>
              <a:cxn ang="0">
                <a:pos x="361" y="712"/>
              </a:cxn>
              <a:cxn ang="0">
                <a:pos x="307" y="717"/>
              </a:cxn>
              <a:cxn ang="0">
                <a:pos x="253" y="726"/>
              </a:cxn>
              <a:cxn ang="0">
                <a:pos x="201" y="738"/>
              </a:cxn>
              <a:cxn ang="0">
                <a:pos x="151" y="754"/>
              </a:cxn>
              <a:cxn ang="0">
                <a:pos x="102" y="772"/>
              </a:cxn>
              <a:cxn ang="0">
                <a:pos x="55" y="794"/>
              </a:cxn>
              <a:cxn ang="0">
                <a:pos x="9" y="819"/>
              </a:cxn>
              <a:cxn ang="0">
                <a:pos x="4" y="779"/>
              </a:cxn>
              <a:cxn ang="0">
                <a:pos x="1" y="739"/>
              </a:cxn>
              <a:cxn ang="0">
                <a:pos x="0" y="698"/>
              </a:cxn>
              <a:cxn ang="0">
                <a:pos x="2" y="639"/>
              </a:cxn>
              <a:cxn ang="0">
                <a:pos x="8" y="582"/>
              </a:cxn>
              <a:cxn ang="0">
                <a:pos x="18" y="525"/>
              </a:cxn>
              <a:cxn ang="0">
                <a:pos x="32" y="470"/>
              </a:cxn>
              <a:cxn ang="0">
                <a:pos x="50" y="417"/>
              </a:cxn>
              <a:cxn ang="0">
                <a:pos x="72" y="365"/>
              </a:cxn>
              <a:cxn ang="0">
                <a:pos x="96" y="315"/>
              </a:cxn>
              <a:cxn ang="0">
                <a:pos x="124" y="267"/>
              </a:cxn>
              <a:cxn ang="0">
                <a:pos x="155" y="221"/>
              </a:cxn>
              <a:cxn ang="0">
                <a:pos x="189" y="178"/>
              </a:cxn>
              <a:cxn ang="0">
                <a:pos x="226" y="137"/>
              </a:cxn>
              <a:cxn ang="0">
                <a:pos x="265" y="98"/>
              </a:cxn>
              <a:cxn ang="0">
                <a:pos x="307" y="63"/>
              </a:cxn>
              <a:cxn ang="0">
                <a:pos x="352" y="29"/>
              </a:cxn>
              <a:cxn ang="0">
                <a:pos x="398" y="0"/>
              </a:cxn>
            </a:cxnLst>
            <a:rect l="0" t="0" r="r" b="b"/>
            <a:pathLst>
              <a:path w="822" h="819">
                <a:moveTo>
                  <a:pt x="398" y="0"/>
                </a:moveTo>
                <a:lnTo>
                  <a:pt x="448" y="29"/>
                </a:lnTo>
                <a:lnTo>
                  <a:pt x="495" y="61"/>
                </a:lnTo>
                <a:lnTo>
                  <a:pt x="539" y="98"/>
                </a:lnTo>
                <a:lnTo>
                  <a:pt x="581" y="136"/>
                </a:lnTo>
                <a:lnTo>
                  <a:pt x="620" y="178"/>
                </a:lnTo>
                <a:lnTo>
                  <a:pt x="656" y="221"/>
                </a:lnTo>
                <a:lnTo>
                  <a:pt x="689" y="268"/>
                </a:lnTo>
                <a:lnTo>
                  <a:pt x="719" y="318"/>
                </a:lnTo>
                <a:lnTo>
                  <a:pt x="745" y="369"/>
                </a:lnTo>
                <a:lnTo>
                  <a:pt x="768" y="421"/>
                </a:lnTo>
                <a:lnTo>
                  <a:pt x="787" y="477"/>
                </a:lnTo>
                <a:lnTo>
                  <a:pt x="802" y="533"/>
                </a:lnTo>
                <a:lnTo>
                  <a:pt x="813" y="592"/>
                </a:lnTo>
                <a:lnTo>
                  <a:pt x="819" y="652"/>
                </a:lnTo>
                <a:lnTo>
                  <a:pt x="822" y="712"/>
                </a:lnTo>
                <a:lnTo>
                  <a:pt x="820" y="764"/>
                </a:lnTo>
                <a:lnTo>
                  <a:pt x="815" y="814"/>
                </a:lnTo>
                <a:lnTo>
                  <a:pt x="763" y="787"/>
                </a:lnTo>
                <a:lnTo>
                  <a:pt x="710" y="764"/>
                </a:lnTo>
                <a:lnTo>
                  <a:pt x="654" y="745"/>
                </a:lnTo>
                <a:lnTo>
                  <a:pt x="597" y="729"/>
                </a:lnTo>
                <a:lnTo>
                  <a:pt x="539" y="718"/>
                </a:lnTo>
                <a:lnTo>
                  <a:pt x="478" y="712"/>
                </a:lnTo>
                <a:lnTo>
                  <a:pt x="416" y="709"/>
                </a:lnTo>
                <a:lnTo>
                  <a:pt x="361" y="712"/>
                </a:lnTo>
                <a:lnTo>
                  <a:pt x="307" y="717"/>
                </a:lnTo>
                <a:lnTo>
                  <a:pt x="253" y="726"/>
                </a:lnTo>
                <a:lnTo>
                  <a:pt x="201" y="738"/>
                </a:lnTo>
                <a:lnTo>
                  <a:pt x="151" y="754"/>
                </a:lnTo>
                <a:lnTo>
                  <a:pt x="102" y="772"/>
                </a:lnTo>
                <a:lnTo>
                  <a:pt x="55" y="794"/>
                </a:lnTo>
                <a:lnTo>
                  <a:pt x="9" y="819"/>
                </a:lnTo>
                <a:lnTo>
                  <a:pt x="4" y="779"/>
                </a:lnTo>
                <a:lnTo>
                  <a:pt x="1" y="739"/>
                </a:lnTo>
                <a:lnTo>
                  <a:pt x="0" y="698"/>
                </a:lnTo>
                <a:lnTo>
                  <a:pt x="2" y="639"/>
                </a:lnTo>
                <a:lnTo>
                  <a:pt x="8" y="582"/>
                </a:lnTo>
                <a:lnTo>
                  <a:pt x="18" y="525"/>
                </a:lnTo>
                <a:lnTo>
                  <a:pt x="32" y="470"/>
                </a:lnTo>
                <a:lnTo>
                  <a:pt x="50" y="417"/>
                </a:lnTo>
                <a:lnTo>
                  <a:pt x="72" y="365"/>
                </a:lnTo>
                <a:lnTo>
                  <a:pt x="96" y="315"/>
                </a:lnTo>
                <a:lnTo>
                  <a:pt x="124" y="267"/>
                </a:lnTo>
                <a:lnTo>
                  <a:pt x="155" y="221"/>
                </a:lnTo>
                <a:lnTo>
                  <a:pt x="189" y="178"/>
                </a:lnTo>
                <a:lnTo>
                  <a:pt x="226" y="137"/>
                </a:lnTo>
                <a:lnTo>
                  <a:pt x="265" y="98"/>
                </a:lnTo>
                <a:lnTo>
                  <a:pt x="307" y="63"/>
                </a:lnTo>
                <a:lnTo>
                  <a:pt x="352" y="29"/>
                </a:lnTo>
                <a:lnTo>
                  <a:pt x="39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>
              <a:solidFill>
                <a:prstClr val="black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3706023" y="3880465"/>
            <a:ext cx="1132534" cy="983295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409" y="58"/>
              </a:cxn>
              <a:cxn ang="0">
                <a:pos x="424" y="115"/>
              </a:cxn>
              <a:cxn ang="0">
                <a:pos x="442" y="170"/>
              </a:cxn>
              <a:cxn ang="0">
                <a:pos x="465" y="223"/>
              </a:cxn>
              <a:cxn ang="0">
                <a:pos x="491" y="274"/>
              </a:cxn>
              <a:cxn ang="0">
                <a:pos x="521" y="324"/>
              </a:cxn>
              <a:cxn ang="0">
                <a:pos x="554" y="370"/>
              </a:cxn>
              <a:cxn ang="0">
                <a:pos x="590" y="414"/>
              </a:cxn>
              <a:cxn ang="0">
                <a:pos x="629" y="455"/>
              </a:cxn>
              <a:cxn ang="0">
                <a:pos x="671" y="494"/>
              </a:cxn>
              <a:cxn ang="0">
                <a:pos x="716" y="530"/>
              </a:cxn>
              <a:cxn ang="0">
                <a:pos x="762" y="563"/>
              </a:cxn>
              <a:cxn ang="0">
                <a:pos x="812" y="592"/>
              </a:cxn>
              <a:cxn ang="0">
                <a:pos x="766" y="617"/>
              </a:cxn>
              <a:cxn ang="0">
                <a:pos x="718" y="640"/>
              </a:cxn>
              <a:cxn ang="0">
                <a:pos x="668" y="659"/>
              </a:cxn>
              <a:cxn ang="0">
                <a:pos x="617" y="675"/>
              </a:cxn>
              <a:cxn ang="0">
                <a:pos x="564" y="688"/>
              </a:cxn>
              <a:cxn ang="0">
                <a:pos x="510" y="697"/>
              </a:cxn>
              <a:cxn ang="0">
                <a:pos x="456" y="703"/>
              </a:cxn>
              <a:cxn ang="0">
                <a:pos x="399" y="705"/>
              </a:cxn>
              <a:cxn ang="0">
                <a:pos x="338" y="703"/>
              </a:cxn>
              <a:cxn ang="0">
                <a:pos x="277" y="696"/>
              </a:cxn>
              <a:cxn ang="0">
                <a:pos x="218" y="684"/>
              </a:cxn>
              <a:cxn ang="0">
                <a:pos x="161" y="669"/>
              </a:cxn>
              <a:cxn ang="0">
                <a:pos x="105" y="650"/>
              </a:cxn>
              <a:cxn ang="0">
                <a:pos x="52" y="626"/>
              </a:cxn>
              <a:cxn ang="0">
                <a:pos x="0" y="600"/>
              </a:cxn>
              <a:cxn ang="0">
                <a:pos x="10" y="541"/>
              </a:cxn>
              <a:cxn ang="0">
                <a:pos x="23" y="484"/>
              </a:cxn>
              <a:cxn ang="0">
                <a:pos x="41" y="429"/>
              </a:cxn>
              <a:cxn ang="0">
                <a:pos x="62" y="375"/>
              </a:cxn>
              <a:cxn ang="0">
                <a:pos x="87" y="324"/>
              </a:cxn>
              <a:cxn ang="0">
                <a:pos x="116" y="275"/>
              </a:cxn>
              <a:cxn ang="0">
                <a:pos x="147" y="227"/>
              </a:cxn>
              <a:cxn ang="0">
                <a:pos x="182" y="182"/>
              </a:cxn>
              <a:cxn ang="0">
                <a:pos x="220" y="140"/>
              </a:cxn>
              <a:cxn ang="0">
                <a:pos x="260" y="101"/>
              </a:cxn>
              <a:cxn ang="0">
                <a:pos x="304" y="64"/>
              </a:cxn>
              <a:cxn ang="0">
                <a:pos x="350" y="30"/>
              </a:cxn>
              <a:cxn ang="0">
                <a:pos x="398" y="0"/>
              </a:cxn>
            </a:cxnLst>
            <a:rect l="0" t="0" r="r" b="b"/>
            <a:pathLst>
              <a:path w="812" h="705">
                <a:moveTo>
                  <a:pt x="398" y="0"/>
                </a:moveTo>
                <a:lnTo>
                  <a:pt x="409" y="58"/>
                </a:lnTo>
                <a:lnTo>
                  <a:pt x="424" y="115"/>
                </a:lnTo>
                <a:lnTo>
                  <a:pt x="442" y="170"/>
                </a:lnTo>
                <a:lnTo>
                  <a:pt x="465" y="223"/>
                </a:lnTo>
                <a:lnTo>
                  <a:pt x="491" y="274"/>
                </a:lnTo>
                <a:lnTo>
                  <a:pt x="521" y="324"/>
                </a:lnTo>
                <a:lnTo>
                  <a:pt x="554" y="370"/>
                </a:lnTo>
                <a:lnTo>
                  <a:pt x="590" y="414"/>
                </a:lnTo>
                <a:lnTo>
                  <a:pt x="629" y="455"/>
                </a:lnTo>
                <a:lnTo>
                  <a:pt x="671" y="494"/>
                </a:lnTo>
                <a:lnTo>
                  <a:pt x="716" y="530"/>
                </a:lnTo>
                <a:lnTo>
                  <a:pt x="762" y="563"/>
                </a:lnTo>
                <a:lnTo>
                  <a:pt x="812" y="592"/>
                </a:lnTo>
                <a:lnTo>
                  <a:pt x="766" y="617"/>
                </a:lnTo>
                <a:lnTo>
                  <a:pt x="718" y="640"/>
                </a:lnTo>
                <a:lnTo>
                  <a:pt x="668" y="659"/>
                </a:lnTo>
                <a:lnTo>
                  <a:pt x="617" y="675"/>
                </a:lnTo>
                <a:lnTo>
                  <a:pt x="564" y="688"/>
                </a:lnTo>
                <a:lnTo>
                  <a:pt x="510" y="697"/>
                </a:lnTo>
                <a:lnTo>
                  <a:pt x="456" y="703"/>
                </a:lnTo>
                <a:lnTo>
                  <a:pt x="399" y="705"/>
                </a:lnTo>
                <a:lnTo>
                  <a:pt x="338" y="703"/>
                </a:lnTo>
                <a:lnTo>
                  <a:pt x="277" y="696"/>
                </a:lnTo>
                <a:lnTo>
                  <a:pt x="218" y="684"/>
                </a:lnTo>
                <a:lnTo>
                  <a:pt x="161" y="669"/>
                </a:lnTo>
                <a:lnTo>
                  <a:pt x="105" y="650"/>
                </a:lnTo>
                <a:lnTo>
                  <a:pt x="52" y="626"/>
                </a:lnTo>
                <a:lnTo>
                  <a:pt x="0" y="600"/>
                </a:lnTo>
                <a:lnTo>
                  <a:pt x="10" y="541"/>
                </a:lnTo>
                <a:lnTo>
                  <a:pt x="23" y="484"/>
                </a:lnTo>
                <a:lnTo>
                  <a:pt x="41" y="429"/>
                </a:lnTo>
                <a:lnTo>
                  <a:pt x="62" y="375"/>
                </a:lnTo>
                <a:lnTo>
                  <a:pt x="87" y="324"/>
                </a:lnTo>
                <a:lnTo>
                  <a:pt x="116" y="275"/>
                </a:lnTo>
                <a:lnTo>
                  <a:pt x="147" y="227"/>
                </a:lnTo>
                <a:lnTo>
                  <a:pt x="182" y="182"/>
                </a:lnTo>
                <a:lnTo>
                  <a:pt x="220" y="140"/>
                </a:lnTo>
                <a:lnTo>
                  <a:pt x="260" y="101"/>
                </a:lnTo>
                <a:lnTo>
                  <a:pt x="304" y="64"/>
                </a:lnTo>
                <a:lnTo>
                  <a:pt x="350" y="30"/>
                </a:lnTo>
                <a:lnTo>
                  <a:pt x="398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>
              <a:solidFill>
                <a:prstClr val="black"/>
              </a:solidFill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4838557" y="3873492"/>
            <a:ext cx="1110218" cy="969348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440" y="29"/>
              </a:cxn>
              <a:cxn ang="0">
                <a:pos x="486" y="62"/>
              </a:cxn>
              <a:cxn ang="0">
                <a:pos x="529" y="97"/>
              </a:cxn>
              <a:cxn ang="0">
                <a:pos x="570" y="136"/>
              </a:cxn>
              <a:cxn ang="0">
                <a:pos x="608" y="177"/>
              </a:cxn>
              <a:cxn ang="0">
                <a:pos x="643" y="221"/>
              </a:cxn>
              <a:cxn ang="0">
                <a:pos x="676" y="267"/>
              </a:cxn>
              <a:cxn ang="0">
                <a:pos x="705" y="315"/>
              </a:cxn>
              <a:cxn ang="0">
                <a:pos x="730" y="366"/>
              </a:cxn>
              <a:cxn ang="0">
                <a:pos x="752" y="418"/>
              </a:cxn>
              <a:cxn ang="0">
                <a:pos x="770" y="472"/>
              </a:cxn>
              <a:cxn ang="0">
                <a:pos x="785" y="528"/>
              </a:cxn>
              <a:cxn ang="0">
                <a:pos x="796" y="585"/>
              </a:cxn>
              <a:cxn ang="0">
                <a:pos x="750" y="610"/>
              </a:cxn>
              <a:cxn ang="0">
                <a:pos x="702" y="632"/>
              </a:cxn>
              <a:cxn ang="0">
                <a:pos x="653" y="651"/>
              </a:cxn>
              <a:cxn ang="0">
                <a:pos x="602" y="666"/>
              </a:cxn>
              <a:cxn ang="0">
                <a:pos x="550" y="679"/>
              </a:cxn>
              <a:cxn ang="0">
                <a:pos x="498" y="688"/>
              </a:cxn>
              <a:cxn ang="0">
                <a:pos x="443" y="693"/>
              </a:cxn>
              <a:cxn ang="0">
                <a:pos x="388" y="695"/>
              </a:cxn>
              <a:cxn ang="0">
                <a:pos x="328" y="693"/>
              </a:cxn>
              <a:cxn ang="0">
                <a:pos x="270" y="687"/>
              </a:cxn>
              <a:cxn ang="0">
                <a:pos x="213" y="676"/>
              </a:cxn>
              <a:cxn ang="0">
                <a:pos x="157" y="662"/>
              </a:cxn>
              <a:cxn ang="0">
                <a:pos x="103" y="644"/>
              </a:cxn>
              <a:cxn ang="0">
                <a:pos x="50" y="622"/>
              </a:cxn>
              <a:cxn ang="0">
                <a:pos x="0" y="597"/>
              </a:cxn>
              <a:cxn ang="0">
                <a:pos x="47" y="566"/>
              </a:cxn>
              <a:cxn ang="0">
                <a:pos x="93" y="533"/>
              </a:cxn>
              <a:cxn ang="0">
                <a:pos x="136" y="496"/>
              </a:cxn>
              <a:cxn ang="0">
                <a:pos x="176" y="457"/>
              </a:cxn>
              <a:cxn ang="0">
                <a:pos x="213" y="415"/>
              </a:cxn>
              <a:cxn ang="0">
                <a:pos x="247" y="370"/>
              </a:cxn>
              <a:cxn ang="0">
                <a:pos x="279" y="323"/>
              </a:cxn>
              <a:cxn ang="0">
                <a:pos x="307" y="274"/>
              </a:cxn>
              <a:cxn ang="0">
                <a:pos x="331" y="223"/>
              </a:cxn>
              <a:cxn ang="0">
                <a:pos x="352" y="169"/>
              </a:cxn>
              <a:cxn ang="0">
                <a:pos x="370" y="114"/>
              </a:cxn>
              <a:cxn ang="0">
                <a:pos x="383" y="57"/>
              </a:cxn>
              <a:cxn ang="0">
                <a:pos x="392" y="0"/>
              </a:cxn>
            </a:cxnLst>
            <a:rect l="0" t="0" r="r" b="b"/>
            <a:pathLst>
              <a:path w="796" h="695">
                <a:moveTo>
                  <a:pt x="392" y="0"/>
                </a:moveTo>
                <a:lnTo>
                  <a:pt x="440" y="29"/>
                </a:lnTo>
                <a:lnTo>
                  <a:pt x="486" y="62"/>
                </a:lnTo>
                <a:lnTo>
                  <a:pt x="529" y="97"/>
                </a:lnTo>
                <a:lnTo>
                  <a:pt x="570" y="136"/>
                </a:lnTo>
                <a:lnTo>
                  <a:pt x="608" y="177"/>
                </a:lnTo>
                <a:lnTo>
                  <a:pt x="643" y="221"/>
                </a:lnTo>
                <a:lnTo>
                  <a:pt x="676" y="267"/>
                </a:lnTo>
                <a:lnTo>
                  <a:pt x="705" y="315"/>
                </a:lnTo>
                <a:lnTo>
                  <a:pt x="730" y="366"/>
                </a:lnTo>
                <a:lnTo>
                  <a:pt x="752" y="418"/>
                </a:lnTo>
                <a:lnTo>
                  <a:pt x="770" y="472"/>
                </a:lnTo>
                <a:lnTo>
                  <a:pt x="785" y="528"/>
                </a:lnTo>
                <a:lnTo>
                  <a:pt x="796" y="585"/>
                </a:lnTo>
                <a:lnTo>
                  <a:pt x="750" y="610"/>
                </a:lnTo>
                <a:lnTo>
                  <a:pt x="702" y="632"/>
                </a:lnTo>
                <a:lnTo>
                  <a:pt x="653" y="651"/>
                </a:lnTo>
                <a:lnTo>
                  <a:pt x="602" y="666"/>
                </a:lnTo>
                <a:lnTo>
                  <a:pt x="550" y="679"/>
                </a:lnTo>
                <a:lnTo>
                  <a:pt x="498" y="688"/>
                </a:lnTo>
                <a:lnTo>
                  <a:pt x="443" y="693"/>
                </a:lnTo>
                <a:lnTo>
                  <a:pt x="388" y="695"/>
                </a:lnTo>
                <a:lnTo>
                  <a:pt x="328" y="693"/>
                </a:lnTo>
                <a:lnTo>
                  <a:pt x="270" y="687"/>
                </a:lnTo>
                <a:lnTo>
                  <a:pt x="213" y="676"/>
                </a:lnTo>
                <a:lnTo>
                  <a:pt x="157" y="662"/>
                </a:lnTo>
                <a:lnTo>
                  <a:pt x="103" y="644"/>
                </a:lnTo>
                <a:lnTo>
                  <a:pt x="50" y="622"/>
                </a:lnTo>
                <a:lnTo>
                  <a:pt x="0" y="597"/>
                </a:lnTo>
                <a:lnTo>
                  <a:pt x="47" y="566"/>
                </a:lnTo>
                <a:lnTo>
                  <a:pt x="93" y="533"/>
                </a:lnTo>
                <a:lnTo>
                  <a:pt x="136" y="496"/>
                </a:lnTo>
                <a:lnTo>
                  <a:pt x="176" y="457"/>
                </a:lnTo>
                <a:lnTo>
                  <a:pt x="213" y="415"/>
                </a:lnTo>
                <a:lnTo>
                  <a:pt x="247" y="370"/>
                </a:lnTo>
                <a:lnTo>
                  <a:pt x="279" y="323"/>
                </a:lnTo>
                <a:lnTo>
                  <a:pt x="307" y="274"/>
                </a:lnTo>
                <a:lnTo>
                  <a:pt x="331" y="223"/>
                </a:lnTo>
                <a:lnTo>
                  <a:pt x="352" y="169"/>
                </a:lnTo>
                <a:lnTo>
                  <a:pt x="370" y="114"/>
                </a:lnTo>
                <a:lnTo>
                  <a:pt x="383" y="57"/>
                </a:lnTo>
                <a:lnTo>
                  <a:pt x="39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>
              <a:solidFill>
                <a:prstClr val="black"/>
              </a:solidFill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4261132" y="3727042"/>
            <a:ext cx="1124166" cy="979112"/>
          </a:xfrm>
          <a:custGeom>
            <a:avLst/>
            <a:gdLst/>
            <a:ahLst/>
            <a:cxnLst>
              <a:cxn ang="0">
                <a:pos x="407" y="0"/>
              </a:cxn>
              <a:cxn ang="0">
                <a:pos x="469" y="3"/>
              </a:cxn>
              <a:cxn ang="0">
                <a:pos x="530" y="9"/>
              </a:cxn>
              <a:cxn ang="0">
                <a:pos x="588" y="20"/>
              </a:cxn>
              <a:cxn ang="0">
                <a:pos x="645" y="36"/>
              </a:cxn>
              <a:cxn ang="0">
                <a:pos x="701" y="55"/>
              </a:cxn>
              <a:cxn ang="0">
                <a:pos x="754" y="78"/>
              </a:cxn>
              <a:cxn ang="0">
                <a:pos x="806" y="105"/>
              </a:cxn>
              <a:cxn ang="0">
                <a:pos x="797" y="162"/>
              </a:cxn>
              <a:cxn ang="0">
                <a:pos x="784" y="219"/>
              </a:cxn>
              <a:cxn ang="0">
                <a:pos x="766" y="274"/>
              </a:cxn>
              <a:cxn ang="0">
                <a:pos x="745" y="328"/>
              </a:cxn>
              <a:cxn ang="0">
                <a:pos x="721" y="379"/>
              </a:cxn>
              <a:cxn ang="0">
                <a:pos x="693" y="428"/>
              </a:cxn>
              <a:cxn ang="0">
                <a:pos x="661" y="475"/>
              </a:cxn>
              <a:cxn ang="0">
                <a:pos x="627" y="520"/>
              </a:cxn>
              <a:cxn ang="0">
                <a:pos x="590" y="562"/>
              </a:cxn>
              <a:cxn ang="0">
                <a:pos x="550" y="601"/>
              </a:cxn>
              <a:cxn ang="0">
                <a:pos x="507" y="638"/>
              </a:cxn>
              <a:cxn ang="0">
                <a:pos x="461" y="671"/>
              </a:cxn>
              <a:cxn ang="0">
                <a:pos x="414" y="702"/>
              </a:cxn>
              <a:cxn ang="0">
                <a:pos x="364" y="673"/>
              </a:cxn>
              <a:cxn ang="0">
                <a:pos x="318" y="640"/>
              </a:cxn>
              <a:cxn ang="0">
                <a:pos x="273" y="604"/>
              </a:cxn>
              <a:cxn ang="0">
                <a:pos x="231" y="565"/>
              </a:cxn>
              <a:cxn ang="0">
                <a:pos x="192" y="524"/>
              </a:cxn>
              <a:cxn ang="0">
                <a:pos x="156" y="480"/>
              </a:cxn>
              <a:cxn ang="0">
                <a:pos x="123" y="434"/>
              </a:cxn>
              <a:cxn ang="0">
                <a:pos x="93" y="384"/>
              </a:cxn>
              <a:cxn ang="0">
                <a:pos x="67" y="333"/>
              </a:cxn>
              <a:cxn ang="0">
                <a:pos x="44" y="280"/>
              </a:cxn>
              <a:cxn ang="0">
                <a:pos x="26" y="225"/>
              </a:cxn>
              <a:cxn ang="0">
                <a:pos x="11" y="168"/>
              </a:cxn>
              <a:cxn ang="0">
                <a:pos x="0" y="110"/>
              </a:cxn>
              <a:cxn ang="0">
                <a:pos x="46" y="85"/>
              </a:cxn>
              <a:cxn ang="0">
                <a:pos x="93" y="63"/>
              </a:cxn>
              <a:cxn ang="0">
                <a:pos x="142" y="45"/>
              </a:cxn>
              <a:cxn ang="0">
                <a:pos x="192" y="29"/>
              </a:cxn>
              <a:cxn ang="0">
                <a:pos x="244" y="17"/>
              </a:cxn>
              <a:cxn ang="0">
                <a:pos x="298" y="8"/>
              </a:cxn>
              <a:cxn ang="0">
                <a:pos x="352" y="3"/>
              </a:cxn>
              <a:cxn ang="0">
                <a:pos x="407" y="0"/>
              </a:cxn>
            </a:cxnLst>
            <a:rect l="0" t="0" r="r" b="b"/>
            <a:pathLst>
              <a:path w="806" h="702">
                <a:moveTo>
                  <a:pt x="407" y="0"/>
                </a:moveTo>
                <a:lnTo>
                  <a:pt x="469" y="3"/>
                </a:lnTo>
                <a:lnTo>
                  <a:pt x="530" y="9"/>
                </a:lnTo>
                <a:lnTo>
                  <a:pt x="588" y="20"/>
                </a:lnTo>
                <a:lnTo>
                  <a:pt x="645" y="36"/>
                </a:lnTo>
                <a:lnTo>
                  <a:pt x="701" y="55"/>
                </a:lnTo>
                <a:lnTo>
                  <a:pt x="754" y="78"/>
                </a:lnTo>
                <a:lnTo>
                  <a:pt x="806" y="105"/>
                </a:lnTo>
                <a:lnTo>
                  <a:pt x="797" y="162"/>
                </a:lnTo>
                <a:lnTo>
                  <a:pt x="784" y="219"/>
                </a:lnTo>
                <a:lnTo>
                  <a:pt x="766" y="274"/>
                </a:lnTo>
                <a:lnTo>
                  <a:pt x="745" y="328"/>
                </a:lnTo>
                <a:lnTo>
                  <a:pt x="721" y="379"/>
                </a:lnTo>
                <a:lnTo>
                  <a:pt x="693" y="428"/>
                </a:lnTo>
                <a:lnTo>
                  <a:pt x="661" y="475"/>
                </a:lnTo>
                <a:lnTo>
                  <a:pt x="627" y="520"/>
                </a:lnTo>
                <a:lnTo>
                  <a:pt x="590" y="562"/>
                </a:lnTo>
                <a:lnTo>
                  <a:pt x="550" y="601"/>
                </a:lnTo>
                <a:lnTo>
                  <a:pt x="507" y="638"/>
                </a:lnTo>
                <a:lnTo>
                  <a:pt x="461" y="671"/>
                </a:lnTo>
                <a:lnTo>
                  <a:pt x="414" y="702"/>
                </a:lnTo>
                <a:lnTo>
                  <a:pt x="364" y="673"/>
                </a:lnTo>
                <a:lnTo>
                  <a:pt x="318" y="640"/>
                </a:lnTo>
                <a:lnTo>
                  <a:pt x="273" y="604"/>
                </a:lnTo>
                <a:lnTo>
                  <a:pt x="231" y="565"/>
                </a:lnTo>
                <a:lnTo>
                  <a:pt x="192" y="524"/>
                </a:lnTo>
                <a:lnTo>
                  <a:pt x="156" y="480"/>
                </a:lnTo>
                <a:lnTo>
                  <a:pt x="123" y="434"/>
                </a:lnTo>
                <a:lnTo>
                  <a:pt x="93" y="384"/>
                </a:lnTo>
                <a:lnTo>
                  <a:pt x="67" y="333"/>
                </a:lnTo>
                <a:lnTo>
                  <a:pt x="44" y="280"/>
                </a:lnTo>
                <a:lnTo>
                  <a:pt x="26" y="225"/>
                </a:lnTo>
                <a:lnTo>
                  <a:pt x="11" y="168"/>
                </a:lnTo>
                <a:lnTo>
                  <a:pt x="0" y="110"/>
                </a:lnTo>
                <a:lnTo>
                  <a:pt x="46" y="85"/>
                </a:lnTo>
                <a:lnTo>
                  <a:pt x="93" y="63"/>
                </a:lnTo>
                <a:lnTo>
                  <a:pt x="142" y="45"/>
                </a:lnTo>
                <a:lnTo>
                  <a:pt x="192" y="29"/>
                </a:lnTo>
                <a:lnTo>
                  <a:pt x="244" y="17"/>
                </a:lnTo>
                <a:lnTo>
                  <a:pt x="298" y="8"/>
                </a:lnTo>
                <a:lnTo>
                  <a:pt x="352" y="3"/>
                </a:lnTo>
                <a:lnTo>
                  <a:pt x="40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endParaRPr lang="en-US" sz="1440">
              <a:solidFill>
                <a:prstClr val="black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96456" y="3207908"/>
            <a:ext cx="1021433" cy="696719"/>
            <a:chOff x="4020402" y="2428784"/>
            <a:chExt cx="1017448" cy="870898"/>
          </a:xfrm>
        </p:grpSpPr>
        <p:sp>
          <p:nvSpPr>
            <p:cNvPr id="15" name="TextBox 14"/>
            <p:cNvSpPr txBox="1"/>
            <p:nvPr/>
          </p:nvSpPr>
          <p:spPr>
            <a:xfrm>
              <a:off x="4256181" y="2968822"/>
              <a:ext cx="184010" cy="330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20402" y="2428784"/>
              <a:ext cx="1017448" cy="8540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8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OBJEKTIV</a:t>
              </a:r>
            </a:p>
            <a:p>
              <a:r>
                <a:rPr lang="en-GB" sz="128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SPECIFIK</a:t>
              </a:r>
            </a:p>
            <a:p>
              <a:r>
                <a:rPr lang="en-GB" sz="128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         1</a:t>
              </a:r>
              <a:endParaRPr lang="en-US" sz="128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987" y="3279881"/>
            <a:ext cx="1130438" cy="954107"/>
            <a:chOff x="6708481" y="2888840"/>
            <a:chExt cx="1413048" cy="1192633"/>
          </a:xfrm>
        </p:grpSpPr>
        <p:sp>
          <p:nvSpPr>
            <p:cNvPr id="16" name="TextBox 15"/>
            <p:cNvSpPr txBox="1"/>
            <p:nvPr/>
          </p:nvSpPr>
          <p:spPr>
            <a:xfrm>
              <a:off x="7098120" y="3011027"/>
              <a:ext cx="230914" cy="330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2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08481" y="2888840"/>
              <a:ext cx="1413048" cy="1192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4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OBJEKTIV</a:t>
              </a:r>
            </a:p>
            <a:p>
              <a:r>
                <a:rPr lang="en-GB" sz="144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SPECIFIK</a:t>
              </a:r>
            </a:p>
            <a:p>
              <a:r>
                <a:rPr lang="en-US" sz="128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     2</a:t>
              </a:r>
            </a:p>
            <a:p>
              <a:endParaRPr lang="en-US" sz="144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42647" y="5266627"/>
            <a:ext cx="184731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2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3328" y="1975294"/>
            <a:ext cx="23596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44486" y="3329125"/>
            <a:ext cx="1168706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8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1280" b="1" dirty="0"/>
              <a:t> Ë </a:t>
            </a:r>
            <a:r>
              <a:rPr lang="en-GB" sz="128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LLIMI </a:t>
            </a:r>
            <a:r>
              <a:rPr lang="en-GB" sz="128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28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 flipH="1" flipV="1">
            <a:off x="6105445" y="3972105"/>
            <a:ext cx="731520" cy="36576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794484" y="2811150"/>
            <a:ext cx="605398" cy="453799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01201" y="2353325"/>
            <a:ext cx="2460826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Mbrojtja mbështetja dhe siguria e të rejave dhe të rinjve, veçanërisht e atyre në situatë rreziku, në vendin ku jetojnë dhe hapësirën </a:t>
            </a:r>
            <a:r>
              <a:rPr lang="sq-AL" sz="1440" dirty="0"/>
              <a:t>digjitale</a:t>
            </a:r>
            <a:r>
              <a:rPr lang="en-GB" sz="1440" dirty="0"/>
              <a:t>.</a:t>
            </a:r>
            <a:endParaRPr lang="en-GB" sz="1440" dirty="0"/>
          </a:p>
        </p:txBody>
      </p:sp>
      <p:sp>
        <p:nvSpPr>
          <p:cNvPr id="5" name="TextBox 4"/>
          <p:cNvSpPr txBox="1"/>
          <p:nvPr/>
        </p:nvSpPr>
        <p:spPr>
          <a:xfrm>
            <a:off x="6836965" y="3658700"/>
            <a:ext cx="2185115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q-AL" sz="1440" dirty="0"/>
              <a:t>Të rejave dhe të rinjve ju ofrohen shërbime shëndetësore miqësore dhe  ata praktikojnë stile jetese të shëndetshme, veçanërisht në lidhje me shëndetin dhe mirëqenien e tyre mendore, sociale, fizike dhe </a:t>
            </a:r>
            <a:r>
              <a:rPr lang="sq-AL" sz="1440" dirty="0"/>
              <a:t>seksuale</a:t>
            </a:r>
            <a:r>
              <a:rPr lang="en-GB" sz="1440" dirty="0"/>
              <a:t>.</a:t>
            </a:r>
            <a:endParaRPr lang="en-US" sz="144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F485F8E-C803-6F04-38F5-E6D69EB3E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425" y="3851401"/>
            <a:ext cx="2965351" cy="21508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7C8B251-250F-0DB6-A88C-42028B70F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046" y="4950859"/>
            <a:ext cx="1224183" cy="61940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4E78A13-1C99-C5AB-90A7-F6661A5434BF}"/>
              </a:ext>
            </a:extLst>
          </p:cNvPr>
          <p:cNvSpPr txBox="1"/>
          <p:nvPr/>
        </p:nvSpPr>
        <p:spPr>
          <a:xfrm>
            <a:off x="670560" y="4966517"/>
            <a:ext cx="248991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40" dirty="0"/>
              <a:t>T</a:t>
            </a:r>
            <a:r>
              <a:rPr lang="sq-AL" sz="1440" dirty="0"/>
              <a:t>ë rejat dhe të rinjtë mbështeten në përfshirjen dhe integrimin</a:t>
            </a:r>
            <a:r>
              <a:rPr lang="en-US" sz="1440" dirty="0"/>
              <a:t> e</a:t>
            </a:r>
            <a:r>
              <a:rPr lang="sq-AL" sz="1440" dirty="0"/>
              <a:t> tyre në shoqëri</a:t>
            </a:r>
            <a:r>
              <a:rPr lang="en-US" sz="1440" dirty="0"/>
              <a:t> duke </a:t>
            </a:r>
            <a:r>
              <a:rPr lang="en-US" sz="1440" dirty="0" err="1"/>
              <a:t>pasur</a:t>
            </a:r>
            <a:r>
              <a:rPr lang="en-US" sz="1440" dirty="0"/>
              <a:t> </a:t>
            </a:r>
            <a:r>
              <a:rPr lang="sq-AL" sz="1440" dirty="0"/>
              <a:t>mundësi  rekreative dhe kulturore,</a:t>
            </a:r>
            <a:r>
              <a:rPr lang="en-US" sz="1440" dirty="0"/>
              <a:t> </a:t>
            </a:r>
            <a:r>
              <a:rPr lang="en-US" sz="1440" dirty="0" err="1"/>
              <a:t>në</a:t>
            </a:r>
            <a:r>
              <a:rPr lang="en-US" sz="1440" dirty="0"/>
              <a:t> arte dhe </a:t>
            </a:r>
            <a:r>
              <a:rPr lang="en-US" sz="1440" dirty="0" err="1"/>
              <a:t>sporte</a:t>
            </a:r>
            <a:r>
              <a:rPr lang="en-US" sz="1440" dirty="0"/>
              <a:t>.</a:t>
            </a:r>
            <a:endParaRPr lang="en-US" sz="144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632" y="301298"/>
            <a:ext cx="6450127" cy="49991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389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4" y="1240782"/>
            <a:ext cx="8728069" cy="54381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sq-AL" sz="1800" dirty="0"/>
              <a:t>MSHRF do të hartojë raporte </a:t>
            </a:r>
            <a:r>
              <a:rPr lang="sq-AL" sz="1800" b="1" u="sng" dirty="0"/>
              <a:t>gjashtë mujore </a:t>
            </a:r>
            <a:r>
              <a:rPr lang="sq-AL" sz="1800" dirty="0"/>
              <a:t>dhe </a:t>
            </a:r>
            <a:r>
              <a:rPr lang="sq-AL" sz="1800" b="1" u="sng" dirty="0"/>
              <a:t>vjetore monitorimi </a:t>
            </a:r>
            <a:r>
              <a:rPr lang="sq-AL" sz="1800" dirty="0"/>
              <a:t>dhe vlerësimi bazuar në standardet IPSIS për monitorimin dhe raportimin e </a:t>
            </a:r>
            <a:r>
              <a:rPr lang="sq-AL" sz="1800" dirty="0" err="1"/>
              <a:t>dokumentave</a:t>
            </a:r>
            <a:r>
              <a:rPr lang="sq-AL" sz="1800" dirty="0"/>
              <a:t> </a:t>
            </a:r>
            <a:r>
              <a:rPr lang="sq-AL" sz="1800" dirty="0" smtClean="0"/>
              <a:t>strategjike</a:t>
            </a:r>
            <a:r>
              <a:rPr lang="en-GB" sz="18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sq-AL" sz="1800" dirty="0"/>
              <a:t>Gjithashtu, do parashikohet dhe një monitorim afatmesëm për zbatimin në fund të vitit 2026</a:t>
            </a:r>
            <a:r>
              <a:rPr lang="sq-AL" sz="1800" dirty="0" smtClean="0"/>
              <a:t>.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Plani i veprimit të dokumentit strategjik, duke marrë në konsideratë s</a:t>
            </a:r>
            <a:r>
              <a:rPr lang="sq-AL" sz="1800" b="1" dirty="0"/>
              <a:t>hkallën e mobilizimit të burimeve financiare për zbatimin e tij, do të rishikohet çdo 2-3 vjet </a:t>
            </a:r>
            <a:r>
              <a:rPr lang="sq-AL" sz="1800" dirty="0"/>
              <a:t>për të siguruar në këtë mënyrë një vlerësim real për zbatimin e tij. </a:t>
            </a:r>
            <a:endParaRPr lang="en-GB" sz="1800" dirty="0" smtClean="0"/>
          </a:p>
          <a:p>
            <a:pPr algn="just">
              <a:lnSpc>
                <a:spcPct val="110000"/>
              </a:lnSpc>
            </a:pPr>
            <a:r>
              <a:rPr lang="sq-AL" sz="1800" dirty="0"/>
              <a:t>Në përputhje me procedurat që do të ndiqen për raportim &amp; monitorimin  në zbatim të Vendimit të Këshillit të Ministrave Nr. 290, datë 11.4.2020 “Për krijimin e bazës të </a:t>
            </a:r>
            <a:r>
              <a:rPr lang="sq-AL" sz="1800" dirty="0" err="1"/>
              <a:t>të</a:t>
            </a:r>
            <a:r>
              <a:rPr lang="sq-AL" sz="1800" dirty="0"/>
              <a:t> dhënave shtetërore të sistemit </a:t>
            </a:r>
            <a:r>
              <a:rPr lang="sq-AL" sz="1800" dirty="0" err="1"/>
              <a:t>informatik</a:t>
            </a:r>
            <a:r>
              <a:rPr lang="sq-AL" sz="1800" dirty="0"/>
              <a:t> të planifikimit të integruar (SIPI/IPSIS)" </a:t>
            </a:r>
            <a:r>
              <a:rPr lang="en-GB" sz="1800" dirty="0" smtClean="0"/>
              <a:t>.</a:t>
            </a:r>
          </a:p>
          <a:p>
            <a:r>
              <a:rPr lang="sq-AL" sz="1800" dirty="0"/>
              <a:t>Procesi i vlerësimit të Strategjisë Kombëtare të Rinisë bazohet në një dokument me standardet e cilësisë për vlerësimin dhe monitorimin e politikave rinore të përgatitur nga Forumi Rinor Evropian si edhe në një dokument të përgatitur nga SIGMA për vlerësimin e strategjisë së administratës publike në Shqipëri</a:t>
            </a:r>
            <a:r>
              <a:rPr lang="en-GB" sz="1800" dirty="0"/>
              <a:t> </a:t>
            </a:r>
            <a:r>
              <a:rPr lang="en-GB" sz="1800" dirty="0"/>
              <a:t>A Toolkit for Quality Standards on Youth </a:t>
            </a:r>
            <a:r>
              <a:rPr lang="en-GB" sz="1800" dirty="0" smtClean="0"/>
              <a:t>Policy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GB" sz="1800" dirty="0"/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AutoNum type="arabicPeriod"/>
            </a:pPr>
            <a:endParaRPr lang="en-GB" sz="18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sz="18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1A5A0E-13B7-D77A-2D38-C864AA8F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1BAF-E563-4A4A-923D-DD135581C520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E913AF-88B8-03C6-9A0D-E06AD5A5C2DB}"/>
              </a:ext>
            </a:extLst>
          </p:cNvPr>
          <p:cNvSpPr/>
          <p:nvPr/>
        </p:nvSpPr>
        <p:spPr>
          <a:xfrm>
            <a:off x="6730213" y="7144654"/>
            <a:ext cx="2029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q-AL" sz="1200" dirty="0">
                <a:solidFill>
                  <a:schemeClr val="bg1">
                    <a:lumMod val="50000"/>
                  </a:schemeClr>
                </a:solidFill>
              </a:rPr>
              <a:t>Shtator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181B6BB-62E3-4CEA-A091-082B53A18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87" r="15008" b="3983"/>
          <a:stretch/>
        </p:blipFill>
        <p:spPr>
          <a:xfrm>
            <a:off x="4549633" y="6678916"/>
            <a:ext cx="583731" cy="71191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24F4920-548F-D611-E8A3-00316593E1BF}"/>
              </a:ext>
            </a:extLst>
          </p:cNvPr>
          <p:cNvGrpSpPr/>
          <p:nvPr/>
        </p:nvGrpSpPr>
        <p:grpSpPr>
          <a:xfrm>
            <a:off x="5201698" y="7092368"/>
            <a:ext cx="3557838" cy="69057"/>
            <a:chOff x="5354766" y="7053888"/>
            <a:chExt cx="4297680" cy="55563"/>
          </a:xfrm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9BFAB5C4-297D-6F81-63FE-0DA3E3B296F2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0FE2E44-69E2-68A4-BF18-E0BBC8B4A9FF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sp>
        <p:nvSpPr>
          <p:cNvPr id="13" name="Slide Number Placeholder 4">
            <a:extLst>
              <a:ext uri="{FF2B5EF4-FFF2-40B4-BE49-F238E27FC236}">
                <a16:creationId xmlns="" xmlns:a16="http://schemas.microsoft.com/office/drawing/2014/main" id="{2A3F7483-8F42-FFFA-B953-34E787284D7B}"/>
              </a:ext>
            </a:extLst>
          </p:cNvPr>
          <p:cNvSpPr txBox="1">
            <a:spLocks/>
          </p:cNvSpPr>
          <p:nvPr/>
        </p:nvSpPr>
        <p:spPr>
          <a:xfrm>
            <a:off x="6888480" y="6921360"/>
            <a:ext cx="2194560" cy="397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11BAF-E563-4A4A-923D-DD135581C52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314E1AD-2690-27CA-255F-4FFCBAA6F42C}"/>
              </a:ext>
            </a:extLst>
          </p:cNvPr>
          <p:cNvGrpSpPr/>
          <p:nvPr/>
        </p:nvGrpSpPr>
        <p:grpSpPr>
          <a:xfrm>
            <a:off x="923461" y="7093740"/>
            <a:ext cx="3557838" cy="69057"/>
            <a:chOff x="5354766" y="7053888"/>
            <a:chExt cx="4297680" cy="55563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FA31B42E-B5A3-D95D-8E1E-44E3ADD4785E}"/>
                </a:ext>
              </a:extLst>
            </p:cNvPr>
            <p:cNvSpPr/>
            <p:nvPr/>
          </p:nvSpPr>
          <p:spPr>
            <a:xfrm>
              <a:off x="5354766" y="7082463"/>
              <a:ext cx="4297680" cy="26988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091C1E1-5728-34F9-60BC-450D7B67B853}"/>
                </a:ext>
              </a:extLst>
            </p:cNvPr>
            <p:cNvSpPr/>
            <p:nvPr/>
          </p:nvSpPr>
          <p:spPr>
            <a:xfrm>
              <a:off x="5354766" y="7053888"/>
              <a:ext cx="4297680" cy="26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q-AL" sz="587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32501B2-1084-F2C0-503B-E935CBF13B11}"/>
              </a:ext>
            </a:extLst>
          </p:cNvPr>
          <p:cNvCxnSpPr/>
          <p:nvPr/>
        </p:nvCxnSpPr>
        <p:spPr>
          <a:xfrm>
            <a:off x="1342697" y="255731"/>
            <a:ext cx="0" cy="651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4966851-82E6-9E28-6354-7426933A1A2E}"/>
              </a:ext>
            </a:extLst>
          </p:cNvPr>
          <p:cNvSpPr/>
          <p:nvPr/>
        </p:nvSpPr>
        <p:spPr>
          <a:xfrm>
            <a:off x="1483917" y="195271"/>
            <a:ext cx="7766496" cy="7570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en-US" noProof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III.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Zbatimi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Monitorimi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Koordinimi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8D70F56-209C-DD6E-32CE-54531A9BE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1" y="209943"/>
            <a:ext cx="981107" cy="6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24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6762</TotalTime>
  <Words>1380</Words>
  <Application>Microsoft Office PowerPoint</Application>
  <PresentationFormat>Custom</PresentationFormat>
  <Paragraphs>152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Futura Medium</vt:lpstr>
      <vt:lpstr>Futura Medium</vt:lpstr>
      <vt:lpstr>Times New Roman</vt:lpstr>
      <vt:lpstr>Wingdings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Q3: Mirëqenia aktive, e shëndetshme, fizike, sociale dhe mendore e të rinjve. Siguria, mbrojtja dhe përfshirja e të rinjve në të gjithë diversitetin e tyre, veçanërisht për ata të rinj që janë në situatë rreziku apo mënjanimi social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Anxhela Lita</dc:creator>
  <cp:lastModifiedBy>Arlinda Topciu</cp:lastModifiedBy>
  <cp:revision>271</cp:revision>
  <cp:lastPrinted>2021-12-21T14:03:29Z</cp:lastPrinted>
  <dcterms:created xsi:type="dcterms:W3CDTF">2021-12-15T09:05:24Z</dcterms:created>
  <dcterms:modified xsi:type="dcterms:W3CDTF">2022-09-28T15:42:00Z</dcterms:modified>
</cp:coreProperties>
</file>