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85" r:id="rId2"/>
    <p:sldMasterId id="2147483797" r:id="rId3"/>
    <p:sldMasterId id="2147483809" r:id="rId4"/>
  </p:sldMasterIdLst>
  <p:notesMasterIdLst>
    <p:notesMasterId r:id="rId35"/>
  </p:notesMasterIdLst>
  <p:handoutMasterIdLst>
    <p:handoutMasterId r:id="rId36"/>
  </p:handoutMasterIdLst>
  <p:sldIdLst>
    <p:sldId id="256" r:id="rId5"/>
    <p:sldId id="294" r:id="rId6"/>
    <p:sldId id="295" r:id="rId7"/>
    <p:sldId id="297" r:id="rId8"/>
    <p:sldId id="299" r:id="rId9"/>
    <p:sldId id="277" r:id="rId10"/>
    <p:sldId id="260" r:id="rId11"/>
    <p:sldId id="281" r:id="rId12"/>
    <p:sldId id="271" r:id="rId13"/>
    <p:sldId id="278" r:id="rId14"/>
    <p:sldId id="279" r:id="rId15"/>
    <p:sldId id="272" r:id="rId16"/>
    <p:sldId id="28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19" r:id="rId31"/>
    <p:sldId id="305" r:id="rId32"/>
    <p:sldId id="301" r:id="rId33"/>
    <p:sldId id="274" r:id="rId34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501" autoAdjust="0"/>
  </p:normalViewPr>
  <p:slideViewPr>
    <p:cSldViewPr snapToGrid="0">
      <p:cViewPr varScale="1">
        <p:scale>
          <a:sx n="111" d="100"/>
          <a:sy n="111" d="100"/>
        </p:scale>
        <p:origin x="55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8136113021541053"/>
          <c:y val="0.12218649517684887"/>
          <c:w val="0.77921576014026461"/>
          <c:h val="0.56818651460925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Sheet3!$A$6</c:f>
              <c:strCache>
                <c:ptCount val="1"/>
                <c:pt idx="0">
                  <c:v>Transferta e Pakushtëzuar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Sheet3!$M$3:$N$3</c:f>
              <c:strCache>
                <c:ptCount val="2"/>
                <c:pt idx="0">
                  <c:v>2022 </c:v>
                </c:pt>
                <c:pt idx="1">
                  <c:v>P/Buxheti 2023</c:v>
                </c:pt>
              </c:strCache>
            </c:strRef>
          </c:cat>
          <c:val>
            <c:numRef>
              <c:f>Sheet3!$M$6:$N$6</c:f>
              <c:numCache>
                <c:formatCode>#,##0</c:formatCode>
                <c:ptCount val="2"/>
                <c:pt idx="0">
                  <c:v>18733</c:v>
                </c:pt>
                <c:pt idx="1">
                  <c:v>21761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9D5-44B6-88DA-35C0305053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397697008"/>
        <c:axId val="-397690480"/>
      </c:barChart>
      <c:catAx>
        <c:axId val="-397697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b="1"/>
            </a:pPr>
            <a:endParaRPr lang="en-US"/>
          </a:p>
        </c:txPr>
        <c:crossAx val="-397690480"/>
        <c:crosses val="autoZero"/>
        <c:auto val="1"/>
        <c:lblAlgn val="ctr"/>
        <c:lblOffset val="100"/>
        <c:noMultiLvlLbl val="0"/>
      </c:catAx>
      <c:valAx>
        <c:axId val="-397690480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b="1"/>
            </a:pPr>
            <a:endParaRPr lang="en-US"/>
          </a:p>
        </c:txPr>
        <c:crossAx val="-397697008"/>
        <c:crosses val="autoZero"/>
        <c:crossBetween val="between"/>
        <c:majorUnit val="5000"/>
        <c:minorUnit val="400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>
                <a:latin typeface="Calibri "/>
              </a:rPr>
              <a:t>Detyrimet e prapambetura</a:t>
            </a:r>
            <a:r>
              <a:rPr lang="en-US" sz="1200" b="1" baseline="0">
                <a:latin typeface="Calibri "/>
              </a:rPr>
              <a:t> në nivel vendor</a:t>
            </a:r>
            <a:endParaRPr lang="en-US" sz="1200" b="1">
              <a:latin typeface="Calibri 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Sheet4!$L$6</c:f>
              <c:strCache>
                <c:ptCount val="1"/>
                <c:pt idx="0">
                  <c:v>Detyrimet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Sheet4!$M$5:$T$5</c:f>
              <c:strCach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6-mujori 2022</c:v>
                </c:pt>
              </c:strCache>
            </c:strRef>
          </c:cat>
          <c:val>
            <c:numRef>
              <c:f>Sheet4!$M$6:$T$6</c:f>
              <c:numCache>
                <c:formatCode>#,##0</c:formatCode>
                <c:ptCount val="8"/>
                <c:pt idx="0">
                  <c:v>11806</c:v>
                </c:pt>
                <c:pt idx="1">
                  <c:v>9440</c:v>
                </c:pt>
                <c:pt idx="2">
                  <c:v>9257</c:v>
                </c:pt>
                <c:pt idx="3">
                  <c:v>6769</c:v>
                </c:pt>
                <c:pt idx="4">
                  <c:v>8170</c:v>
                </c:pt>
                <c:pt idx="5">
                  <c:v>7100</c:v>
                </c:pt>
                <c:pt idx="6">
                  <c:v>6583</c:v>
                </c:pt>
                <c:pt idx="7">
                  <c:v>7100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96-4396-89C6-4B74FC4382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-73"/>
        <c:axId val="-397689936"/>
        <c:axId val="-397688848"/>
      </c:barChart>
      <c:catAx>
        <c:axId val="-39768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97688848"/>
        <c:crosses val="autoZero"/>
        <c:auto val="1"/>
        <c:lblAlgn val="ctr"/>
        <c:lblOffset val="100"/>
        <c:noMultiLvlLbl val="0"/>
      </c:catAx>
      <c:valAx>
        <c:axId val="-3976888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Në</a:t>
                </a:r>
                <a:r>
                  <a:rPr lang="en-US" b="1" baseline="0"/>
                  <a:t> mld lekë</a:t>
                </a:r>
                <a:endParaRPr lang="en-US" b="1"/>
              </a:p>
            </c:rich>
          </c:tx>
          <c:layout>
            <c:manualLayout>
              <c:xMode val="edge"/>
              <c:yMode val="edge"/>
              <c:x val="1.9150209455415918E-2"/>
              <c:y val="0.3723171188967233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976899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CAEE2D-F44D-4EF2-B1BA-74B80B6FE5FE}" type="doc">
      <dgm:prSet loTypeId="urn:microsoft.com/office/officeart/2005/8/layout/vList2" loCatId="list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926E4A8B-5AE3-49F7-94BE-DB9260DA9F48}">
      <dgm:prSet phldrT="[Text]" custT="1"/>
      <dgm:spPr/>
      <dgm:t>
        <a:bodyPr/>
        <a:lstStyle/>
        <a:p>
          <a:r>
            <a:rPr lang="sq-AL" sz="2200" dirty="0">
              <a:solidFill>
                <a:schemeClr val="tx1"/>
              </a:solidFill>
            </a:rPr>
            <a:t>Rritja e mbështetjes së dhënë nga buxheti qendror për pushtetin vendor në formën e transfertave (transferta e pakushtëzuar dhe sektoriale). </a:t>
          </a:r>
          <a:endParaRPr lang="en-US" sz="2200" dirty="0">
            <a:solidFill>
              <a:schemeClr val="tx1"/>
            </a:solidFill>
          </a:endParaRPr>
        </a:p>
      </dgm:t>
    </dgm:pt>
    <dgm:pt modelId="{9BD3CFBD-AEA5-478D-A763-EC50BEF01578}" type="parTrans" cxnId="{0D881086-C49E-4A9A-A90F-804D90650EBA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C7C905FE-CF6C-4DFD-AC0D-9626DCBA130C}" type="sibTrans" cxnId="{0D881086-C49E-4A9A-A90F-804D90650EBA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CF4019FB-B696-4394-8B7E-F6FCF3F06F06}">
      <dgm:prSet phldrT="[Text]" custT="1"/>
      <dgm:spPr/>
      <dgm:t>
        <a:bodyPr/>
        <a:lstStyle/>
        <a:p>
          <a:r>
            <a:rPr lang="en-GB" sz="2200" dirty="0">
              <a:solidFill>
                <a:schemeClr val="tx1"/>
              </a:solidFill>
            </a:rPr>
            <a:t>H</a:t>
          </a:r>
          <a:r>
            <a:rPr lang="sq-AL" sz="2200" dirty="0">
              <a:solidFill>
                <a:schemeClr val="tx1"/>
              </a:solidFill>
            </a:rPr>
            <a:t>artimi i programit buxhetor afatmesëm</a:t>
          </a:r>
          <a:r>
            <a:rPr lang="en-US" sz="2200" dirty="0">
              <a:solidFill>
                <a:schemeClr val="tx1"/>
              </a:solidFill>
            </a:rPr>
            <a:t>;</a:t>
          </a:r>
        </a:p>
      </dgm:t>
    </dgm:pt>
    <dgm:pt modelId="{9A6EECE9-766E-4B37-BF58-A3FC1B021C1B}" type="parTrans" cxnId="{8D0344D9-B7CE-4E31-A979-D6B3F10F6D6A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4846DD6A-15B5-4BED-91D5-E4D934B7C99F}" type="sibTrans" cxnId="{8D0344D9-B7CE-4E31-A979-D6B3F10F6D6A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B09F89B8-319C-44A5-9407-C044DE34DA9C}">
      <dgm:prSet phldrT="[Text]" custT="1"/>
      <dgm:spPr/>
      <dgm:t>
        <a:bodyPr/>
        <a:lstStyle/>
        <a:p>
          <a:r>
            <a:rPr lang="en-GB" sz="2200" dirty="0">
              <a:solidFill>
                <a:schemeClr val="tx1"/>
              </a:solidFill>
            </a:rPr>
            <a:t>Q</a:t>
          </a:r>
          <a:r>
            <a:rPr lang="sq-AL" sz="2200" dirty="0">
              <a:solidFill>
                <a:schemeClr val="tx1"/>
              </a:solidFill>
            </a:rPr>
            <a:t>ëndrueshmëri </a:t>
          </a:r>
          <a:r>
            <a:rPr lang="en-GB" sz="2200" dirty="0">
              <a:solidFill>
                <a:schemeClr val="tx1"/>
              </a:solidFill>
            </a:rPr>
            <a:t>n</a:t>
          </a:r>
          <a:r>
            <a:rPr lang="sq-AL" sz="2200" dirty="0">
              <a:solidFill>
                <a:schemeClr val="tx1"/>
              </a:solidFill>
            </a:rPr>
            <a:t>ë transfertë</a:t>
          </a:r>
          <a:r>
            <a:rPr lang="en-GB" sz="2200" dirty="0">
              <a:solidFill>
                <a:schemeClr val="tx1"/>
              </a:solidFill>
            </a:rPr>
            <a:t>n e</a:t>
          </a:r>
          <a:r>
            <a:rPr lang="sq-AL" sz="2200" dirty="0">
              <a:solidFill>
                <a:schemeClr val="tx1"/>
              </a:solidFill>
            </a:rPr>
            <a:t> pakushtëzuar pavar</a:t>
          </a:r>
          <a:r>
            <a:rPr lang="en-US" sz="2200" dirty="0">
              <a:solidFill>
                <a:schemeClr val="tx1"/>
              </a:solidFill>
            </a:rPr>
            <a:t>ë</a:t>
          </a:r>
          <a:r>
            <a:rPr lang="sq-AL" sz="2200" dirty="0">
              <a:solidFill>
                <a:schemeClr val="tx1"/>
              </a:solidFill>
            </a:rPr>
            <a:t>sisht problemeve si pasojë e pandemisë COVID-19, tërmetit, krizës ekonomike e energjitike.</a:t>
          </a:r>
          <a:endParaRPr lang="en-US" sz="2200" dirty="0">
            <a:solidFill>
              <a:schemeClr val="tx1"/>
            </a:solidFill>
          </a:endParaRPr>
        </a:p>
      </dgm:t>
    </dgm:pt>
    <dgm:pt modelId="{A73E5743-FFD0-4057-A4E8-685272CCCE83}" type="parTrans" cxnId="{ECF8F285-3772-43E1-8B7B-29158032CA7E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CD1C816B-303A-48A0-AA36-DD2F70C335C8}" type="sibTrans" cxnId="{ECF8F285-3772-43E1-8B7B-29158032CA7E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1D8A7512-6907-42A6-80A2-551144BBAE5A}">
      <dgm:prSet phldrT="[Text]" custT="1"/>
      <dgm:spPr/>
      <dgm:t>
        <a:bodyPr/>
        <a:lstStyle/>
        <a:p>
          <a:r>
            <a:rPr lang="en-GB" sz="2200" dirty="0">
              <a:solidFill>
                <a:schemeClr val="tx1"/>
              </a:solidFill>
            </a:rPr>
            <a:t>H</a:t>
          </a:r>
          <a:r>
            <a:rPr lang="sq-AL" sz="2200" dirty="0">
              <a:solidFill>
                <a:schemeClr val="tx1"/>
              </a:solidFill>
            </a:rPr>
            <a:t>armonizimi dhe unifikimi i procedurave për hartimin, zbatimin, raportimin, monitorimin e buxheteve në përputhje me standardet ndërkombëtare</a:t>
          </a:r>
          <a:r>
            <a:rPr lang="en-US" sz="2200" dirty="0">
              <a:solidFill>
                <a:schemeClr val="tx1"/>
              </a:solidFill>
            </a:rPr>
            <a:t>.</a:t>
          </a:r>
        </a:p>
      </dgm:t>
    </dgm:pt>
    <dgm:pt modelId="{235B2E49-2C03-48A1-AE14-DA5F6CF25CBD}" type="parTrans" cxnId="{11EA9BCA-92AE-4450-94E7-63D9DD908B26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C4B69467-FB24-4A60-878C-D1909AC8F74C}" type="sibTrans" cxnId="{11EA9BCA-92AE-4450-94E7-63D9DD908B26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B43235CF-9561-442B-9576-C439D280FF5C}">
      <dgm:prSet phldrT="[Text]" custT="1"/>
      <dgm:spPr/>
      <dgm:t>
        <a:bodyPr/>
        <a:lstStyle/>
        <a:p>
          <a:r>
            <a:rPr lang="en-GB" sz="2200" dirty="0">
              <a:solidFill>
                <a:schemeClr val="tx1"/>
              </a:solidFill>
            </a:rPr>
            <a:t>Z</a:t>
          </a:r>
          <a:r>
            <a:rPr lang="sq-AL" sz="2200" dirty="0">
              <a:solidFill>
                <a:schemeClr val="tx1"/>
              </a:solidFill>
            </a:rPr>
            <a:t>batimi dhe monitorimi i tij; </a:t>
          </a:r>
          <a:endParaRPr lang="en-US" sz="2200" dirty="0">
            <a:solidFill>
              <a:schemeClr val="tx1"/>
            </a:solidFill>
          </a:endParaRPr>
        </a:p>
      </dgm:t>
    </dgm:pt>
    <dgm:pt modelId="{46521179-8444-41CF-B6B0-7D3C24448A5A}" type="parTrans" cxnId="{2538F7D8-9015-4F9B-8955-426EAFA53BB8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9FD6D61F-1E57-4F51-9E42-65A926D986E6}" type="sibTrans" cxnId="{2538F7D8-9015-4F9B-8955-426EAFA53BB8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446FCEC2-4648-4C4E-84B1-63548F1C36F1}">
      <dgm:prSet custT="1"/>
      <dgm:spPr/>
      <dgm:t>
        <a:bodyPr/>
        <a:lstStyle/>
        <a:p>
          <a:r>
            <a:rPr lang="en-GB" sz="2200" dirty="0">
              <a:solidFill>
                <a:schemeClr val="tx1"/>
              </a:solidFill>
            </a:rPr>
            <a:t>R</a:t>
          </a:r>
          <a:r>
            <a:rPr lang="sq-AL" sz="2200" dirty="0">
              <a:solidFill>
                <a:schemeClr val="tx1"/>
              </a:solidFill>
            </a:rPr>
            <a:t>ritj</a:t>
          </a:r>
          <a:r>
            <a:rPr lang="en-GB" sz="2200" dirty="0">
              <a:solidFill>
                <a:schemeClr val="tx1"/>
              </a:solidFill>
            </a:rPr>
            <a:t>a</a:t>
          </a:r>
          <a:r>
            <a:rPr lang="sq-AL" sz="2200" dirty="0">
              <a:solidFill>
                <a:schemeClr val="tx1"/>
              </a:solidFill>
            </a:rPr>
            <a:t> </a:t>
          </a:r>
          <a:r>
            <a:rPr lang="en-GB" sz="2200" dirty="0">
              <a:solidFill>
                <a:schemeClr val="tx1"/>
              </a:solidFill>
            </a:rPr>
            <a:t>e</a:t>
          </a:r>
          <a:r>
            <a:rPr lang="sq-AL" sz="2200" dirty="0">
              <a:solidFill>
                <a:schemeClr val="tx1"/>
              </a:solidFill>
            </a:rPr>
            <a:t> peshës së taksave vendore në </a:t>
          </a:r>
          <a:r>
            <a:rPr lang="en-GB" sz="2200" dirty="0" err="1">
              <a:solidFill>
                <a:schemeClr val="tx1"/>
              </a:solidFill>
            </a:rPr>
            <a:t>totalin</a:t>
          </a:r>
          <a:r>
            <a:rPr lang="en-GB" sz="2200" dirty="0">
              <a:solidFill>
                <a:schemeClr val="tx1"/>
              </a:solidFill>
            </a:rPr>
            <a:t> e </a:t>
          </a:r>
          <a:r>
            <a:rPr lang="sq-AL" sz="2200" dirty="0">
              <a:solidFill>
                <a:schemeClr val="tx1"/>
              </a:solidFill>
            </a:rPr>
            <a:t>të ardhura</a:t>
          </a:r>
          <a:r>
            <a:rPr lang="en-GB" sz="2200" dirty="0" err="1">
              <a:solidFill>
                <a:schemeClr val="tx1"/>
              </a:solidFill>
            </a:rPr>
            <a:t>ve</a:t>
          </a:r>
          <a:r>
            <a:rPr lang="sq-AL" sz="2200" dirty="0">
              <a:solidFill>
                <a:schemeClr val="tx1"/>
              </a:solidFill>
            </a:rPr>
            <a:t> vendore. </a:t>
          </a:r>
          <a:endParaRPr lang="en-US" sz="2200" dirty="0">
            <a:solidFill>
              <a:schemeClr val="tx1"/>
            </a:solidFill>
          </a:endParaRPr>
        </a:p>
      </dgm:t>
    </dgm:pt>
    <dgm:pt modelId="{802FB3E6-1559-4EBD-8EB6-B8EB150332D6}" type="parTrans" cxnId="{73C108E7-62E4-4EC1-AB8E-CC28E3219F67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516E22BF-E508-4EFB-A1FD-E1EE14BF0D9B}" type="sibTrans" cxnId="{73C108E7-62E4-4EC1-AB8E-CC28E3219F67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FAE466A2-14F0-4323-8E52-3335E642AC76}">
      <dgm:prSet custT="1"/>
      <dgm:spPr/>
      <dgm:t>
        <a:bodyPr/>
        <a:lstStyle/>
        <a:p>
          <a:r>
            <a:rPr lang="sq-AL" sz="2200" dirty="0">
              <a:solidFill>
                <a:schemeClr val="tx1"/>
              </a:solidFill>
            </a:rPr>
            <a:t>Shpërndarja e Tatimit mbi të Ardhurat Personale </a:t>
          </a:r>
          <a:r>
            <a:rPr lang="en-GB" sz="2200" dirty="0">
              <a:solidFill>
                <a:schemeClr val="tx1"/>
              </a:solidFill>
            </a:rPr>
            <a:t>(</a:t>
          </a:r>
          <a:r>
            <a:rPr lang="sq-AL" sz="2200" dirty="0">
              <a:solidFill>
                <a:schemeClr val="tx1"/>
              </a:solidFill>
            </a:rPr>
            <a:t>mundësi financiare shtesë </a:t>
          </a:r>
          <a:r>
            <a:rPr lang="en-GB" sz="2200" dirty="0" err="1">
              <a:solidFill>
                <a:schemeClr val="tx1"/>
              </a:solidFill>
            </a:rPr>
            <a:t>për</a:t>
          </a:r>
          <a:r>
            <a:rPr lang="en-GB" sz="2200" dirty="0">
              <a:solidFill>
                <a:schemeClr val="tx1"/>
              </a:solidFill>
            </a:rPr>
            <a:t> NJVQV-</a:t>
          </a:r>
          <a:r>
            <a:rPr lang="en-GB" sz="2200" dirty="0" err="1">
              <a:solidFill>
                <a:schemeClr val="tx1"/>
              </a:solidFill>
            </a:rPr>
            <a:t>të</a:t>
          </a:r>
          <a:r>
            <a:rPr lang="en-GB" sz="2200" dirty="0">
              <a:solidFill>
                <a:schemeClr val="tx1"/>
              </a:solidFill>
            </a:rPr>
            <a:t>)</a:t>
          </a:r>
          <a:r>
            <a:rPr lang="sq-AL" sz="2200" dirty="0">
              <a:solidFill>
                <a:schemeClr val="tx1"/>
              </a:solidFill>
            </a:rPr>
            <a:t>.</a:t>
          </a:r>
          <a:endParaRPr lang="en-US" sz="2200" dirty="0">
            <a:solidFill>
              <a:schemeClr val="tx1"/>
            </a:solidFill>
          </a:endParaRPr>
        </a:p>
      </dgm:t>
    </dgm:pt>
    <dgm:pt modelId="{677834BD-7A97-42E3-8A20-C3254E8D35C8}" type="parTrans" cxnId="{984C02A8-0308-4191-AC5C-4BFCFA2766CE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59B61AA4-ED1F-49FA-BBF7-D51D3AF82083}" type="sibTrans" cxnId="{984C02A8-0308-4191-AC5C-4BFCFA2766CE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51C166D6-FF71-4B2B-BA7A-9E5E5E34ACAD}">
      <dgm:prSet phldrT="[Text]" custT="1"/>
      <dgm:spPr/>
      <dgm:t>
        <a:bodyPr/>
        <a:lstStyle/>
        <a:p>
          <a:r>
            <a:rPr lang="sq-AL" sz="2200" dirty="0">
              <a:solidFill>
                <a:schemeClr val="tx1"/>
              </a:solidFill>
            </a:rPr>
            <a:t>Reforma e iniciuar nga Ministria e Financave dhe Ekonomisë në taksën e pasurisë </a:t>
          </a:r>
          <a:r>
            <a:rPr lang="en-GB" sz="2200" dirty="0" err="1">
              <a:solidFill>
                <a:schemeClr val="tx1"/>
              </a:solidFill>
            </a:rPr>
            <a:t>dhe</a:t>
          </a:r>
          <a:r>
            <a:rPr lang="en-GB" sz="2200" dirty="0">
              <a:solidFill>
                <a:schemeClr val="tx1"/>
              </a:solidFill>
            </a:rPr>
            <a:t> </a:t>
          </a:r>
          <a:r>
            <a:rPr lang="sq-AL" sz="2200" dirty="0">
              <a:solidFill>
                <a:schemeClr val="tx1"/>
              </a:solidFill>
            </a:rPr>
            <a:t>rritj</a:t>
          </a:r>
          <a:r>
            <a:rPr lang="en-GB" sz="2200" dirty="0">
              <a:solidFill>
                <a:schemeClr val="tx1"/>
              </a:solidFill>
            </a:rPr>
            <a:t>a e </a:t>
          </a:r>
          <a:r>
            <a:rPr lang="sq-AL" sz="2200" dirty="0">
              <a:solidFill>
                <a:schemeClr val="tx1"/>
              </a:solidFill>
            </a:rPr>
            <a:t>të ardhurave.</a:t>
          </a:r>
          <a:endParaRPr lang="en-US" sz="2200" dirty="0">
            <a:solidFill>
              <a:schemeClr val="tx1"/>
            </a:solidFill>
          </a:endParaRPr>
        </a:p>
      </dgm:t>
    </dgm:pt>
    <dgm:pt modelId="{F14F90D5-D70F-436E-9362-0D84CF2F4400}" type="parTrans" cxnId="{74977136-C109-40A4-96EF-66C3CDD2E803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41EDF77B-58E8-4F42-A0DE-A7F2A387B621}" type="sibTrans" cxnId="{74977136-C109-40A4-96EF-66C3CDD2E803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8C04CE93-2724-412A-9CBD-A5063FFA55BD}">
      <dgm:prSet phldrT="[Text]" custT="1"/>
      <dgm:spPr/>
      <dgm:t>
        <a:bodyPr/>
        <a:lstStyle/>
        <a:p>
          <a:r>
            <a:rPr lang="sq-AL" sz="2200" dirty="0">
              <a:solidFill>
                <a:schemeClr val="tx1"/>
              </a:solidFill>
            </a:rPr>
            <a:t>Konsolidimi i procedurave dhe sistemi i menaxhimit të financave vendore</a:t>
          </a:r>
          <a:r>
            <a:rPr lang="en-GB" sz="2200" dirty="0">
              <a:solidFill>
                <a:schemeClr val="tx1"/>
              </a:solidFill>
            </a:rPr>
            <a:t>:</a:t>
          </a:r>
          <a:endParaRPr lang="en-US" sz="2200" dirty="0">
            <a:solidFill>
              <a:schemeClr val="tx1"/>
            </a:solidFill>
          </a:endParaRPr>
        </a:p>
      </dgm:t>
    </dgm:pt>
    <dgm:pt modelId="{A124CC74-22C5-40B2-8212-9AB8035C5B75}" type="parTrans" cxnId="{39189F31-4E0E-4162-83C1-4F19CF9878D7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60F39C2D-F952-4D66-9ED8-E569FC0520D6}" type="sibTrans" cxnId="{39189F31-4E0E-4162-83C1-4F19CF9878D7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A53E8D5A-B981-455C-9133-5DBDD4C0ECFF}" type="pres">
      <dgm:prSet presAssocID="{3ACAEE2D-F44D-4EF2-B1BA-74B80B6FE5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6861F27-DFA6-461C-A5EF-75894CF6633F}" type="pres">
      <dgm:prSet presAssocID="{926E4A8B-5AE3-49F7-94BE-DB9260DA9F48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8D74E0-4A14-4F11-AB4B-311BAA307193}" type="pres">
      <dgm:prSet presAssocID="{C7C905FE-CF6C-4DFD-AC0D-9626DCBA130C}" presName="spacer" presStyleCnt="0"/>
      <dgm:spPr/>
    </dgm:pt>
    <dgm:pt modelId="{73BBF14E-032F-4DDE-AA93-960BA7953A77}" type="pres">
      <dgm:prSet presAssocID="{B09F89B8-319C-44A5-9407-C044DE34DA9C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3D9B35-2C29-4497-AF91-2F6384AF4494}" type="pres">
      <dgm:prSet presAssocID="{CD1C816B-303A-48A0-AA36-DD2F70C335C8}" presName="spacer" presStyleCnt="0"/>
      <dgm:spPr/>
    </dgm:pt>
    <dgm:pt modelId="{9B8AD403-7C57-4107-8B47-48DF035820FC}" type="pres">
      <dgm:prSet presAssocID="{446FCEC2-4648-4C4E-84B1-63548F1C36F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E360D9-1017-4CA9-81EE-CB60D9105617}" type="pres">
      <dgm:prSet presAssocID="{516E22BF-E508-4EFB-A1FD-E1EE14BF0D9B}" presName="spacer" presStyleCnt="0"/>
      <dgm:spPr/>
    </dgm:pt>
    <dgm:pt modelId="{8D9B8091-D7BD-44E3-972A-E6430DEB9CFD}" type="pres">
      <dgm:prSet presAssocID="{FAE466A2-14F0-4323-8E52-3335E642AC76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C8393A-A491-43BA-B2A7-09A2D3A616E1}" type="pres">
      <dgm:prSet presAssocID="{59B61AA4-ED1F-49FA-BBF7-D51D3AF82083}" presName="spacer" presStyleCnt="0"/>
      <dgm:spPr/>
    </dgm:pt>
    <dgm:pt modelId="{D65E3049-6BE0-4048-BAF6-7977EE5010D2}" type="pres">
      <dgm:prSet presAssocID="{51C166D6-FF71-4B2B-BA7A-9E5E5E34ACAD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B25965-A31F-429C-84C4-5C9EED0E9AE5}" type="pres">
      <dgm:prSet presAssocID="{41EDF77B-58E8-4F42-A0DE-A7F2A387B621}" presName="spacer" presStyleCnt="0"/>
      <dgm:spPr/>
    </dgm:pt>
    <dgm:pt modelId="{786F608E-4C1B-404F-B5D5-187A29475705}" type="pres">
      <dgm:prSet presAssocID="{8C04CE93-2724-412A-9CBD-A5063FFA55BD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DA259D-F039-4270-914A-8D36239015DD}" type="pres">
      <dgm:prSet presAssocID="{8C04CE93-2724-412A-9CBD-A5063FFA55BD}" presName="childText" presStyleLbl="revTx" presStyleIdx="0" presStyleCnt="1" custScaleX="9310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CF8F285-3772-43E1-8B7B-29158032CA7E}" srcId="{3ACAEE2D-F44D-4EF2-B1BA-74B80B6FE5FE}" destId="{B09F89B8-319C-44A5-9407-C044DE34DA9C}" srcOrd="1" destOrd="0" parTransId="{A73E5743-FFD0-4057-A4E8-685272CCCE83}" sibTransId="{CD1C816B-303A-48A0-AA36-DD2F70C335C8}"/>
    <dgm:cxn modelId="{11EA9BCA-92AE-4450-94E7-63D9DD908B26}" srcId="{8C04CE93-2724-412A-9CBD-A5063FFA55BD}" destId="{1D8A7512-6907-42A6-80A2-551144BBAE5A}" srcOrd="2" destOrd="0" parTransId="{235B2E49-2C03-48A1-AE14-DA5F6CF25CBD}" sibTransId="{C4B69467-FB24-4A60-878C-D1909AC8F74C}"/>
    <dgm:cxn modelId="{AACF6430-D550-4F8C-8809-32541B0E16A9}" type="presOf" srcId="{446FCEC2-4648-4C4E-84B1-63548F1C36F1}" destId="{9B8AD403-7C57-4107-8B47-48DF035820FC}" srcOrd="0" destOrd="0" presId="urn:microsoft.com/office/officeart/2005/8/layout/vList2"/>
    <dgm:cxn modelId="{0C3932BE-E1F8-43BA-AFBC-C4AB0050BFB8}" type="presOf" srcId="{CF4019FB-B696-4394-8B7E-F6FCF3F06F06}" destId="{3DDA259D-F039-4270-914A-8D36239015DD}" srcOrd="0" destOrd="0" presId="urn:microsoft.com/office/officeart/2005/8/layout/vList2"/>
    <dgm:cxn modelId="{39189F31-4E0E-4162-83C1-4F19CF9878D7}" srcId="{3ACAEE2D-F44D-4EF2-B1BA-74B80B6FE5FE}" destId="{8C04CE93-2724-412A-9CBD-A5063FFA55BD}" srcOrd="5" destOrd="0" parTransId="{A124CC74-22C5-40B2-8212-9AB8035C5B75}" sibTransId="{60F39C2D-F952-4D66-9ED8-E569FC0520D6}"/>
    <dgm:cxn modelId="{5666E671-DEC6-402B-8D4E-D18AD04208BD}" type="presOf" srcId="{51C166D6-FF71-4B2B-BA7A-9E5E5E34ACAD}" destId="{D65E3049-6BE0-4048-BAF6-7977EE5010D2}" srcOrd="0" destOrd="0" presId="urn:microsoft.com/office/officeart/2005/8/layout/vList2"/>
    <dgm:cxn modelId="{B9DC690C-632A-44A9-8874-E10A995674E5}" type="presOf" srcId="{FAE466A2-14F0-4323-8E52-3335E642AC76}" destId="{8D9B8091-D7BD-44E3-972A-E6430DEB9CFD}" srcOrd="0" destOrd="0" presId="urn:microsoft.com/office/officeart/2005/8/layout/vList2"/>
    <dgm:cxn modelId="{AB1AB159-1141-4612-9EA0-C1D1BB02389E}" type="presOf" srcId="{1D8A7512-6907-42A6-80A2-551144BBAE5A}" destId="{3DDA259D-F039-4270-914A-8D36239015DD}" srcOrd="0" destOrd="2" presId="urn:microsoft.com/office/officeart/2005/8/layout/vList2"/>
    <dgm:cxn modelId="{74977136-C109-40A4-96EF-66C3CDD2E803}" srcId="{3ACAEE2D-F44D-4EF2-B1BA-74B80B6FE5FE}" destId="{51C166D6-FF71-4B2B-BA7A-9E5E5E34ACAD}" srcOrd="4" destOrd="0" parTransId="{F14F90D5-D70F-436E-9362-0D84CF2F4400}" sibTransId="{41EDF77B-58E8-4F42-A0DE-A7F2A387B621}"/>
    <dgm:cxn modelId="{73C108E7-62E4-4EC1-AB8E-CC28E3219F67}" srcId="{3ACAEE2D-F44D-4EF2-B1BA-74B80B6FE5FE}" destId="{446FCEC2-4648-4C4E-84B1-63548F1C36F1}" srcOrd="2" destOrd="0" parTransId="{802FB3E6-1559-4EBD-8EB6-B8EB150332D6}" sibTransId="{516E22BF-E508-4EFB-A1FD-E1EE14BF0D9B}"/>
    <dgm:cxn modelId="{419BAADD-1E4B-44AB-BEF4-2BA0572A3DDD}" type="presOf" srcId="{8C04CE93-2724-412A-9CBD-A5063FFA55BD}" destId="{786F608E-4C1B-404F-B5D5-187A29475705}" srcOrd="0" destOrd="0" presId="urn:microsoft.com/office/officeart/2005/8/layout/vList2"/>
    <dgm:cxn modelId="{984C02A8-0308-4191-AC5C-4BFCFA2766CE}" srcId="{3ACAEE2D-F44D-4EF2-B1BA-74B80B6FE5FE}" destId="{FAE466A2-14F0-4323-8E52-3335E642AC76}" srcOrd="3" destOrd="0" parTransId="{677834BD-7A97-42E3-8A20-C3254E8D35C8}" sibTransId="{59B61AA4-ED1F-49FA-BBF7-D51D3AF82083}"/>
    <dgm:cxn modelId="{0D881086-C49E-4A9A-A90F-804D90650EBA}" srcId="{3ACAEE2D-F44D-4EF2-B1BA-74B80B6FE5FE}" destId="{926E4A8B-5AE3-49F7-94BE-DB9260DA9F48}" srcOrd="0" destOrd="0" parTransId="{9BD3CFBD-AEA5-478D-A763-EC50BEF01578}" sibTransId="{C7C905FE-CF6C-4DFD-AC0D-9626DCBA130C}"/>
    <dgm:cxn modelId="{6496F471-9E4D-4403-BFDC-0F5D99015138}" type="presOf" srcId="{926E4A8B-5AE3-49F7-94BE-DB9260DA9F48}" destId="{16861F27-DFA6-461C-A5EF-75894CF6633F}" srcOrd="0" destOrd="0" presId="urn:microsoft.com/office/officeart/2005/8/layout/vList2"/>
    <dgm:cxn modelId="{67AA2DDA-A2C1-4739-8C0A-A5E55B4B98DF}" type="presOf" srcId="{3ACAEE2D-F44D-4EF2-B1BA-74B80B6FE5FE}" destId="{A53E8D5A-B981-455C-9133-5DBDD4C0ECFF}" srcOrd="0" destOrd="0" presId="urn:microsoft.com/office/officeart/2005/8/layout/vList2"/>
    <dgm:cxn modelId="{3FC9B100-BD82-4059-804D-F8D4C4F60605}" type="presOf" srcId="{B43235CF-9561-442B-9576-C439D280FF5C}" destId="{3DDA259D-F039-4270-914A-8D36239015DD}" srcOrd="0" destOrd="1" presId="urn:microsoft.com/office/officeart/2005/8/layout/vList2"/>
    <dgm:cxn modelId="{DFCBC873-6FA4-4254-9CE4-EEC8BA081C99}" type="presOf" srcId="{B09F89B8-319C-44A5-9407-C044DE34DA9C}" destId="{73BBF14E-032F-4DDE-AA93-960BA7953A77}" srcOrd="0" destOrd="0" presId="urn:microsoft.com/office/officeart/2005/8/layout/vList2"/>
    <dgm:cxn modelId="{2538F7D8-9015-4F9B-8955-426EAFA53BB8}" srcId="{8C04CE93-2724-412A-9CBD-A5063FFA55BD}" destId="{B43235CF-9561-442B-9576-C439D280FF5C}" srcOrd="1" destOrd="0" parTransId="{46521179-8444-41CF-B6B0-7D3C24448A5A}" sibTransId="{9FD6D61F-1E57-4F51-9E42-65A926D986E6}"/>
    <dgm:cxn modelId="{8D0344D9-B7CE-4E31-A979-D6B3F10F6D6A}" srcId="{8C04CE93-2724-412A-9CBD-A5063FFA55BD}" destId="{CF4019FB-B696-4394-8B7E-F6FCF3F06F06}" srcOrd="0" destOrd="0" parTransId="{9A6EECE9-766E-4B37-BF58-A3FC1B021C1B}" sibTransId="{4846DD6A-15B5-4BED-91D5-E4D934B7C99F}"/>
    <dgm:cxn modelId="{8B5B1C2A-8752-4B28-88A5-CD50F25571C9}" type="presParOf" srcId="{A53E8D5A-B981-455C-9133-5DBDD4C0ECFF}" destId="{16861F27-DFA6-461C-A5EF-75894CF6633F}" srcOrd="0" destOrd="0" presId="urn:microsoft.com/office/officeart/2005/8/layout/vList2"/>
    <dgm:cxn modelId="{66E32C45-D96F-4BE7-98A2-2AD64F81C20E}" type="presParOf" srcId="{A53E8D5A-B981-455C-9133-5DBDD4C0ECFF}" destId="{298D74E0-4A14-4F11-AB4B-311BAA307193}" srcOrd="1" destOrd="0" presId="urn:microsoft.com/office/officeart/2005/8/layout/vList2"/>
    <dgm:cxn modelId="{0455C7A6-60B0-403B-BCAF-24C3F4F85111}" type="presParOf" srcId="{A53E8D5A-B981-455C-9133-5DBDD4C0ECFF}" destId="{73BBF14E-032F-4DDE-AA93-960BA7953A77}" srcOrd="2" destOrd="0" presId="urn:microsoft.com/office/officeart/2005/8/layout/vList2"/>
    <dgm:cxn modelId="{88D24C7D-80E5-47B8-BB1A-C82A73719291}" type="presParOf" srcId="{A53E8D5A-B981-455C-9133-5DBDD4C0ECFF}" destId="{873D9B35-2C29-4497-AF91-2F6384AF4494}" srcOrd="3" destOrd="0" presId="urn:microsoft.com/office/officeart/2005/8/layout/vList2"/>
    <dgm:cxn modelId="{F0EAF185-590B-4E56-A101-EC0194C1B688}" type="presParOf" srcId="{A53E8D5A-B981-455C-9133-5DBDD4C0ECFF}" destId="{9B8AD403-7C57-4107-8B47-48DF035820FC}" srcOrd="4" destOrd="0" presId="urn:microsoft.com/office/officeart/2005/8/layout/vList2"/>
    <dgm:cxn modelId="{63BAB14F-FF9F-4206-A244-8FEA243F7AF7}" type="presParOf" srcId="{A53E8D5A-B981-455C-9133-5DBDD4C0ECFF}" destId="{4DE360D9-1017-4CA9-81EE-CB60D9105617}" srcOrd="5" destOrd="0" presId="urn:microsoft.com/office/officeart/2005/8/layout/vList2"/>
    <dgm:cxn modelId="{0AD844B3-86E0-4317-BE42-4BDF2C2CC1CF}" type="presParOf" srcId="{A53E8D5A-B981-455C-9133-5DBDD4C0ECFF}" destId="{8D9B8091-D7BD-44E3-972A-E6430DEB9CFD}" srcOrd="6" destOrd="0" presId="urn:microsoft.com/office/officeart/2005/8/layout/vList2"/>
    <dgm:cxn modelId="{922D4C7C-D3B8-4A74-8389-D2F37B97E35C}" type="presParOf" srcId="{A53E8D5A-B981-455C-9133-5DBDD4C0ECFF}" destId="{2DC8393A-A491-43BA-B2A7-09A2D3A616E1}" srcOrd="7" destOrd="0" presId="urn:microsoft.com/office/officeart/2005/8/layout/vList2"/>
    <dgm:cxn modelId="{96C3A184-B870-4E70-9559-7963A16BC640}" type="presParOf" srcId="{A53E8D5A-B981-455C-9133-5DBDD4C0ECFF}" destId="{D65E3049-6BE0-4048-BAF6-7977EE5010D2}" srcOrd="8" destOrd="0" presId="urn:microsoft.com/office/officeart/2005/8/layout/vList2"/>
    <dgm:cxn modelId="{26CB4592-B7A0-416C-A1BA-54AA0F7CEA10}" type="presParOf" srcId="{A53E8D5A-B981-455C-9133-5DBDD4C0ECFF}" destId="{B4B25965-A31F-429C-84C4-5C9EED0E9AE5}" srcOrd="9" destOrd="0" presId="urn:microsoft.com/office/officeart/2005/8/layout/vList2"/>
    <dgm:cxn modelId="{3E9D7EAE-0D7A-44C2-B386-0D77C6991C36}" type="presParOf" srcId="{A53E8D5A-B981-455C-9133-5DBDD4C0ECFF}" destId="{786F608E-4C1B-404F-B5D5-187A29475705}" srcOrd="10" destOrd="0" presId="urn:microsoft.com/office/officeart/2005/8/layout/vList2"/>
    <dgm:cxn modelId="{663DB2BC-A6BC-408A-B5AF-F586941E36EE}" type="presParOf" srcId="{A53E8D5A-B981-455C-9133-5DBDD4C0ECFF}" destId="{3DDA259D-F039-4270-914A-8D36239015DD}" srcOrd="11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B6C747-1B51-4CB6-8019-1C17053D1F95}" type="doc">
      <dgm:prSet loTypeId="urn:microsoft.com/office/officeart/2005/8/layout/vList2" loCatId="list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74B6EEC3-9718-4160-A5AC-D59F8AABF7FC}">
      <dgm:prSet phldrT="[Text]" custT="1"/>
      <dgm:spPr/>
      <dgm:t>
        <a:bodyPr/>
        <a:lstStyle/>
        <a:p>
          <a:r>
            <a:rPr lang="sq-AL" sz="2200" dirty="0">
              <a:solidFill>
                <a:schemeClr val="tx1"/>
              </a:solidFill>
            </a:rPr>
            <a:t>Prezantimi dhe përdorimi i treguesve të performancës në PBA </a:t>
          </a:r>
          <a:r>
            <a:rPr lang="en-GB" sz="2200" dirty="0">
              <a:solidFill>
                <a:schemeClr val="tx1"/>
              </a:solidFill>
            </a:rPr>
            <a:t>(</a:t>
          </a:r>
          <a:r>
            <a:rPr lang="sq-AL" sz="2200" dirty="0">
              <a:solidFill>
                <a:schemeClr val="tx1"/>
              </a:solidFill>
            </a:rPr>
            <a:t>rritje e cilësisë së monitorimit</a:t>
          </a:r>
          <a:r>
            <a:rPr lang="en-US" sz="2200" dirty="0">
              <a:solidFill>
                <a:schemeClr val="tx1"/>
              </a:solidFill>
            </a:rPr>
            <a:t>)</a:t>
          </a:r>
          <a:r>
            <a:rPr lang="sq-AL" sz="2200" dirty="0">
              <a:solidFill>
                <a:schemeClr val="tx1"/>
              </a:solidFill>
            </a:rPr>
            <a:t>;</a:t>
          </a:r>
          <a:endParaRPr lang="en-US" sz="2200" dirty="0">
            <a:solidFill>
              <a:schemeClr val="tx1"/>
            </a:solidFill>
          </a:endParaRPr>
        </a:p>
      </dgm:t>
    </dgm:pt>
    <dgm:pt modelId="{914568EF-B6FF-4EAF-9C3A-18FBBEAD7A94}" type="parTrans" cxnId="{A68D5E15-EB38-41EF-961F-8F4C61559C02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0E150086-9A35-4D21-900D-00FB1260ECEA}" type="sibTrans" cxnId="{A68D5E15-EB38-41EF-961F-8F4C61559C02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7A551D7A-862D-4EAE-98DC-C2071E412ABB}">
      <dgm:prSet phldrT="[Text]" custT="1"/>
      <dgm:spPr/>
      <dgm:t>
        <a:bodyPr/>
        <a:lstStyle/>
        <a:p>
          <a:r>
            <a:rPr lang="en-GB" sz="2200" dirty="0" err="1">
              <a:solidFill>
                <a:schemeClr val="tx1"/>
              </a:solidFill>
            </a:rPr>
            <a:t>Fillimi</a:t>
          </a:r>
          <a:r>
            <a:rPr lang="en-GB" sz="2200" dirty="0">
              <a:solidFill>
                <a:schemeClr val="tx1"/>
              </a:solidFill>
            </a:rPr>
            <a:t> </a:t>
          </a:r>
          <a:r>
            <a:rPr lang="en-GB" sz="2200" dirty="0" err="1">
              <a:solidFill>
                <a:schemeClr val="tx1"/>
              </a:solidFill>
            </a:rPr>
            <a:t>i</a:t>
          </a:r>
          <a:r>
            <a:rPr lang="en-GB" sz="2200" dirty="0">
              <a:solidFill>
                <a:schemeClr val="tx1"/>
              </a:solidFill>
            </a:rPr>
            <a:t> </a:t>
          </a:r>
          <a:r>
            <a:rPr lang="en-GB" sz="2200" dirty="0" err="1">
              <a:solidFill>
                <a:schemeClr val="tx1"/>
              </a:solidFill>
            </a:rPr>
            <a:t>punës</a:t>
          </a:r>
          <a:r>
            <a:rPr lang="en-GB" sz="2200" dirty="0">
              <a:solidFill>
                <a:schemeClr val="tx1"/>
              </a:solidFill>
            </a:rPr>
            <a:t> </a:t>
          </a:r>
          <a:r>
            <a:rPr lang="en-GB" sz="2200" dirty="0" err="1">
              <a:solidFill>
                <a:schemeClr val="tx1"/>
              </a:solidFill>
            </a:rPr>
            <a:t>për</a:t>
          </a:r>
          <a:r>
            <a:rPr lang="en-GB" sz="2200" dirty="0">
              <a:solidFill>
                <a:schemeClr val="tx1"/>
              </a:solidFill>
            </a:rPr>
            <a:t> </a:t>
          </a:r>
          <a:r>
            <a:rPr lang="sq-AL" sz="2200" dirty="0">
              <a:solidFill>
                <a:schemeClr val="tx1"/>
              </a:solidFill>
            </a:rPr>
            <a:t>AFMIS</a:t>
          </a:r>
          <a:r>
            <a:rPr lang="en-GB" sz="2200" dirty="0">
              <a:solidFill>
                <a:schemeClr val="tx1"/>
              </a:solidFill>
            </a:rPr>
            <a:t>-in </a:t>
          </a:r>
          <a:r>
            <a:rPr lang="sq-AL" sz="2200" dirty="0">
              <a:solidFill>
                <a:schemeClr val="tx1"/>
              </a:solidFill>
            </a:rPr>
            <a:t>vendor.</a:t>
          </a:r>
          <a:endParaRPr lang="en-US" sz="2200" dirty="0">
            <a:solidFill>
              <a:schemeClr val="tx1"/>
            </a:solidFill>
          </a:endParaRPr>
        </a:p>
      </dgm:t>
    </dgm:pt>
    <dgm:pt modelId="{E78661F4-F57C-4C6C-B18F-B350C058A9C2}" type="parTrans" cxnId="{7DC831C2-6612-4641-9CEF-BFE00A055B52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4ABD88C8-8847-4815-8D6B-41A362B56965}" type="sibTrans" cxnId="{7DC831C2-6612-4641-9CEF-BFE00A055B52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276F6F18-5E68-466E-B612-E2D04DA5D12F}">
      <dgm:prSet phldrT="[Text]" custT="1"/>
      <dgm:spPr/>
      <dgm:t>
        <a:bodyPr/>
        <a:lstStyle/>
        <a:p>
          <a:r>
            <a:rPr lang="sq-AL" sz="2200" dirty="0">
              <a:solidFill>
                <a:schemeClr val="tx1"/>
              </a:solidFill>
            </a:rPr>
            <a:t>Ulja e numrit të programeve buxhetore (nga 36 programe në 20 programe buxhetore) dhe fillimi i një faze të re pilotimi për </a:t>
          </a:r>
          <a:r>
            <a:rPr lang="en-GB" sz="2200" dirty="0">
              <a:solidFill>
                <a:schemeClr val="tx1"/>
              </a:solidFill>
            </a:rPr>
            <a:t>PBA-</a:t>
          </a:r>
          <a:r>
            <a:rPr lang="en-GB" sz="2200" dirty="0" err="1">
              <a:solidFill>
                <a:schemeClr val="tx1"/>
              </a:solidFill>
            </a:rPr>
            <a:t>në</a:t>
          </a:r>
          <a:r>
            <a:rPr lang="en-US" sz="2200" dirty="0">
              <a:solidFill>
                <a:schemeClr val="tx1"/>
              </a:solidFill>
            </a:rPr>
            <a:t>;</a:t>
          </a:r>
        </a:p>
      </dgm:t>
    </dgm:pt>
    <dgm:pt modelId="{D65ED8CE-AED1-48A5-8497-9DFEF01E6ACC}" type="parTrans" cxnId="{36A38EB1-5E69-412F-BD04-9F2B295BAE18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4C42D5EC-3ACD-45AA-9907-1E3423208509}" type="sibTrans" cxnId="{36A38EB1-5E69-412F-BD04-9F2B295BAE18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87F1BDCC-3AB6-4F9F-BD53-EFCACB19FF26}">
      <dgm:prSet phldrT="[Text]" custT="1"/>
      <dgm:spPr/>
      <dgm:t>
        <a:bodyPr/>
        <a:lstStyle/>
        <a:p>
          <a:r>
            <a:rPr lang="sq-AL" sz="2200" dirty="0">
              <a:solidFill>
                <a:schemeClr val="tx1"/>
              </a:solidFill>
            </a:rPr>
            <a:t>Monitorimi i vazhdueshëm i treguesve fiskalë të zbatimit të Buxhetit</a:t>
          </a:r>
          <a:r>
            <a:rPr lang="en-GB" sz="2200" dirty="0">
              <a:solidFill>
                <a:schemeClr val="tx1"/>
              </a:solidFill>
            </a:rPr>
            <a:t> </a:t>
          </a:r>
          <a:r>
            <a:rPr lang="sq-AL" sz="2200" dirty="0">
              <a:solidFill>
                <a:schemeClr val="tx1"/>
              </a:solidFill>
            </a:rPr>
            <a:t>në funksion të zbatimit të politikave buxhetore;</a:t>
          </a:r>
          <a:endParaRPr lang="en-US" sz="2200" dirty="0">
            <a:solidFill>
              <a:schemeClr val="tx1"/>
            </a:solidFill>
          </a:endParaRPr>
        </a:p>
      </dgm:t>
    </dgm:pt>
    <dgm:pt modelId="{4A0D44D4-341C-458C-9E35-748B419EDCD0}" type="parTrans" cxnId="{0CED0E1A-BAA2-484C-960B-1B2865BA283A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CCBE2C8A-855B-44FB-B24F-7ACD9A2E9A4E}" type="sibTrans" cxnId="{0CED0E1A-BAA2-484C-960B-1B2865BA283A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8C454461-DFB8-4FB5-AFDA-DB83B35D4F22}">
      <dgm:prSet phldrT="[Text]" custT="1"/>
      <dgm:spPr/>
      <dgm:t>
        <a:bodyPr/>
        <a:lstStyle/>
        <a:p>
          <a:r>
            <a:rPr lang="sq-AL" sz="2200" dirty="0">
              <a:solidFill>
                <a:schemeClr val="tx1"/>
              </a:solidFill>
            </a:rPr>
            <a:t>Përgatitja dhe publikimi periodik dhe vjetor i raportit të analizës së financave publike vendore;</a:t>
          </a:r>
          <a:endParaRPr lang="en-US" sz="2200" dirty="0">
            <a:solidFill>
              <a:schemeClr val="tx1"/>
            </a:solidFill>
          </a:endParaRPr>
        </a:p>
      </dgm:t>
    </dgm:pt>
    <dgm:pt modelId="{7D5C57F6-F35E-4F55-935A-FC641F87C3AE}" type="parTrans" cxnId="{67B05C7B-48C7-42B3-9EB7-DEE7C0C89AFE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7AAD8217-5961-46B0-AC19-CDDDD62EC371}" type="sibTrans" cxnId="{67B05C7B-48C7-42B3-9EB7-DEE7C0C89AFE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E405F973-C454-4B0A-912A-81C3065C3FDF}">
      <dgm:prSet phldrT="[Text]" custT="1"/>
      <dgm:spPr/>
      <dgm:t>
        <a:bodyPr/>
        <a:lstStyle/>
        <a:p>
          <a:r>
            <a:rPr lang="sq-AL" sz="2200" dirty="0">
              <a:solidFill>
                <a:schemeClr val="tx1"/>
              </a:solidFill>
            </a:rPr>
            <a:t>Hartimi i raporteve periodike të menaxhimit të vështirësive financiare, “Mbi statusin e vështirësive financiare të njësive të vetëqeverisjes vendore”;</a:t>
          </a:r>
          <a:endParaRPr lang="en-US" sz="2200" dirty="0">
            <a:solidFill>
              <a:schemeClr val="tx1"/>
            </a:solidFill>
          </a:endParaRPr>
        </a:p>
      </dgm:t>
    </dgm:pt>
    <dgm:pt modelId="{715E081E-6837-49C3-A26B-EF54ED23CAEB}" type="parTrans" cxnId="{4EE736BC-C8FE-4B13-B86A-2DF22F4237C2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742A71DF-398C-4EFC-8DCD-B756EEB9CC43}" type="sibTrans" cxnId="{4EE736BC-C8FE-4B13-B86A-2DF22F4237C2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0D094996-1B51-4CC7-B9A7-5D35FF83CEB7}">
      <dgm:prSet phldrT="[Text]" custT="1"/>
      <dgm:spPr/>
      <dgm:t>
        <a:bodyPr/>
        <a:lstStyle/>
        <a:p>
          <a:r>
            <a:rPr lang="sq-AL" sz="2200" dirty="0">
              <a:solidFill>
                <a:schemeClr val="tx1"/>
              </a:solidFill>
            </a:rPr>
            <a:t>Asistenca e drejtpërdrejtë ndaj </a:t>
          </a:r>
          <a:r>
            <a:rPr lang="en-GB" sz="2200" dirty="0">
              <a:solidFill>
                <a:schemeClr val="tx1"/>
              </a:solidFill>
            </a:rPr>
            <a:t>NJVQV-</a:t>
          </a:r>
          <a:r>
            <a:rPr lang="en-GB" sz="2200" dirty="0" err="1">
              <a:solidFill>
                <a:schemeClr val="tx1"/>
              </a:solidFill>
            </a:rPr>
            <a:t>ve</a:t>
          </a:r>
          <a:r>
            <a:rPr lang="sq-AL" sz="2200" dirty="0">
              <a:solidFill>
                <a:schemeClr val="tx1"/>
              </a:solidFill>
            </a:rPr>
            <a:t>, në të gjitha hapat e menaxhimit financiar në nivel vendor;</a:t>
          </a:r>
          <a:endParaRPr lang="en-US" sz="2200" dirty="0">
            <a:solidFill>
              <a:schemeClr val="tx1"/>
            </a:solidFill>
          </a:endParaRPr>
        </a:p>
      </dgm:t>
    </dgm:pt>
    <dgm:pt modelId="{1ECEABD7-101D-4543-A12E-42ECA800BB3C}" type="parTrans" cxnId="{E511B01D-FA4C-4A89-97D8-2E9F27667454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D8FE60E2-9FE6-446C-8E74-195D5FBB304F}" type="sibTrans" cxnId="{E511B01D-FA4C-4A89-97D8-2E9F27667454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6EADA668-B589-4983-8B80-163C9B5713E9}">
      <dgm:prSet phldrT="[Text]" custT="1"/>
      <dgm:spPr/>
      <dgm:t>
        <a:bodyPr/>
        <a:lstStyle/>
        <a:p>
          <a:r>
            <a:rPr lang="en-GB" sz="2200" dirty="0">
              <a:solidFill>
                <a:schemeClr val="tx1"/>
              </a:solidFill>
            </a:rPr>
            <a:t>T</a:t>
          </a:r>
          <a:r>
            <a:rPr lang="sq-AL" sz="2200" dirty="0">
              <a:solidFill>
                <a:schemeClr val="tx1"/>
              </a:solidFill>
            </a:rPr>
            <a:t>rajnime, takime dhe konsultime të vazhdueshme me </a:t>
          </a:r>
          <a:r>
            <a:rPr lang="en-GB" sz="2200" dirty="0">
              <a:solidFill>
                <a:schemeClr val="tx1"/>
              </a:solidFill>
            </a:rPr>
            <a:t>NJVQV-</a:t>
          </a:r>
          <a:r>
            <a:rPr lang="en-GB" sz="2200" dirty="0" err="1">
              <a:solidFill>
                <a:schemeClr val="tx1"/>
              </a:solidFill>
            </a:rPr>
            <a:t>të</a:t>
          </a:r>
          <a:r>
            <a:rPr lang="en-GB" sz="2200" dirty="0">
              <a:solidFill>
                <a:schemeClr val="tx1"/>
              </a:solidFill>
            </a:rPr>
            <a:t>;</a:t>
          </a:r>
          <a:endParaRPr lang="en-US" sz="2200" dirty="0">
            <a:solidFill>
              <a:schemeClr val="tx1"/>
            </a:solidFill>
          </a:endParaRPr>
        </a:p>
      </dgm:t>
    </dgm:pt>
    <dgm:pt modelId="{BCEA9917-E57F-42B0-8991-2A461F3ECFFF}" type="parTrans" cxnId="{24C6D0F6-7469-4875-ACBA-96731DDB8904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9335C873-16F2-4AE8-8496-DDA8339A2D5F}" type="sibTrans" cxnId="{24C6D0F6-7469-4875-ACBA-96731DDB8904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21FA9B4E-8009-4912-AC00-D5E0EA425CF3}" type="pres">
      <dgm:prSet presAssocID="{87B6C747-1B51-4CB6-8019-1C17053D1F9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08C9256-8737-4BB8-9A0B-DCA81B212BD3}" type="pres">
      <dgm:prSet presAssocID="{74B6EEC3-9718-4160-A5AC-D59F8AABF7FC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14FD2E-969C-4415-827C-00059C50AA78}" type="pres">
      <dgm:prSet presAssocID="{0E150086-9A35-4D21-900D-00FB1260ECEA}" presName="spacer" presStyleCnt="0"/>
      <dgm:spPr/>
    </dgm:pt>
    <dgm:pt modelId="{A38FD1DD-8D9A-4A1D-9679-DECB3AD5C200}" type="pres">
      <dgm:prSet presAssocID="{276F6F18-5E68-466E-B612-E2D04DA5D12F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6CDED8-ACB6-4F25-834F-A20F4750EE7F}" type="pres">
      <dgm:prSet presAssocID="{4C42D5EC-3ACD-45AA-9907-1E3423208509}" presName="spacer" presStyleCnt="0"/>
      <dgm:spPr/>
    </dgm:pt>
    <dgm:pt modelId="{515DD72B-EC7D-49D3-9C49-6A0454D332D3}" type="pres">
      <dgm:prSet presAssocID="{87F1BDCC-3AB6-4F9F-BD53-EFCACB19FF26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2BEDF1F-FB90-43CE-9B16-D8AF8C614F26}" type="pres">
      <dgm:prSet presAssocID="{CCBE2C8A-855B-44FB-B24F-7ACD9A2E9A4E}" presName="spacer" presStyleCnt="0"/>
      <dgm:spPr/>
    </dgm:pt>
    <dgm:pt modelId="{B01BF51C-1FCE-4D14-A6DB-B103E10298AB}" type="pres">
      <dgm:prSet presAssocID="{8C454461-DFB8-4FB5-AFDA-DB83B35D4F22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BBCF45-8226-4043-AF5E-4C50FE014F68}" type="pres">
      <dgm:prSet presAssocID="{7AAD8217-5961-46B0-AC19-CDDDD62EC371}" presName="spacer" presStyleCnt="0"/>
      <dgm:spPr/>
    </dgm:pt>
    <dgm:pt modelId="{AA9AD941-3DAB-459C-8B9F-73D7E3E50DF4}" type="pres">
      <dgm:prSet presAssocID="{E405F973-C454-4B0A-912A-81C3065C3FDF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87161C-D337-416F-8944-9F3827F52A39}" type="pres">
      <dgm:prSet presAssocID="{742A71DF-398C-4EFC-8DCD-B756EEB9CC43}" presName="spacer" presStyleCnt="0"/>
      <dgm:spPr/>
    </dgm:pt>
    <dgm:pt modelId="{05E6FD73-34AE-46BF-B56B-763197970898}" type="pres">
      <dgm:prSet presAssocID="{0D094996-1B51-4CC7-B9A7-5D35FF83CEB7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EBA149-6BF7-4D1B-83D8-D97C0C19F009}" type="pres">
      <dgm:prSet presAssocID="{D8FE60E2-9FE6-446C-8E74-195D5FBB304F}" presName="spacer" presStyleCnt="0"/>
      <dgm:spPr/>
    </dgm:pt>
    <dgm:pt modelId="{26ED5873-1325-45E1-B3D2-8A9A95B5DC0D}" type="pres">
      <dgm:prSet presAssocID="{6EADA668-B589-4983-8B80-163C9B5713E9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EC172E-AA33-4B1D-9703-44A7B7526DF5}" type="pres">
      <dgm:prSet presAssocID="{9335C873-16F2-4AE8-8496-DDA8339A2D5F}" presName="spacer" presStyleCnt="0"/>
      <dgm:spPr/>
    </dgm:pt>
    <dgm:pt modelId="{B9000BA8-B8ED-4E72-B8C6-C73D61B62C7F}" type="pres">
      <dgm:prSet presAssocID="{7A551D7A-862D-4EAE-98DC-C2071E412ABB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EA187F2-3288-4B52-8ED8-F7568A440D40}" type="presOf" srcId="{0D094996-1B51-4CC7-B9A7-5D35FF83CEB7}" destId="{05E6FD73-34AE-46BF-B56B-763197970898}" srcOrd="0" destOrd="0" presId="urn:microsoft.com/office/officeart/2005/8/layout/vList2"/>
    <dgm:cxn modelId="{CEF44DE3-C3AE-44FC-8944-007BD506CD05}" type="presOf" srcId="{7A551D7A-862D-4EAE-98DC-C2071E412ABB}" destId="{B9000BA8-B8ED-4E72-B8C6-C73D61B62C7F}" srcOrd="0" destOrd="0" presId="urn:microsoft.com/office/officeart/2005/8/layout/vList2"/>
    <dgm:cxn modelId="{29D50CA0-64B9-4A20-A3AE-037A1716740D}" type="presOf" srcId="{6EADA668-B589-4983-8B80-163C9B5713E9}" destId="{26ED5873-1325-45E1-B3D2-8A9A95B5DC0D}" srcOrd="0" destOrd="0" presId="urn:microsoft.com/office/officeart/2005/8/layout/vList2"/>
    <dgm:cxn modelId="{6A54400A-10E2-4E73-806C-D8641AB65C9D}" type="presOf" srcId="{74B6EEC3-9718-4160-A5AC-D59F8AABF7FC}" destId="{C08C9256-8737-4BB8-9A0B-DCA81B212BD3}" srcOrd="0" destOrd="0" presId="urn:microsoft.com/office/officeart/2005/8/layout/vList2"/>
    <dgm:cxn modelId="{A68D5E15-EB38-41EF-961F-8F4C61559C02}" srcId="{87B6C747-1B51-4CB6-8019-1C17053D1F95}" destId="{74B6EEC3-9718-4160-A5AC-D59F8AABF7FC}" srcOrd="0" destOrd="0" parTransId="{914568EF-B6FF-4EAF-9C3A-18FBBEAD7A94}" sibTransId="{0E150086-9A35-4D21-900D-00FB1260ECEA}"/>
    <dgm:cxn modelId="{E511B01D-FA4C-4A89-97D8-2E9F27667454}" srcId="{87B6C747-1B51-4CB6-8019-1C17053D1F95}" destId="{0D094996-1B51-4CC7-B9A7-5D35FF83CEB7}" srcOrd="5" destOrd="0" parTransId="{1ECEABD7-101D-4543-A12E-42ECA800BB3C}" sibTransId="{D8FE60E2-9FE6-446C-8E74-195D5FBB304F}"/>
    <dgm:cxn modelId="{221A2937-D850-4739-897C-458186945C0D}" type="presOf" srcId="{E405F973-C454-4B0A-912A-81C3065C3FDF}" destId="{AA9AD941-3DAB-459C-8B9F-73D7E3E50DF4}" srcOrd="0" destOrd="0" presId="urn:microsoft.com/office/officeart/2005/8/layout/vList2"/>
    <dgm:cxn modelId="{A91F4CC9-1EAC-4979-9F9C-B6A9861866E2}" type="presOf" srcId="{276F6F18-5E68-466E-B612-E2D04DA5D12F}" destId="{A38FD1DD-8D9A-4A1D-9679-DECB3AD5C200}" srcOrd="0" destOrd="0" presId="urn:microsoft.com/office/officeart/2005/8/layout/vList2"/>
    <dgm:cxn modelId="{7DC831C2-6612-4641-9CEF-BFE00A055B52}" srcId="{87B6C747-1B51-4CB6-8019-1C17053D1F95}" destId="{7A551D7A-862D-4EAE-98DC-C2071E412ABB}" srcOrd="7" destOrd="0" parTransId="{E78661F4-F57C-4C6C-B18F-B350C058A9C2}" sibTransId="{4ABD88C8-8847-4815-8D6B-41A362B56965}"/>
    <dgm:cxn modelId="{36A38EB1-5E69-412F-BD04-9F2B295BAE18}" srcId="{87B6C747-1B51-4CB6-8019-1C17053D1F95}" destId="{276F6F18-5E68-466E-B612-E2D04DA5D12F}" srcOrd="1" destOrd="0" parTransId="{D65ED8CE-AED1-48A5-8497-9DFEF01E6ACC}" sibTransId="{4C42D5EC-3ACD-45AA-9907-1E3423208509}"/>
    <dgm:cxn modelId="{0CED0E1A-BAA2-484C-960B-1B2865BA283A}" srcId="{87B6C747-1B51-4CB6-8019-1C17053D1F95}" destId="{87F1BDCC-3AB6-4F9F-BD53-EFCACB19FF26}" srcOrd="2" destOrd="0" parTransId="{4A0D44D4-341C-458C-9E35-748B419EDCD0}" sibTransId="{CCBE2C8A-855B-44FB-B24F-7ACD9A2E9A4E}"/>
    <dgm:cxn modelId="{24C6D0F6-7469-4875-ACBA-96731DDB8904}" srcId="{87B6C747-1B51-4CB6-8019-1C17053D1F95}" destId="{6EADA668-B589-4983-8B80-163C9B5713E9}" srcOrd="6" destOrd="0" parTransId="{BCEA9917-E57F-42B0-8991-2A461F3ECFFF}" sibTransId="{9335C873-16F2-4AE8-8496-DDA8339A2D5F}"/>
    <dgm:cxn modelId="{67B05C7B-48C7-42B3-9EB7-DEE7C0C89AFE}" srcId="{87B6C747-1B51-4CB6-8019-1C17053D1F95}" destId="{8C454461-DFB8-4FB5-AFDA-DB83B35D4F22}" srcOrd="3" destOrd="0" parTransId="{7D5C57F6-F35E-4F55-935A-FC641F87C3AE}" sibTransId="{7AAD8217-5961-46B0-AC19-CDDDD62EC371}"/>
    <dgm:cxn modelId="{8F4BA026-E4E5-41CD-930F-7270579A8713}" type="presOf" srcId="{87F1BDCC-3AB6-4F9F-BD53-EFCACB19FF26}" destId="{515DD72B-EC7D-49D3-9C49-6A0454D332D3}" srcOrd="0" destOrd="0" presId="urn:microsoft.com/office/officeart/2005/8/layout/vList2"/>
    <dgm:cxn modelId="{4EE736BC-C8FE-4B13-B86A-2DF22F4237C2}" srcId="{87B6C747-1B51-4CB6-8019-1C17053D1F95}" destId="{E405F973-C454-4B0A-912A-81C3065C3FDF}" srcOrd="4" destOrd="0" parTransId="{715E081E-6837-49C3-A26B-EF54ED23CAEB}" sibTransId="{742A71DF-398C-4EFC-8DCD-B756EEB9CC43}"/>
    <dgm:cxn modelId="{16C5D672-D00B-4EF3-ACDB-F0173CC94C40}" type="presOf" srcId="{8C454461-DFB8-4FB5-AFDA-DB83B35D4F22}" destId="{B01BF51C-1FCE-4D14-A6DB-B103E10298AB}" srcOrd="0" destOrd="0" presId="urn:microsoft.com/office/officeart/2005/8/layout/vList2"/>
    <dgm:cxn modelId="{F790FF90-4E57-4869-BE9B-FC0FD18D6CC2}" type="presOf" srcId="{87B6C747-1B51-4CB6-8019-1C17053D1F95}" destId="{21FA9B4E-8009-4912-AC00-D5E0EA425CF3}" srcOrd="0" destOrd="0" presId="urn:microsoft.com/office/officeart/2005/8/layout/vList2"/>
    <dgm:cxn modelId="{B4F39662-8543-4894-A933-9EB491BB074F}" type="presParOf" srcId="{21FA9B4E-8009-4912-AC00-D5E0EA425CF3}" destId="{C08C9256-8737-4BB8-9A0B-DCA81B212BD3}" srcOrd="0" destOrd="0" presId="urn:microsoft.com/office/officeart/2005/8/layout/vList2"/>
    <dgm:cxn modelId="{72A5F4FE-0E9B-47A6-9553-C4A7CA159544}" type="presParOf" srcId="{21FA9B4E-8009-4912-AC00-D5E0EA425CF3}" destId="{C114FD2E-969C-4415-827C-00059C50AA78}" srcOrd="1" destOrd="0" presId="urn:microsoft.com/office/officeart/2005/8/layout/vList2"/>
    <dgm:cxn modelId="{C16BCFFB-D29C-4832-AEEF-CE999C73024C}" type="presParOf" srcId="{21FA9B4E-8009-4912-AC00-D5E0EA425CF3}" destId="{A38FD1DD-8D9A-4A1D-9679-DECB3AD5C200}" srcOrd="2" destOrd="0" presId="urn:microsoft.com/office/officeart/2005/8/layout/vList2"/>
    <dgm:cxn modelId="{1D94E978-3029-4832-93A5-45D91B5B4C5C}" type="presParOf" srcId="{21FA9B4E-8009-4912-AC00-D5E0EA425CF3}" destId="{B46CDED8-ACB6-4F25-834F-A20F4750EE7F}" srcOrd="3" destOrd="0" presId="urn:microsoft.com/office/officeart/2005/8/layout/vList2"/>
    <dgm:cxn modelId="{E54F15FC-CFD9-45DC-84C7-8CF4E25FC140}" type="presParOf" srcId="{21FA9B4E-8009-4912-AC00-D5E0EA425CF3}" destId="{515DD72B-EC7D-49D3-9C49-6A0454D332D3}" srcOrd="4" destOrd="0" presId="urn:microsoft.com/office/officeart/2005/8/layout/vList2"/>
    <dgm:cxn modelId="{E9E36D70-DE74-4FE7-A7C1-CA9CB3967EF4}" type="presParOf" srcId="{21FA9B4E-8009-4912-AC00-D5E0EA425CF3}" destId="{F2BEDF1F-FB90-43CE-9B16-D8AF8C614F26}" srcOrd="5" destOrd="0" presId="urn:microsoft.com/office/officeart/2005/8/layout/vList2"/>
    <dgm:cxn modelId="{4E221AD0-293E-4F79-857F-8AF8CF6847B6}" type="presParOf" srcId="{21FA9B4E-8009-4912-AC00-D5E0EA425CF3}" destId="{B01BF51C-1FCE-4D14-A6DB-B103E10298AB}" srcOrd="6" destOrd="0" presId="urn:microsoft.com/office/officeart/2005/8/layout/vList2"/>
    <dgm:cxn modelId="{D070E413-06CD-4091-9816-F85CB6EBE118}" type="presParOf" srcId="{21FA9B4E-8009-4912-AC00-D5E0EA425CF3}" destId="{72BBCF45-8226-4043-AF5E-4C50FE014F68}" srcOrd="7" destOrd="0" presId="urn:microsoft.com/office/officeart/2005/8/layout/vList2"/>
    <dgm:cxn modelId="{82E7FD0C-291B-4922-8315-46E56691047D}" type="presParOf" srcId="{21FA9B4E-8009-4912-AC00-D5E0EA425CF3}" destId="{AA9AD941-3DAB-459C-8B9F-73D7E3E50DF4}" srcOrd="8" destOrd="0" presId="urn:microsoft.com/office/officeart/2005/8/layout/vList2"/>
    <dgm:cxn modelId="{88889480-5C26-46D4-BD88-536D78C86AC2}" type="presParOf" srcId="{21FA9B4E-8009-4912-AC00-D5E0EA425CF3}" destId="{1E87161C-D337-416F-8944-9F3827F52A39}" srcOrd="9" destOrd="0" presId="urn:microsoft.com/office/officeart/2005/8/layout/vList2"/>
    <dgm:cxn modelId="{F1566498-0039-48BA-80FA-78B49FCACA23}" type="presParOf" srcId="{21FA9B4E-8009-4912-AC00-D5E0EA425CF3}" destId="{05E6FD73-34AE-46BF-B56B-763197970898}" srcOrd="10" destOrd="0" presId="urn:microsoft.com/office/officeart/2005/8/layout/vList2"/>
    <dgm:cxn modelId="{01E85F1A-C550-4AE0-B886-7243598CF033}" type="presParOf" srcId="{21FA9B4E-8009-4912-AC00-D5E0EA425CF3}" destId="{36EBA149-6BF7-4D1B-83D8-D97C0C19F009}" srcOrd="11" destOrd="0" presId="urn:microsoft.com/office/officeart/2005/8/layout/vList2"/>
    <dgm:cxn modelId="{77FC4898-E153-46A3-A4A3-12045AA86FD2}" type="presParOf" srcId="{21FA9B4E-8009-4912-AC00-D5E0EA425CF3}" destId="{26ED5873-1325-45E1-B3D2-8A9A95B5DC0D}" srcOrd="12" destOrd="0" presId="urn:microsoft.com/office/officeart/2005/8/layout/vList2"/>
    <dgm:cxn modelId="{0CFB3D3A-A930-4D4C-BCCB-13AF43812FAE}" type="presParOf" srcId="{21FA9B4E-8009-4912-AC00-D5E0EA425CF3}" destId="{ACEC172E-AA33-4B1D-9703-44A7B7526DF5}" srcOrd="13" destOrd="0" presId="urn:microsoft.com/office/officeart/2005/8/layout/vList2"/>
    <dgm:cxn modelId="{F0DB33ED-ECFA-458A-B930-05791825DC8E}" type="presParOf" srcId="{21FA9B4E-8009-4912-AC00-D5E0EA425CF3}" destId="{B9000BA8-B8ED-4E72-B8C6-C73D61B62C7F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039FF0-A78D-4A25-8BE9-10261488EFD8}" type="doc">
      <dgm:prSet loTypeId="urn:microsoft.com/office/officeart/2005/8/layout/list1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E9AB7A6E-B86E-4A91-ADA3-09374CDCC310}">
      <dgm:prSet phldrT="[Text]" custT="1"/>
      <dgm:spPr>
        <a:solidFill>
          <a:schemeClr val="bg2"/>
        </a:solidFill>
      </dgm:spPr>
      <dgm:t>
        <a:bodyPr/>
        <a:lstStyle/>
        <a:p>
          <a:r>
            <a:rPr lang="en-GB" sz="2400" dirty="0" err="1"/>
            <a:t>Shpenzimet</a:t>
          </a:r>
          <a:r>
            <a:rPr lang="en-GB" sz="2400" dirty="0"/>
            <a:t> e </a:t>
          </a:r>
          <a:r>
            <a:rPr lang="en-GB" sz="2400" dirty="0" err="1"/>
            <a:t>buxhetit</a:t>
          </a:r>
          <a:r>
            <a:rPr lang="en-GB" sz="2400" dirty="0"/>
            <a:t> vendor </a:t>
          </a:r>
          <a:r>
            <a:rPr lang="en-GB" sz="2400" dirty="0" err="1"/>
            <a:t>për</a:t>
          </a:r>
          <a:r>
            <a:rPr lang="en-GB" sz="2400" dirty="0"/>
            <a:t> 2023, do </a:t>
          </a:r>
          <a:r>
            <a:rPr lang="en-GB" sz="2400" dirty="0" err="1"/>
            <a:t>të</a:t>
          </a:r>
          <a:r>
            <a:rPr lang="en-GB" sz="2400" dirty="0"/>
            <a:t> </a:t>
          </a:r>
          <a:r>
            <a:rPr lang="en-GB" sz="2400" dirty="0" err="1"/>
            <a:t>jenë</a:t>
          </a:r>
          <a:r>
            <a:rPr lang="en-GB" sz="2400" dirty="0"/>
            <a:t> </a:t>
          </a:r>
          <a:r>
            <a:rPr lang="en-GB" sz="2400" b="1" dirty="0"/>
            <a:t>65,584 </a:t>
          </a:r>
          <a:r>
            <a:rPr lang="en-GB" sz="2400" b="1" dirty="0" err="1"/>
            <a:t>miliard</a:t>
          </a:r>
          <a:r>
            <a:rPr lang="en-GB" sz="2400" b="1" dirty="0"/>
            <a:t> </a:t>
          </a:r>
          <a:r>
            <a:rPr lang="en-GB" sz="2400" dirty="0" err="1"/>
            <a:t>lekë</a:t>
          </a:r>
          <a:r>
            <a:rPr lang="en-GB" sz="2400" dirty="0"/>
            <a:t>, me </a:t>
          </a:r>
          <a:r>
            <a:rPr lang="en-GB" sz="2400" dirty="0" err="1"/>
            <a:t>një</a:t>
          </a:r>
          <a:r>
            <a:rPr lang="en-GB" sz="2400" dirty="0"/>
            <a:t> </a:t>
          </a:r>
          <a:r>
            <a:rPr lang="en-GB" sz="2400" dirty="0" err="1"/>
            <a:t>rritje</a:t>
          </a:r>
          <a:r>
            <a:rPr lang="en-GB" sz="2400" dirty="0"/>
            <a:t> </a:t>
          </a:r>
          <a:r>
            <a:rPr lang="sq-AL" sz="2400" b="1" dirty="0"/>
            <a:t>5.2 miliard lekë</a:t>
          </a:r>
          <a:r>
            <a:rPr lang="en-GB" sz="2400" dirty="0"/>
            <a:t> </a:t>
          </a:r>
          <a:r>
            <a:rPr lang="en-GB" sz="2400" dirty="0" err="1"/>
            <a:t>më</a:t>
          </a:r>
          <a:r>
            <a:rPr lang="en-GB" sz="2400" dirty="0"/>
            <a:t> </a:t>
          </a:r>
          <a:r>
            <a:rPr lang="en-GB" sz="2400" dirty="0" err="1"/>
            <a:t>shumë</a:t>
          </a:r>
          <a:r>
            <a:rPr lang="en-GB" sz="2400" dirty="0"/>
            <a:t> se </a:t>
          </a:r>
          <a:r>
            <a:rPr lang="en-GB" sz="2400" dirty="0" err="1"/>
            <a:t>në</a:t>
          </a:r>
          <a:r>
            <a:rPr lang="en-GB" sz="2400" dirty="0"/>
            <a:t> </a:t>
          </a:r>
          <a:r>
            <a:rPr lang="en-GB" sz="2400" dirty="0" err="1"/>
            <a:t>vitin</a:t>
          </a:r>
          <a:r>
            <a:rPr lang="en-GB" sz="2400" dirty="0"/>
            <a:t> 2022;</a:t>
          </a:r>
          <a:endParaRPr lang="en-US" sz="2400" dirty="0"/>
        </a:p>
      </dgm:t>
    </dgm:pt>
    <dgm:pt modelId="{2C8C7D2A-3556-4718-922C-0D5D5758E010}" type="parTrans" cxnId="{5089283D-60B1-464E-AABA-506414319DA7}">
      <dgm:prSet/>
      <dgm:spPr/>
      <dgm:t>
        <a:bodyPr/>
        <a:lstStyle/>
        <a:p>
          <a:endParaRPr lang="en-US" sz="2400"/>
        </a:p>
      </dgm:t>
    </dgm:pt>
    <dgm:pt modelId="{B58270D2-630E-4DF6-8A6A-EA255FD97676}" type="sibTrans" cxnId="{5089283D-60B1-464E-AABA-506414319DA7}">
      <dgm:prSet/>
      <dgm:spPr/>
      <dgm:t>
        <a:bodyPr/>
        <a:lstStyle/>
        <a:p>
          <a:endParaRPr lang="en-US" sz="2400"/>
        </a:p>
      </dgm:t>
    </dgm:pt>
    <dgm:pt modelId="{74293323-C268-43B5-AACF-DA8E1728E452}">
      <dgm:prSet phldrT="[Text]" custT="1"/>
      <dgm:spPr>
        <a:solidFill>
          <a:schemeClr val="bg2"/>
        </a:solidFill>
      </dgm:spPr>
      <dgm:t>
        <a:bodyPr/>
        <a:lstStyle/>
        <a:p>
          <a:r>
            <a:rPr lang="en-GB" sz="2400" dirty="0" err="1"/>
            <a:t>Këto</a:t>
          </a:r>
          <a:r>
            <a:rPr lang="en-GB" sz="2400" dirty="0"/>
            <a:t> </a:t>
          </a:r>
          <a:r>
            <a:rPr lang="en-GB" sz="2400" dirty="0" err="1"/>
            <a:t>shpenzime</a:t>
          </a:r>
          <a:r>
            <a:rPr lang="en-GB" sz="2400" dirty="0"/>
            <a:t> </a:t>
          </a:r>
          <a:r>
            <a:rPr lang="en-GB" sz="2400" dirty="0" err="1"/>
            <a:t>për</a:t>
          </a:r>
          <a:r>
            <a:rPr lang="en-GB" sz="2400" dirty="0"/>
            <a:t> 2023, </a:t>
          </a:r>
          <a:r>
            <a:rPr lang="en-GB" sz="2400" dirty="0" err="1"/>
            <a:t>zënë</a:t>
          </a:r>
          <a:r>
            <a:rPr lang="en-GB" sz="2400" dirty="0"/>
            <a:t> </a:t>
          </a:r>
          <a:r>
            <a:rPr lang="en-GB" sz="2400" dirty="0" err="1"/>
            <a:t>rreth</a:t>
          </a:r>
          <a:r>
            <a:rPr lang="en-GB" sz="2400" dirty="0"/>
            <a:t> 3.1% </a:t>
          </a:r>
          <a:r>
            <a:rPr lang="en-GB" sz="2400" dirty="0" err="1"/>
            <a:t>të</a:t>
          </a:r>
          <a:r>
            <a:rPr lang="en-GB" sz="2400" dirty="0"/>
            <a:t> PBB-</a:t>
          </a:r>
          <a:r>
            <a:rPr lang="en-GB" sz="2400" dirty="0" err="1"/>
            <a:t>së</a:t>
          </a:r>
          <a:r>
            <a:rPr lang="en-GB" sz="2400" dirty="0"/>
            <a:t> </a:t>
          </a:r>
          <a:r>
            <a:rPr lang="en-GB" sz="2400" dirty="0" err="1"/>
            <a:t>nga</a:t>
          </a:r>
          <a:r>
            <a:rPr lang="en-GB" sz="2400" dirty="0"/>
            <a:t> 2.3 % </a:t>
          </a:r>
          <a:r>
            <a:rPr lang="en-GB" sz="2400" dirty="0" err="1"/>
            <a:t>që</a:t>
          </a:r>
          <a:r>
            <a:rPr lang="en-GB" sz="2400" dirty="0"/>
            <a:t> </a:t>
          </a:r>
          <a:r>
            <a:rPr lang="en-GB" sz="2400" dirty="0" err="1"/>
            <a:t>zinin</a:t>
          </a:r>
          <a:r>
            <a:rPr lang="en-GB" sz="2400" dirty="0"/>
            <a:t> </a:t>
          </a:r>
          <a:r>
            <a:rPr lang="en-GB" sz="2400" dirty="0" err="1"/>
            <a:t>në</a:t>
          </a:r>
          <a:r>
            <a:rPr lang="en-GB" sz="2400" dirty="0"/>
            <a:t> </a:t>
          </a:r>
          <a:r>
            <a:rPr lang="en-GB" sz="2400" dirty="0" err="1"/>
            <a:t>vitin</a:t>
          </a:r>
          <a:r>
            <a:rPr lang="en-GB" sz="2400" dirty="0"/>
            <a:t> 2015 (</a:t>
          </a:r>
          <a:r>
            <a:rPr lang="en-GB" sz="2400" dirty="0" err="1"/>
            <a:t>viti</a:t>
          </a:r>
          <a:r>
            <a:rPr lang="en-GB" sz="2400" dirty="0"/>
            <a:t> para </a:t>
          </a:r>
          <a:r>
            <a:rPr lang="en-GB" sz="2400" dirty="0" err="1"/>
            <a:t>reformës</a:t>
          </a:r>
          <a:r>
            <a:rPr lang="en-GB" sz="2400" dirty="0"/>
            <a:t> </a:t>
          </a:r>
          <a:r>
            <a:rPr lang="en-GB" sz="2400" dirty="0" err="1"/>
            <a:t>administrativo-territoriale</a:t>
          </a:r>
          <a:r>
            <a:rPr lang="en-GB" sz="2400" dirty="0"/>
            <a:t>);</a:t>
          </a:r>
          <a:endParaRPr lang="en-US" sz="2400" dirty="0"/>
        </a:p>
      </dgm:t>
    </dgm:pt>
    <dgm:pt modelId="{80008B09-0A58-4B0F-854A-7C0CFBBF2F2C}" type="parTrans" cxnId="{40A3DB09-2C60-4F24-8047-1D8BC3C5E58A}">
      <dgm:prSet/>
      <dgm:spPr/>
      <dgm:t>
        <a:bodyPr/>
        <a:lstStyle/>
        <a:p>
          <a:endParaRPr lang="en-US" sz="2400"/>
        </a:p>
      </dgm:t>
    </dgm:pt>
    <dgm:pt modelId="{C7A93462-B51B-4B85-8E48-63C74FFC4EB4}" type="sibTrans" cxnId="{40A3DB09-2C60-4F24-8047-1D8BC3C5E58A}">
      <dgm:prSet/>
      <dgm:spPr/>
      <dgm:t>
        <a:bodyPr/>
        <a:lstStyle/>
        <a:p>
          <a:endParaRPr lang="en-US" sz="2400"/>
        </a:p>
      </dgm:t>
    </dgm:pt>
    <dgm:pt modelId="{DB0F80ED-E262-4FD5-8A8E-AE1E553DA860}">
      <dgm:prSet phldrT="[Text]" custT="1"/>
      <dgm:spPr>
        <a:solidFill>
          <a:schemeClr val="bg2"/>
        </a:solidFill>
      </dgm:spPr>
      <dgm:t>
        <a:bodyPr/>
        <a:lstStyle/>
        <a:p>
          <a:r>
            <a:rPr lang="sq-AL" sz="2400" dirty="0"/>
            <a:t>Buxheti vendor 2023, do të jetë </a:t>
          </a:r>
          <a:r>
            <a:rPr lang="sq-AL" sz="2400" b="1" dirty="0"/>
            <a:t>rreth </a:t>
          </a:r>
          <a:r>
            <a:rPr lang="en-US" sz="2400" b="1" dirty="0"/>
            <a:t>9</a:t>
          </a:r>
          <a:r>
            <a:rPr lang="sq-AL" sz="2400" b="1" dirty="0"/>
            <a:t>%</a:t>
          </a:r>
          <a:r>
            <a:rPr lang="sq-AL" sz="2400" dirty="0"/>
            <a:t> më i lartë se i plani i vitit 2022</a:t>
          </a:r>
          <a:r>
            <a:rPr lang="en-US" sz="2400" dirty="0"/>
            <a:t> </a:t>
          </a:r>
          <a:r>
            <a:rPr lang="sq-AL" sz="2400" dirty="0"/>
            <a:t>dhe </a:t>
          </a:r>
          <a:r>
            <a:rPr lang="sq-AL" sz="2400" b="1" dirty="0"/>
            <a:t>11%</a:t>
          </a:r>
          <a:r>
            <a:rPr lang="sq-AL" sz="2400" dirty="0"/>
            <a:t> më i lartë se i pritshmi i 2022.</a:t>
          </a:r>
          <a:endParaRPr lang="en-US" sz="2400" dirty="0"/>
        </a:p>
      </dgm:t>
    </dgm:pt>
    <dgm:pt modelId="{B3145802-DB84-4C53-8ACA-6F33AC2271E2}" type="parTrans" cxnId="{0467B1AD-BF27-42E5-9BF1-0EA54C91945D}">
      <dgm:prSet/>
      <dgm:spPr/>
      <dgm:t>
        <a:bodyPr/>
        <a:lstStyle/>
        <a:p>
          <a:endParaRPr lang="en-US" sz="2400"/>
        </a:p>
      </dgm:t>
    </dgm:pt>
    <dgm:pt modelId="{B3218CE8-A54D-41F4-8D05-D202174E3427}" type="sibTrans" cxnId="{0467B1AD-BF27-42E5-9BF1-0EA54C91945D}">
      <dgm:prSet/>
      <dgm:spPr/>
      <dgm:t>
        <a:bodyPr/>
        <a:lstStyle/>
        <a:p>
          <a:endParaRPr lang="en-US" sz="2400"/>
        </a:p>
      </dgm:t>
    </dgm:pt>
    <dgm:pt modelId="{7FD00201-583A-403D-A3E9-3D7090126678}">
      <dgm:prSet phldrT="[Text]" custT="1"/>
      <dgm:spPr>
        <a:solidFill>
          <a:schemeClr val="bg2"/>
        </a:solidFill>
      </dgm:spPr>
      <dgm:t>
        <a:bodyPr/>
        <a:lstStyle/>
        <a:p>
          <a:r>
            <a:rPr lang="en-GB" sz="2400" dirty="0"/>
            <a:t>T</a:t>
          </a:r>
          <a:r>
            <a:rPr lang="sq-AL" sz="2400" dirty="0"/>
            <a:t>ransfert</a:t>
          </a:r>
          <a:r>
            <a:rPr lang="en-GB" sz="2400" dirty="0"/>
            <a:t>a e</a:t>
          </a:r>
          <a:r>
            <a:rPr lang="sq-AL" sz="2400" dirty="0"/>
            <a:t> pakushtëzuar</a:t>
          </a:r>
          <a:r>
            <a:rPr lang="en-GB" sz="2400" dirty="0"/>
            <a:t> ë</a:t>
          </a:r>
          <a:r>
            <a:rPr lang="sq-AL" sz="2400" dirty="0"/>
            <a:t>shtë rritur </a:t>
          </a:r>
          <a:r>
            <a:rPr lang="sq-AL" sz="2400" b="1" dirty="0"/>
            <a:t>3 miliard lekë, </a:t>
          </a:r>
          <a:r>
            <a:rPr lang="en-GB" sz="2400" dirty="0" err="1"/>
            <a:t>më</a:t>
          </a:r>
          <a:r>
            <a:rPr lang="en-GB" sz="2400" dirty="0"/>
            <a:t> e </a:t>
          </a:r>
          <a:r>
            <a:rPr lang="en-GB" sz="2400" dirty="0" err="1"/>
            <a:t>madhe</a:t>
          </a:r>
          <a:r>
            <a:rPr lang="en-GB" sz="2400" dirty="0"/>
            <a:t> se </a:t>
          </a:r>
          <a:r>
            <a:rPr lang="en-GB" sz="2400" dirty="0" err="1"/>
            <a:t>ajo</a:t>
          </a:r>
          <a:r>
            <a:rPr lang="en-GB" sz="2400" dirty="0"/>
            <a:t> e </a:t>
          </a:r>
          <a:r>
            <a:rPr lang="en-GB" sz="2400" dirty="0" err="1"/>
            <a:t>vitit</a:t>
          </a:r>
          <a:r>
            <a:rPr lang="en-GB" sz="2400" dirty="0"/>
            <a:t> 2022</a:t>
          </a:r>
          <a:r>
            <a:rPr lang="en-GB" sz="2400" b="1" dirty="0"/>
            <a:t>. </a:t>
          </a:r>
          <a:r>
            <a:rPr lang="en-GB" sz="2400" dirty="0"/>
            <a:t>K</a:t>
          </a:r>
          <a:r>
            <a:rPr lang="sq-AL" sz="2400" dirty="0"/>
            <a:t>rahasuar me vitin 2015 është </a:t>
          </a:r>
          <a:r>
            <a:rPr lang="en-GB" sz="2400" dirty="0" err="1"/>
            <a:t>rritur</a:t>
          </a:r>
          <a:r>
            <a:rPr lang="en-GB" sz="2400" dirty="0"/>
            <a:t> </a:t>
          </a:r>
          <a:r>
            <a:rPr lang="en-GB" sz="2400" dirty="0" err="1"/>
            <a:t>gati</a:t>
          </a:r>
          <a:r>
            <a:rPr lang="en-GB" sz="2400" dirty="0"/>
            <a:t> 100%.</a:t>
          </a:r>
          <a:endParaRPr lang="en-US" sz="2400" dirty="0"/>
        </a:p>
      </dgm:t>
    </dgm:pt>
    <dgm:pt modelId="{2336FB9A-1FE3-4B4E-BC79-E5B848A16D88}" type="parTrans" cxnId="{A2D6988E-FF34-4D28-A11F-293D1B97AE9C}">
      <dgm:prSet/>
      <dgm:spPr/>
      <dgm:t>
        <a:bodyPr/>
        <a:lstStyle/>
        <a:p>
          <a:endParaRPr lang="en-US" sz="2400"/>
        </a:p>
      </dgm:t>
    </dgm:pt>
    <dgm:pt modelId="{05821342-17C4-4F16-A636-37234EDD9847}" type="sibTrans" cxnId="{A2D6988E-FF34-4D28-A11F-293D1B97AE9C}">
      <dgm:prSet/>
      <dgm:spPr/>
      <dgm:t>
        <a:bodyPr/>
        <a:lstStyle/>
        <a:p>
          <a:endParaRPr lang="en-US" sz="2400"/>
        </a:p>
      </dgm:t>
    </dgm:pt>
    <dgm:pt modelId="{805CF182-7E34-4F22-A867-DFF93EDE5796}">
      <dgm:prSet phldrT="[Text]" custT="1"/>
      <dgm:spPr>
        <a:solidFill>
          <a:schemeClr val="bg2"/>
        </a:solidFill>
      </dgm:spPr>
      <dgm:t>
        <a:bodyPr/>
        <a:lstStyle/>
        <a:p>
          <a:r>
            <a:rPr lang="sq-AL" sz="2400" dirty="0"/>
            <a:t>Krahasuar me periudhën para reformës administrativo – territoriale është </a:t>
          </a:r>
          <a:r>
            <a:rPr lang="sq-AL" sz="2400" b="1" dirty="0"/>
            <a:t>92.5%</a:t>
          </a:r>
          <a:r>
            <a:rPr lang="sq-AL" sz="2400" dirty="0"/>
            <a:t> më i lartë.</a:t>
          </a:r>
          <a:endParaRPr lang="en-US" sz="2400" dirty="0"/>
        </a:p>
      </dgm:t>
    </dgm:pt>
    <dgm:pt modelId="{5E592225-A251-4F8B-B551-83E091852877}" type="parTrans" cxnId="{D400F2D7-F17B-47A1-B6C4-113D18918B62}">
      <dgm:prSet/>
      <dgm:spPr/>
      <dgm:t>
        <a:bodyPr/>
        <a:lstStyle/>
        <a:p>
          <a:endParaRPr lang="en-US" sz="2400"/>
        </a:p>
      </dgm:t>
    </dgm:pt>
    <dgm:pt modelId="{FDD5267A-0196-4AE2-854A-2BE9079307B8}" type="sibTrans" cxnId="{D400F2D7-F17B-47A1-B6C4-113D18918B62}">
      <dgm:prSet/>
      <dgm:spPr/>
      <dgm:t>
        <a:bodyPr/>
        <a:lstStyle/>
        <a:p>
          <a:endParaRPr lang="en-US" sz="2400"/>
        </a:p>
      </dgm:t>
    </dgm:pt>
    <dgm:pt modelId="{C72FECA8-482D-463D-91AA-32E8A4202F56}">
      <dgm:prSet phldrT="[Text]" custT="1"/>
      <dgm:spPr>
        <a:solidFill>
          <a:schemeClr val="bg2"/>
        </a:solidFill>
      </dgm:spPr>
      <dgm:t>
        <a:bodyPr/>
        <a:lstStyle/>
        <a:p>
          <a:r>
            <a:rPr lang="sq-AL" sz="2400" dirty="0"/>
            <a:t>Të ardhurat e veta nga viti 2015 në vitin 2023 kanë pësuar një rritje të ndjeshme me rreth </a:t>
          </a:r>
          <a:r>
            <a:rPr lang="sq-AL" sz="2400" b="1" dirty="0"/>
            <a:t>17.4 miliard lekë</a:t>
          </a:r>
          <a:r>
            <a:rPr lang="sq-AL" sz="2400" dirty="0"/>
            <a:t>, krahasuar me vitin 2022 janë rritur me rreth </a:t>
          </a:r>
          <a:r>
            <a:rPr lang="sq-AL" sz="2400" b="1" dirty="0"/>
            <a:t>1.5 miliard lekë</a:t>
          </a:r>
          <a:r>
            <a:rPr lang="sq-AL" sz="2400" dirty="0"/>
            <a:t>.</a:t>
          </a:r>
          <a:endParaRPr lang="en-US" sz="2400" dirty="0"/>
        </a:p>
      </dgm:t>
    </dgm:pt>
    <dgm:pt modelId="{5C26461B-07FD-4789-8BBE-2AD7396E091D}" type="parTrans" cxnId="{DAF69F96-9882-49BC-95C3-0BDB6ABE82AB}">
      <dgm:prSet/>
      <dgm:spPr/>
      <dgm:t>
        <a:bodyPr/>
        <a:lstStyle/>
        <a:p>
          <a:endParaRPr lang="en-US" sz="2400"/>
        </a:p>
      </dgm:t>
    </dgm:pt>
    <dgm:pt modelId="{40EE14FE-9AC4-4E7D-AC4C-A502B39C84D9}" type="sibTrans" cxnId="{DAF69F96-9882-49BC-95C3-0BDB6ABE82AB}">
      <dgm:prSet/>
      <dgm:spPr/>
      <dgm:t>
        <a:bodyPr/>
        <a:lstStyle/>
        <a:p>
          <a:endParaRPr lang="en-US" sz="2400"/>
        </a:p>
      </dgm:t>
    </dgm:pt>
    <dgm:pt modelId="{1326C4C2-2C31-4177-8CCD-EBC9AAD1CC72}" type="pres">
      <dgm:prSet presAssocID="{BE039FF0-A78D-4A25-8BE9-10261488EFD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FB87439-B73B-46FD-8E8E-C63110A1EC91}" type="pres">
      <dgm:prSet presAssocID="{E9AB7A6E-B86E-4A91-ADA3-09374CDCC310}" presName="parentLin" presStyleCnt="0"/>
      <dgm:spPr/>
    </dgm:pt>
    <dgm:pt modelId="{DCE23D9D-5EAA-4746-BCCD-B6FA2E2CD680}" type="pres">
      <dgm:prSet presAssocID="{E9AB7A6E-B86E-4A91-ADA3-09374CDCC310}" presName="parentLeftMargin" presStyleLbl="node1" presStyleIdx="0" presStyleCnt="6"/>
      <dgm:spPr/>
      <dgm:t>
        <a:bodyPr/>
        <a:lstStyle/>
        <a:p>
          <a:endParaRPr lang="en-GB"/>
        </a:p>
      </dgm:t>
    </dgm:pt>
    <dgm:pt modelId="{035708AF-C54E-41D4-A425-68230469C181}" type="pres">
      <dgm:prSet presAssocID="{E9AB7A6E-B86E-4A91-ADA3-09374CDCC310}" presName="parentText" presStyleLbl="node1" presStyleIdx="0" presStyleCnt="6" custScaleX="142857" custScaleY="17571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6AAACE-E73F-4A29-B4CB-1A82CF07EAF1}" type="pres">
      <dgm:prSet presAssocID="{E9AB7A6E-B86E-4A91-ADA3-09374CDCC310}" presName="negativeSpace" presStyleCnt="0"/>
      <dgm:spPr/>
    </dgm:pt>
    <dgm:pt modelId="{A0AE2A9F-E755-461F-A580-52FF37144E23}" type="pres">
      <dgm:prSet presAssocID="{E9AB7A6E-B86E-4A91-ADA3-09374CDCC310}" presName="childText" presStyleLbl="conFgAcc1" presStyleIdx="0" presStyleCnt="6">
        <dgm:presLayoutVars>
          <dgm:bulletEnabled val="1"/>
        </dgm:presLayoutVars>
      </dgm:prSet>
      <dgm:spPr/>
    </dgm:pt>
    <dgm:pt modelId="{F26B7032-3FEB-42B2-B278-6064A7499D5C}" type="pres">
      <dgm:prSet presAssocID="{B58270D2-630E-4DF6-8A6A-EA255FD97676}" presName="spaceBetweenRectangles" presStyleCnt="0"/>
      <dgm:spPr/>
    </dgm:pt>
    <dgm:pt modelId="{BFF3A0AB-B90F-48BB-A428-8CBF80D11F62}" type="pres">
      <dgm:prSet presAssocID="{74293323-C268-43B5-AACF-DA8E1728E452}" presName="parentLin" presStyleCnt="0"/>
      <dgm:spPr/>
    </dgm:pt>
    <dgm:pt modelId="{8B1C9B15-730D-40D4-8130-A75772A87F12}" type="pres">
      <dgm:prSet presAssocID="{74293323-C268-43B5-AACF-DA8E1728E452}" presName="parentLeftMargin" presStyleLbl="node1" presStyleIdx="0" presStyleCnt="6"/>
      <dgm:spPr/>
      <dgm:t>
        <a:bodyPr/>
        <a:lstStyle/>
        <a:p>
          <a:endParaRPr lang="en-GB"/>
        </a:p>
      </dgm:t>
    </dgm:pt>
    <dgm:pt modelId="{B35907DD-8E58-4EB9-AE61-1335F4383CDD}" type="pres">
      <dgm:prSet presAssocID="{74293323-C268-43B5-AACF-DA8E1728E452}" presName="parentText" presStyleLbl="node1" presStyleIdx="1" presStyleCnt="6" custScaleX="142857" custScaleY="13500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C215D0E-1934-46E7-AC46-936A02A2FB5E}" type="pres">
      <dgm:prSet presAssocID="{74293323-C268-43B5-AACF-DA8E1728E452}" presName="negativeSpace" presStyleCnt="0"/>
      <dgm:spPr/>
    </dgm:pt>
    <dgm:pt modelId="{51049E89-C9C2-487A-8E6E-BB7D960DE80A}" type="pres">
      <dgm:prSet presAssocID="{74293323-C268-43B5-AACF-DA8E1728E452}" presName="childText" presStyleLbl="conFgAcc1" presStyleIdx="1" presStyleCnt="6">
        <dgm:presLayoutVars>
          <dgm:bulletEnabled val="1"/>
        </dgm:presLayoutVars>
      </dgm:prSet>
      <dgm:spPr/>
    </dgm:pt>
    <dgm:pt modelId="{6FFD0A95-0732-45B0-80F6-47DC7B100E5B}" type="pres">
      <dgm:prSet presAssocID="{C7A93462-B51B-4B85-8E48-63C74FFC4EB4}" presName="spaceBetweenRectangles" presStyleCnt="0"/>
      <dgm:spPr/>
    </dgm:pt>
    <dgm:pt modelId="{6D050ABA-659E-498C-97EE-174913D615D4}" type="pres">
      <dgm:prSet presAssocID="{DB0F80ED-E262-4FD5-8A8E-AE1E553DA860}" presName="parentLin" presStyleCnt="0"/>
      <dgm:spPr/>
    </dgm:pt>
    <dgm:pt modelId="{78D6DF80-F190-4AFF-80D0-18016CEE65E0}" type="pres">
      <dgm:prSet presAssocID="{DB0F80ED-E262-4FD5-8A8E-AE1E553DA860}" presName="parentLeftMargin" presStyleLbl="node1" presStyleIdx="1" presStyleCnt="6"/>
      <dgm:spPr/>
      <dgm:t>
        <a:bodyPr/>
        <a:lstStyle/>
        <a:p>
          <a:endParaRPr lang="en-GB"/>
        </a:p>
      </dgm:t>
    </dgm:pt>
    <dgm:pt modelId="{F7FFEBA0-E99C-4537-90A5-12DCC2E03264}" type="pres">
      <dgm:prSet presAssocID="{DB0F80ED-E262-4FD5-8A8E-AE1E553DA860}" presName="parentText" presStyleLbl="node1" presStyleIdx="2" presStyleCnt="6" custScaleX="142857" custScaleY="15153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9C19FE-FFB3-4510-BB64-210280064C7F}" type="pres">
      <dgm:prSet presAssocID="{DB0F80ED-E262-4FD5-8A8E-AE1E553DA860}" presName="negativeSpace" presStyleCnt="0"/>
      <dgm:spPr/>
    </dgm:pt>
    <dgm:pt modelId="{8A0C2C9A-C5D0-48E6-98D3-F9CBFF834336}" type="pres">
      <dgm:prSet presAssocID="{DB0F80ED-E262-4FD5-8A8E-AE1E553DA860}" presName="childText" presStyleLbl="conFgAcc1" presStyleIdx="2" presStyleCnt="6">
        <dgm:presLayoutVars>
          <dgm:bulletEnabled val="1"/>
        </dgm:presLayoutVars>
      </dgm:prSet>
      <dgm:spPr/>
    </dgm:pt>
    <dgm:pt modelId="{5B096831-9C88-4144-952C-315DD22CB6DF}" type="pres">
      <dgm:prSet presAssocID="{B3218CE8-A54D-41F4-8D05-D202174E3427}" presName="spaceBetweenRectangles" presStyleCnt="0"/>
      <dgm:spPr/>
    </dgm:pt>
    <dgm:pt modelId="{166294F1-FA1B-46AE-99D8-78997B391079}" type="pres">
      <dgm:prSet presAssocID="{805CF182-7E34-4F22-A867-DFF93EDE5796}" presName="parentLin" presStyleCnt="0"/>
      <dgm:spPr/>
    </dgm:pt>
    <dgm:pt modelId="{092AE584-27AF-4F7F-981B-A373AB92AA97}" type="pres">
      <dgm:prSet presAssocID="{805CF182-7E34-4F22-A867-DFF93EDE5796}" presName="parentLeftMargin" presStyleLbl="node1" presStyleIdx="2" presStyleCnt="6"/>
      <dgm:spPr/>
      <dgm:t>
        <a:bodyPr/>
        <a:lstStyle/>
        <a:p>
          <a:endParaRPr lang="en-GB"/>
        </a:p>
      </dgm:t>
    </dgm:pt>
    <dgm:pt modelId="{E9B9473A-333B-4110-9386-4F152B8DF55B}" type="pres">
      <dgm:prSet presAssocID="{805CF182-7E34-4F22-A867-DFF93EDE5796}" presName="parentText" presStyleLbl="node1" presStyleIdx="3" presStyleCnt="6" custScaleX="142857" custScaleY="14544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82C0888-99A2-46AB-9F13-1A6540275B6F}" type="pres">
      <dgm:prSet presAssocID="{805CF182-7E34-4F22-A867-DFF93EDE5796}" presName="negativeSpace" presStyleCnt="0"/>
      <dgm:spPr/>
    </dgm:pt>
    <dgm:pt modelId="{82335036-433D-457F-A166-B13D8250CCAE}" type="pres">
      <dgm:prSet presAssocID="{805CF182-7E34-4F22-A867-DFF93EDE5796}" presName="childText" presStyleLbl="conFgAcc1" presStyleIdx="3" presStyleCnt="6">
        <dgm:presLayoutVars>
          <dgm:bulletEnabled val="1"/>
        </dgm:presLayoutVars>
      </dgm:prSet>
      <dgm:spPr/>
    </dgm:pt>
    <dgm:pt modelId="{1CAEFE6E-403F-4599-AEF2-0469CE530780}" type="pres">
      <dgm:prSet presAssocID="{FDD5267A-0196-4AE2-854A-2BE9079307B8}" presName="spaceBetweenRectangles" presStyleCnt="0"/>
      <dgm:spPr/>
    </dgm:pt>
    <dgm:pt modelId="{0F74438B-B080-4B53-9B57-90E4C7F66380}" type="pres">
      <dgm:prSet presAssocID="{C72FECA8-482D-463D-91AA-32E8A4202F56}" presName="parentLin" presStyleCnt="0"/>
      <dgm:spPr/>
    </dgm:pt>
    <dgm:pt modelId="{B4FDD7B2-1A44-4914-B4BC-FC5C7B0DEF9F}" type="pres">
      <dgm:prSet presAssocID="{C72FECA8-482D-463D-91AA-32E8A4202F56}" presName="parentLeftMargin" presStyleLbl="node1" presStyleIdx="3" presStyleCnt="6"/>
      <dgm:spPr/>
      <dgm:t>
        <a:bodyPr/>
        <a:lstStyle/>
        <a:p>
          <a:endParaRPr lang="en-GB"/>
        </a:p>
      </dgm:t>
    </dgm:pt>
    <dgm:pt modelId="{624C45C5-D29F-4A5D-BA2C-044A0BB49075}" type="pres">
      <dgm:prSet presAssocID="{C72FECA8-482D-463D-91AA-32E8A4202F56}" presName="parentText" presStyleLbl="node1" presStyleIdx="4" presStyleCnt="6" custScaleX="142857" custScaleY="19787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32B8BA-135F-4810-A8AB-4066B158B884}" type="pres">
      <dgm:prSet presAssocID="{C72FECA8-482D-463D-91AA-32E8A4202F56}" presName="negativeSpace" presStyleCnt="0"/>
      <dgm:spPr/>
    </dgm:pt>
    <dgm:pt modelId="{D9DE5404-733B-4A81-8094-49E575505FB6}" type="pres">
      <dgm:prSet presAssocID="{C72FECA8-482D-463D-91AA-32E8A4202F56}" presName="childText" presStyleLbl="conFgAcc1" presStyleIdx="4" presStyleCnt="6">
        <dgm:presLayoutVars>
          <dgm:bulletEnabled val="1"/>
        </dgm:presLayoutVars>
      </dgm:prSet>
      <dgm:spPr/>
    </dgm:pt>
    <dgm:pt modelId="{A3761BE0-F0E2-4D84-9101-D77FD7773A46}" type="pres">
      <dgm:prSet presAssocID="{40EE14FE-9AC4-4E7D-AC4C-A502B39C84D9}" presName="spaceBetweenRectangles" presStyleCnt="0"/>
      <dgm:spPr/>
    </dgm:pt>
    <dgm:pt modelId="{424596EB-5165-42F8-B672-49D92A65C0FA}" type="pres">
      <dgm:prSet presAssocID="{7FD00201-583A-403D-A3E9-3D7090126678}" presName="parentLin" presStyleCnt="0"/>
      <dgm:spPr/>
    </dgm:pt>
    <dgm:pt modelId="{80BEFC10-157C-487E-865E-5DB2F1D41B1C}" type="pres">
      <dgm:prSet presAssocID="{7FD00201-583A-403D-A3E9-3D7090126678}" presName="parentLeftMargin" presStyleLbl="node1" presStyleIdx="4" presStyleCnt="6"/>
      <dgm:spPr/>
      <dgm:t>
        <a:bodyPr/>
        <a:lstStyle/>
        <a:p>
          <a:endParaRPr lang="en-GB"/>
        </a:p>
      </dgm:t>
    </dgm:pt>
    <dgm:pt modelId="{EF76D3EA-1E87-4F97-9A4B-600FBD7FF0E6}" type="pres">
      <dgm:prSet presAssocID="{7FD00201-583A-403D-A3E9-3D7090126678}" presName="parentText" presStyleLbl="node1" presStyleIdx="5" presStyleCnt="6" custScaleX="142857" custScaleY="18667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ADC2DB-0847-4950-9C97-C43CDAC03F81}" type="pres">
      <dgm:prSet presAssocID="{7FD00201-583A-403D-A3E9-3D7090126678}" presName="negativeSpace" presStyleCnt="0"/>
      <dgm:spPr/>
    </dgm:pt>
    <dgm:pt modelId="{FF22E990-F68A-4605-8D4F-3EADEDC53E41}" type="pres">
      <dgm:prSet presAssocID="{7FD00201-583A-403D-A3E9-3D7090126678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8A44025-60DE-43D9-A1DF-7D9654658E1D}" type="presOf" srcId="{BE039FF0-A78D-4A25-8BE9-10261488EFD8}" destId="{1326C4C2-2C31-4177-8CCD-EBC9AAD1CC72}" srcOrd="0" destOrd="0" presId="urn:microsoft.com/office/officeart/2005/8/layout/list1"/>
    <dgm:cxn modelId="{589D14B6-9B66-4309-919F-F077DC09921D}" type="presOf" srcId="{E9AB7A6E-B86E-4A91-ADA3-09374CDCC310}" destId="{DCE23D9D-5EAA-4746-BCCD-B6FA2E2CD680}" srcOrd="0" destOrd="0" presId="urn:microsoft.com/office/officeart/2005/8/layout/list1"/>
    <dgm:cxn modelId="{5089283D-60B1-464E-AABA-506414319DA7}" srcId="{BE039FF0-A78D-4A25-8BE9-10261488EFD8}" destId="{E9AB7A6E-B86E-4A91-ADA3-09374CDCC310}" srcOrd="0" destOrd="0" parTransId="{2C8C7D2A-3556-4718-922C-0D5D5758E010}" sibTransId="{B58270D2-630E-4DF6-8A6A-EA255FD97676}"/>
    <dgm:cxn modelId="{0467B1AD-BF27-42E5-9BF1-0EA54C91945D}" srcId="{BE039FF0-A78D-4A25-8BE9-10261488EFD8}" destId="{DB0F80ED-E262-4FD5-8A8E-AE1E553DA860}" srcOrd="2" destOrd="0" parTransId="{B3145802-DB84-4C53-8ACA-6F33AC2271E2}" sibTransId="{B3218CE8-A54D-41F4-8D05-D202174E3427}"/>
    <dgm:cxn modelId="{F7DA2A84-43B1-4472-9074-24DEC408295F}" type="presOf" srcId="{DB0F80ED-E262-4FD5-8A8E-AE1E553DA860}" destId="{78D6DF80-F190-4AFF-80D0-18016CEE65E0}" srcOrd="0" destOrd="0" presId="urn:microsoft.com/office/officeart/2005/8/layout/list1"/>
    <dgm:cxn modelId="{4C1DE3F9-9F9E-449C-A6E3-7F9FCF313D7C}" type="presOf" srcId="{805CF182-7E34-4F22-A867-DFF93EDE5796}" destId="{092AE584-27AF-4F7F-981B-A373AB92AA97}" srcOrd="0" destOrd="0" presId="urn:microsoft.com/office/officeart/2005/8/layout/list1"/>
    <dgm:cxn modelId="{3F66DF25-BFAA-41DB-9FB4-14E409D5A50F}" type="presOf" srcId="{805CF182-7E34-4F22-A867-DFF93EDE5796}" destId="{E9B9473A-333B-4110-9386-4F152B8DF55B}" srcOrd="1" destOrd="0" presId="urn:microsoft.com/office/officeart/2005/8/layout/list1"/>
    <dgm:cxn modelId="{A2D6988E-FF34-4D28-A11F-293D1B97AE9C}" srcId="{BE039FF0-A78D-4A25-8BE9-10261488EFD8}" destId="{7FD00201-583A-403D-A3E9-3D7090126678}" srcOrd="5" destOrd="0" parTransId="{2336FB9A-1FE3-4B4E-BC79-E5B848A16D88}" sibTransId="{05821342-17C4-4F16-A636-37234EDD9847}"/>
    <dgm:cxn modelId="{CEDE9C5C-F8EF-4142-85A5-2CA41DCB7B1B}" type="presOf" srcId="{C72FECA8-482D-463D-91AA-32E8A4202F56}" destId="{624C45C5-D29F-4A5D-BA2C-044A0BB49075}" srcOrd="1" destOrd="0" presId="urn:microsoft.com/office/officeart/2005/8/layout/list1"/>
    <dgm:cxn modelId="{2F20E432-7884-4F3E-A598-8535073ADFD7}" type="presOf" srcId="{C72FECA8-482D-463D-91AA-32E8A4202F56}" destId="{B4FDD7B2-1A44-4914-B4BC-FC5C7B0DEF9F}" srcOrd="0" destOrd="0" presId="urn:microsoft.com/office/officeart/2005/8/layout/list1"/>
    <dgm:cxn modelId="{004BA79E-00E6-4626-94DB-304FEB3CD762}" type="presOf" srcId="{74293323-C268-43B5-AACF-DA8E1728E452}" destId="{B35907DD-8E58-4EB9-AE61-1335F4383CDD}" srcOrd="1" destOrd="0" presId="urn:microsoft.com/office/officeart/2005/8/layout/list1"/>
    <dgm:cxn modelId="{2A214740-B668-4D56-A8E3-E4BB7A4E64D9}" type="presOf" srcId="{E9AB7A6E-B86E-4A91-ADA3-09374CDCC310}" destId="{035708AF-C54E-41D4-A425-68230469C181}" srcOrd="1" destOrd="0" presId="urn:microsoft.com/office/officeart/2005/8/layout/list1"/>
    <dgm:cxn modelId="{FF80CB8E-D10E-40FE-AFB1-D3B6214A9D99}" type="presOf" srcId="{DB0F80ED-E262-4FD5-8A8E-AE1E553DA860}" destId="{F7FFEBA0-E99C-4537-90A5-12DCC2E03264}" srcOrd="1" destOrd="0" presId="urn:microsoft.com/office/officeart/2005/8/layout/list1"/>
    <dgm:cxn modelId="{A1BD7D21-982E-4C7E-A020-4FA21C5B3D48}" type="presOf" srcId="{7FD00201-583A-403D-A3E9-3D7090126678}" destId="{EF76D3EA-1E87-4F97-9A4B-600FBD7FF0E6}" srcOrd="1" destOrd="0" presId="urn:microsoft.com/office/officeart/2005/8/layout/list1"/>
    <dgm:cxn modelId="{07D7D543-270E-4292-8BE2-83A502CBA509}" type="presOf" srcId="{7FD00201-583A-403D-A3E9-3D7090126678}" destId="{80BEFC10-157C-487E-865E-5DB2F1D41B1C}" srcOrd="0" destOrd="0" presId="urn:microsoft.com/office/officeart/2005/8/layout/list1"/>
    <dgm:cxn modelId="{D400F2D7-F17B-47A1-B6C4-113D18918B62}" srcId="{BE039FF0-A78D-4A25-8BE9-10261488EFD8}" destId="{805CF182-7E34-4F22-A867-DFF93EDE5796}" srcOrd="3" destOrd="0" parTransId="{5E592225-A251-4F8B-B551-83E091852877}" sibTransId="{FDD5267A-0196-4AE2-854A-2BE9079307B8}"/>
    <dgm:cxn modelId="{DAF69F96-9882-49BC-95C3-0BDB6ABE82AB}" srcId="{BE039FF0-A78D-4A25-8BE9-10261488EFD8}" destId="{C72FECA8-482D-463D-91AA-32E8A4202F56}" srcOrd="4" destOrd="0" parTransId="{5C26461B-07FD-4789-8BBE-2AD7396E091D}" sibTransId="{40EE14FE-9AC4-4E7D-AC4C-A502B39C84D9}"/>
    <dgm:cxn modelId="{40A3DB09-2C60-4F24-8047-1D8BC3C5E58A}" srcId="{BE039FF0-A78D-4A25-8BE9-10261488EFD8}" destId="{74293323-C268-43B5-AACF-DA8E1728E452}" srcOrd="1" destOrd="0" parTransId="{80008B09-0A58-4B0F-854A-7C0CFBBF2F2C}" sibTransId="{C7A93462-B51B-4B85-8E48-63C74FFC4EB4}"/>
    <dgm:cxn modelId="{30B3B37E-3FFC-44C1-A54F-12DEC475E315}" type="presOf" srcId="{74293323-C268-43B5-AACF-DA8E1728E452}" destId="{8B1C9B15-730D-40D4-8130-A75772A87F12}" srcOrd="0" destOrd="0" presId="urn:microsoft.com/office/officeart/2005/8/layout/list1"/>
    <dgm:cxn modelId="{D4D9C2CF-9CF5-481E-90A5-DC4F69FD0832}" type="presParOf" srcId="{1326C4C2-2C31-4177-8CCD-EBC9AAD1CC72}" destId="{3FB87439-B73B-46FD-8E8E-C63110A1EC91}" srcOrd="0" destOrd="0" presId="urn:microsoft.com/office/officeart/2005/8/layout/list1"/>
    <dgm:cxn modelId="{1FEBDDBD-58F9-4BA6-A160-768CEBE43A7E}" type="presParOf" srcId="{3FB87439-B73B-46FD-8E8E-C63110A1EC91}" destId="{DCE23D9D-5EAA-4746-BCCD-B6FA2E2CD680}" srcOrd="0" destOrd="0" presId="urn:microsoft.com/office/officeart/2005/8/layout/list1"/>
    <dgm:cxn modelId="{D9A6FE52-231D-48A6-9106-D431D3FDB7F6}" type="presParOf" srcId="{3FB87439-B73B-46FD-8E8E-C63110A1EC91}" destId="{035708AF-C54E-41D4-A425-68230469C181}" srcOrd="1" destOrd="0" presId="urn:microsoft.com/office/officeart/2005/8/layout/list1"/>
    <dgm:cxn modelId="{5A8ACF86-B009-4EC5-BCF3-F8B13A11243A}" type="presParOf" srcId="{1326C4C2-2C31-4177-8CCD-EBC9AAD1CC72}" destId="{396AAACE-E73F-4A29-B4CB-1A82CF07EAF1}" srcOrd="1" destOrd="0" presId="urn:microsoft.com/office/officeart/2005/8/layout/list1"/>
    <dgm:cxn modelId="{1981E257-519B-47BC-845F-04B44906BBFB}" type="presParOf" srcId="{1326C4C2-2C31-4177-8CCD-EBC9AAD1CC72}" destId="{A0AE2A9F-E755-461F-A580-52FF37144E23}" srcOrd="2" destOrd="0" presId="urn:microsoft.com/office/officeart/2005/8/layout/list1"/>
    <dgm:cxn modelId="{9ADF2194-CAC0-48B8-9A98-D8F6BBA4DEA2}" type="presParOf" srcId="{1326C4C2-2C31-4177-8CCD-EBC9AAD1CC72}" destId="{F26B7032-3FEB-42B2-B278-6064A7499D5C}" srcOrd="3" destOrd="0" presId="urn:microsoft.com/office/officeart/2005/8/layout/list1"/>
    <dgm:cxn modelId="{B2C0BD2D-61D5-46F1-8A42-09ECC2388233}" type="presParOf" srcId="{1326C4C2-2C31-4177-8CCD-EBC9AAD1CC72}" destId="{BFF3A0AB-B90F-48BB-A428-8CBF80D11F62}" srcOrd="4" destOrd="0" presId="urn:microsoft.com/office/officeart/2005/8/layout/list1"/>
    <dgm:cxn modelId="{5CFC00EF-0FB7-402C-A8CD-BFDF6D5CAB1C}" type="presParOf" srcId="{BFF3A0AB-B90F-48BB-A428-8CBF80D11F62}" destId="{8B1C9B15-730D-40D4-8130-A75772A87F12}" srcOrd="0" destOrd="0" presId="urn:microsoft.com/office/officeart/2005/8/layout/list1"/>
    <dgm:cxn modelId="{CAF443A5-E9F4-4189-A6B2-EE183B96FF63}" type="presParOf" srcId="{BFF3A0AB-B90F-48BB-A428-8CBF80D11F62}" destId="{B35907DD-8E58-4EB9-AE61-1335F4383CDD}" srcOrd="1" destOrd="0" presId="urn:microsoft.com/office/officeart/2005/8/layout/list1"/>
    <dgm:cxn modelId="{B791EE91-8CD3-44F3-A8C7-960EBC9FD2D3}" type="presParOf" srcId="{1326C4C2-2C31-4177-8CCD-EBC9AAD1CC72}" destId="{1C215D0E-1934-46E7-AC46-936A02A2FB5E}" srcOrd="5" destOrd="0" presId="urn:microsoft.com/office/officeart/2005/8/layout/list1"/>
    <dgm:cxn modelId="{F3F679BF-BD3B-48BB-831E-64B465D01990}" type="presParOf" srcId="{1326C4C2-2C31-4177-8CCD-EBC9AAD1CC72}" destId="{51049E89-C9C2-487A-8E6E-BB7D960DE80A}" srcOrd="6" destOrd="0" presId="urn:microsoft.com/office/officeart/2005/8/layout/list1"/>
    <dgm:cxn modelId="{69A87014-09E5-47CC-A159-F61D504DE338}" type="presParOf" srcId="{1326C4C2-2C31-4177-8CCD-EBC9AAD1CC72}" destId="{6FFD0A95-0732-45B0-80F6-47DC7B100E5B}" srcOrd="7" destOrd="0" presId="urn:microsoft.com/office/officeart/2005/8/layout/list1"/>
    <dgm:cxn modelId="{C86D0372-CE0A-4EEE-877B-175FFEA41FDD}" type="presParOf" srcId="{1326C4C2-2C31-4177-8CCD-EBC9AAD1CC72}" destId="{6D050ABA-659E-498C-97EE-174913D615D4}" srcOrd="8" destOrd="0" presId="urn:microsoft.com/office/officeart/2005/8/layout/list1"/>
    <dgm:cxn modelId="{A0CA9240-EAEF-43D7-AC04-17BE3022516C}" type="presParOf" srcId="{6D050ABA-659E-498C-97EE-174913D615D4}" destId="{78D6DF80-F190-4AFF-80D0-18016CEE65E0}" srcOrd="0" destOrd="0" presId="urn:microsoft.com/office/officeart/2005/8/layout/list1"/>
    <dgm:cxn modelId="{38719C0B-95CB-4151-8853-EE18FA12A094}" type="presParOf" srcId="{6D050ABA-659E-498C-97EE-174913D615D4}" destId="{F7FFEBA0-E99C-4537-90A5-12DCC2E03264}" srcOrd="1" destOrd="0" presId="urn:microsoft.com/office/officeart/2005/8/layout/list1"/>
    <dgm:cxn modelId="{66DC8E1A-6CBD-44D1-AF5D-AB1C56136FE7}" type="presParOf" srcId="{1326C4C2-2C31-4177-8CCD-EBC9AAD1CC72}" destId="{F09C19FE-FFB3-4510-BB64-210280064C7F}" srcOrd="9" destOrd="0" presId="urn:microsoft.com/office/officeart/2005/8/layout/list1"/>
    <dgm:cxn modelId="{9073FCE8-94A3-40EE-A7A1-267183BEF1CB}" type="presParOf" srcId="{1326C4C2-2C31-4177-8CCD-EBC9AAD1CC72}" destId="{8A0C2C9A-C5D0-48E6-98D3-F9CBFF834336}" srcOrd="10" destOrd="0" presId="urn:microsoft.com/office/officeart/2005/8/layout/list1"/>
    <dgm:cxn modelId="{5C0BBE7C-76C8-4550-8E6D-62B80F422D2A}" type="presParOf" srcId="{1326C4C2-2C31-4177-8CCD-EBC9AAD1CC72}" destId="{5B096831-9C88-4144-952C-315DD22CB6DF}" srcOrd="11" destOrd="0" presId="urn:microsoft.com/office/officeart/2005/8/layout/list1"/>
    <dgm:cxn modelId="{0EA60D76-81D0-4743-9E75-C7E44D384DA1}" type="presParOf" srcId="{1326C4C2-2C31-4177-8CCD-EBC9AAD1CC72}" destId="{166294F1-FA1B-46AE-99D8-78997B391079}" srcOrd="12" destOrd="0" presId="urn:microsoft.com/office/officeart/2005/8/layout/list1"/>
    <dgm:cxn modelId="{21EB0A6E-2060-43C0-BE13-8FFF53FA67C2}" type="presParOf" srcId="{166294F1-FA1B-46AE-99D8-78997B391079}" destId="{092AE584-27AF-4F7F-981B-A373AB92AA97}" srcOrd="0" destOrd="0" presId="urn:microsoft.com/office/officeart/2005/8/layout/list1"/>
    <dgm:cxn modelId="{D3D1F2AE-3E1D-4347-AB92-7A1175ED334A}" type="presParOf" srcId="{166294F1-FA1B-46AE-99D8-78997B391079}" destId="{E9B9473A-333B-4110-9386-4F152B8DF55B}" srcOrd="1" destOrd="0" presId="urn:microsoft.com/office/officeart/2005/8/layout/list1"/>
    <dgm:cxn modelId="{1732ED7D-B999-45A4-83F8-9BE4113237D1}" type="presParOf" srcId="{1326C4C2-2C31-4177-8CCD-EBC9AAD1CC72}" destId="{682C0888-99A2-46AB-9F13-1A6540275B6F}" srcOrd="13" destOrd="0" presId="urn:microsoft.com/office/officeart/2005/8/layout/list1"/>
    <dgm:cxn modelId="{2DEA8F2A-ECCF-4D22-875A-3382E0BD5DB2}" type="presParOf" srcId="{1326C4C2-2C31-4177-8CCD-EBC9AAD1CC72}" destId="{82335036-433D-457F-A166-B13D8250CCAE}" srcOrd="14" destOrd="0" presId="urn:microsoft.com/office/officeart/2005/8/layout/list1"/>
    <dgm:cxn modelId="{F8D22F38-D728-4317-B732-A26709FB462E}" type="presParOf" srcId="{1326C4C2-2C31-4177-8CCD-EBC9AAD1CC72}" destId="{1CAEFE6E-403F-4599-AEF2-0469CE530780}" srcOrd="15" destOrd="0" presId="urn:microsoft.com/office/officeart/2005/8/layout/list1"/>
    <dgm:cxn modelId="{DEDF71E1-07D5-496B-9624-908E786AC099}" type="presParOf" srcId="{1326C4C2-2C31-4177-8CCD-EBC9AAD1CC72}" destId="{0F74438B-B080-4B53-9B57-90E4C7F66380}" srcOrd="16" destOrd="0" presId="urn:microsoft.com/office/officeart/2005/8/layout/list1"/>
    <dgm:cxn modelId="{F46BC0E8-FDB5-421D-99C4-838E9DA7BB12}" type="presParOf" srcId="{0F74438B-B080-4B53-9B57-90E4C7F66380}" destId="{B4FDD7B2-1A44-4914-B4BC-FC5C7B0DEF9F}" srcOrd="0" destOrd="0" presId="urn:microsoft.com/office/officeart/2005/8/layout/list1"/>
    <dgm:cxn modelId="{73E592E3-82BB-4E86-85B5-A9FD9BB663E4}" type="presParOf" srcId="{0F74438B-B080-4B53-9B57-90E4C7F66380}" destId="{624C45C5-D29F-4A5D-BA2C-044A0BB49075}" srcOrd="1" destOrd="0" presId="urn:microsoft.com/office/officeart/2005/8/layout/list1"/>
    <dgm:cxn modelId="{99700EE1-02CE-4162-A7B6-98304F58847E}" type="presParOf" srcId="{1326C4C2-2C31-4177-8CCD-EBC9AAD1CC72}" destId="{6532B8BA-135F-4810-A8AB-4066B158B884}" srcOrd="17" destOrd="0" presId="urn:microsoft.com/office/officeart/2005/8/layout/list1"/>
    <dgm:cxn modelId="{C72B2F7B-C901-434E-AAA5-753F6736F4B9}" type="presParOf" srcId="{1326C4C2-2C31-4177-8CCD-EBC9AAD1CC72}" destId="{D9DE5404-733B-4A81-8094-49E575505FB6}" srcOrd="18" destOrd="0" presId="urn:microsoft.com/office/officeart/2005/8/layout/list1"/>
    <dgm:cxn modelId="{88F4A150-E3F5-46F4-9223-F13EC741600C}" type="presParOf" srcId="{1326C4C2-2C31-4177-8CCD-EBC9AAD1CC72}" destId="{A3761BE0-F0E2-4D84-9101-D77FD7773A46}" srcOrd="19" destOrd="0" presId="urn:microsoft.com/office/officeart/2005/8/layout/list1"/>
    <dgm:cxn modelId="{C489A5EB-DCC0-48C9-BA22-0AA938F8E1B8}" type="presParOf" srcId="{1326C4C2-2C31-4177-8CCD-EBC9AAD1CC72}" destId="{424596EB-5165-42F8-B672-49D92A65C0FA}" srcOrd="20" destOrd="0" presId="urn:microsoft.com/office/officeart/2005/8/layout/list1"/>
    <dgm:cxn modelId="{9BAFD2A2-EB43-47A3-80E5-6C677ED007F8}" type="presParOf" srcId="{424596EB-5165-42F8-B672-49D92A65C0FA}" destId="{80BEFC10-157C-487E-865E-5DB2F1D41B1C}" srcOrd="0" destOrd="0" presId="urn:microsoft.com/office/officeart/2005/8/layout/list1"/>
    <dgm:cxn modelId="{45F098E2-19D5-48E1-856D-A4CE361F2CC0}" type="presParOf" srcId="{424596EB-5165-42F8-B672-49D92A65C0FA}" destId="{EF76D3EA-1E87-4F97-9A4B-600FBD7FF0E6}" srcOrd="1" destOrd="0" presId="urn:microsoft.com/office/officeart/2005/8/layout/list1"/>
    <dgm:cxn modelId="{C773AFAA-B4B0-40F1-8389-6DAF44C3C794}" type="presParOf" srcId="{1326C4C2-2C31-4177-8CCD-EBC9AAD1CC72}" destId="{A7ADC2DB-0847-4950-9C97-C43CDAC03F81}" srcOrd="21" destOrd="0" presId="urn:microsoft.com/office/officeart/2005/8/layout/list1"/>
    <dgm:cxn modelId="{557A99CD-F449-4655-ACA2-B9BE8E40003E}" type="presParOf" srcId="{1326C4C2-2C31-4177-8CCD-EBC9AAD1CC72}" destId="{FF22E990-F68A-4605-8D4F-3EADEDC53E41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039FF0-A78D-4A25-8BE9-10261488EFD8}" type="doc">
      <dgm:prSet loTypeId="urn:microsoft.com/office/officeart/2005/8/layout/list1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E9AB7A6E-B86E-4A91-ADA3-09374CDCC310}">
      <dgm:prSet phldrT="[Text]" custT="1"/>
      <dgm:spPr>
        <a:solidFill>
          <a:schemeClr val="bg2"/>
        </a:solidFill>
      </dgm:spPr>
      <dgm:t>
        <a:bodyPr/>
        <a:lstStyle/>
        <a:p>
          <a:r>
            <a:rPr lang="en-GB" sz="2400" dirty="0"/>
            <a:t>T</a:t>
          </a:r>
          <a:r>
            <a:rPr lang="sq-AL" sz="2400" dirty="0"/>
            <a:t>aksa e pasurisë </a:t>
          </a:r>
          <a:r>
            <a:rPr lang="en-GB" sz="2400" dirty="0"/>
            <a:t>(</a:t>
          </a:r>
          <a:r>
            <a:rPr lang="en-GB" sz="2400" dirty="0" err="1"/>
            <a:t>si</a:t>
          </a:r>
          <a:r>
            <a:rPr lang="en-GB" sz="2400" dirty="0"/>
            <a:t> </a:t>
          </a:r>
          <a:r>
            <a:rPr lang="en-GB" sz="2400" dirty="0" err="1"/>
            <a:t>rrjedhojë</a:t>
          </a:r>
          <a:r>
            <a:rPr lang="en-GB" sz="2400" dirty="0"/>
            <a:t> e </a:t>
          </a:r>
          <a:r>
            <a:rPr lang="en-GB" sz="2400" dirty="0" err="1"/>
            <a:t>reformës</a:t>
          </a:r>
          <a:r>
            <a:rPr lang="en-GB" sz="2400" dirty="0"/>
            <a:t>) </a:t>
          </a:r>
          <a:r>
            <a:rPr lang="sq-AL" sz="2400" dirty="0"/>
            <a:t>është parashikuar </a:t>
          </a:r>
          <a:r>
            <a:rPr lang="en-GB" sz="2400" dirty="0" err="1"/>
            <a:t>të</a:t>
          </a:r>
          <a:r>
            <a:rPr lang="en-GB" sz="2400" dirty="0"/>
            <a:t> </a:t>
          </a:r>
          <a:r>
            <a:rPr lang="en-GB" sz="2400" dirty="0" err="1"/>
            <a:t>jetë</a:t>
          </a:r>
          <a:r>
            <a:rPr lang="en-GB" sz="2400" dirty="0"/>
            <a:t> 800 </a:t>
          </a:r>
          <a:r>
            <a:rPr lang="en-GB" sz="2400" dirty="0" err="1"/>
            <a:t>milion</a:t>
          </a:r>
          <a:r>
            <a:rPr lang="en-GB" sz="2400" dirty="0"/>
            <a:t> </a:t>
          </a:r>
          <a:r>
            <a:rPr lang="en-GB" sz="2400" dirty="0" err="1"/>
            <a:t>lekë</a:t>
          </a:r>
          <a:r>
            <a:rPr lang="en-GB" sz="2400" dirty="0"/>
            <a:t> </a:t>
          </a:r>
          <a:r>
            <a:rPr lang="en-GB" sz="2400" dirty="0" err="1"/>
            <a:t>më</a:t>
          </a:r>
          <a:r>
            <a:rPr lang="en-GB" sz="2400" dirty="0"/>
            <a:t> e </a:t>
          </a:r>
          <a:r>
            <a:rPr lang="en-GB" sz="2400" dirty="0" err="1"/>
            <a:t>madhe</a:t>
          </a:r>
          <a:r>
            <a:rPr lang="en-GB" sz="2400" dirty="0"/>
            <a:t> se </a:t>
          </a:r>
          <a:r>
            <a:rPr lang="en-GB" sz="2400" dirty="0" err="1"/>
            <a:t>sa</a:t>
          </a:r>
          <a:r>
            <a:rPr lang="en-GB" sz="2400" dirty="0"/>
            <a:t> </a:t>
          </a:r>
          <a:r>
            <a:rPr lang="en-GB" sz="2400" dirty="0" err="1"/>
            <a:t>në</a:t>
          </a:r>
          <a:r>
            <a:rPr lang="en-GB" sz="2400" dirty="0"/>
            <a:t> </a:t>
          </a:r>
          <a:r>
            <a:rPr lang="en-GB" sz="2400" dirty="0" err="1"/>
            <a:t>vitin</a:t>
          </a:r>
          <a:r>
            <a:rPr lang="en-GB" sz="2400" dirty="0"/>
            <a:t> 2022</a:t>
          </a:r>
          <a:r>
            <a:rPr lang="sq-AL" sz="2400" dirty="0"/>
            <a:t> dhe krahasuar </a:t>
          </a:r>
          <a:r>
            <a:rPr lang="en-US" sz="2400" dirty="0"/>
            <a:t>me </a:t>
          </a:r>
          <a:r>
            <a:rPr lang="sq-AL" sz="2400" dirty="0"/>
            <a:t>vitin 2015, </a:t>
          </a:r>
          <a:r>
            <a:rPr lang="sq-AL" sz="2400" b="1" dirty="0"/>
            <a:t>rreth 3 miliard </a:t>
          </a:r>
          <a:r>
            <a:rPr lang="sq-AL" sz="2400" dirty="0"/>
            <a:t>më shumë të ardhura. </a:t>
          </a:r>
          <a:endParaRPr lang="en-US" sz="2400" dirty="0"/>
        </a:p>
      </dgm:t>
    </dgm:pt>
    <dgm:pt modelId="{2C8C7D2A-3556-4718-922C-0D5D5758E010}" type="parTrans" cxnId="{5089283D-60B1-464E-AABA-506414319DA7}">
      <dgm:prSet/>
      <dgm:spPr/>
      <dgm:t>
        <a:bodyPr/>
        <a:lstStyle/>
        <a:p>
          <a:endParaRPr lang="en-US" sz="2400"/>
        </a:p>
      </dgm:t>
    </dgm:pt>
    <dgm:pt modelId="{B58270D2-630E-4DF6-8A6A-EA255FD97676}" type="sibTrans" cxnId="{5089283D-60B1-464E-AABA-506414319DA7}">
      <dgm:prSet/>
      <dgm:spPr/>
      <dgm:t>
        <a:bodyPr/>
        <a:lstStyle/>
        <a:p>
          <a:endParaRPr lang="en-US" sz="2400"/>
        </a:p>
      </dgm:t>
    </dgm:pt>
    <dgm:pt modelId="{C995AF14-45B4-4BB3-93B8-69FB937985AF}">
      <dgm:prSet phldrT="[Text]" custT="1"/>
      <dgm:spPr>
        <a:solidFill>
          <a:schemeClr val="bg2"/>
        </a:solidFill>
      </dgm:spPr>
      <dgm:t>
        <a:bodyPr/>
        <a:lstStyle/>
        <a:p>
          <a:r>
            <a:rPr lang="en-US" sz="2400" dirty="0" err="1"/>
            <a:t>Mbështetja</a:t>
          </a:r>
          <a:r>
            <a:rPr lang="en-US" sz="2400" dirty="0"/>
            <a:t> </a:t>
          </a:r>
          <a:r>
            <a:rPr lang="en-US" sz="2400" dirty="0" err="1"/>
            <a:t>financiare</a:t>
          </a:r>
          <a:r>
            <a:rPr lang="en-US" sz="2400" dirty="0"/>
            <a:t> </a:t>
          </a:r>
          <a:r>
            <a:rPr lang="en-US" sz="2400" dirty="0" err="1"/>
            <a:t>për</a:t>
          </a:r>
          <a:r>
            <a:rPr lang="en-US" sz="2400" dirty="0"/>
            <a:t> </a:t>
          </a:r>
          <a:r>
            <a:rPr lang="en-US" sz="2400" dirty="0" err="1"/>
            <a:t>reformën</a:t>
          </a:r>
          <a:r>
            <a:rPr lang="en-US" sz="2400" dirty="0"/>
            <a:t> </a:t>
          </a:r>
          <a:r>
            <a:rPr lang="en-US" sz="2400" dirty="0" err="1"/>
            <a:t>në</a:t>
          </a:r>
          <a:r>
            <a:rPr lang="en-US" sz="2400" dirty="0"/>
            <a:t> </a:t>
          </a:r>
          <a:r>
            <a:rPr lang="en-US" sz="2400" dirty="0" err="1"/>
            <a:t>arsimin</a:t>
          </a:r>
          <a:r>
            <a:rPr lang="en-US" sz="2400" dirty="0"/>
            <a:t> </a:t>
          </a:r>
          <a:r>
            <a:rPr lang="en-US" sz="2400" dirty="0" err="1"/>
            <a:t>parashkollor</a:t>
          </a:r>
          <a:r>
            <a:rPr lang="en-US" sz="2400" dirty="0"/>
            <a:t> me </a:t>
          </a:r>
          <a:r>
            <a:rPr lang="en-US" sz="2400" dirty="0" err="1"/>
            <a:t>synim</a:t>
          </a:r>
          <a:r>
            <a:rPr lang="en-US" sz="2400" dirty="0"/>
            <a:t> </a:t>
          </a:r>
          <a:r>
            <a:rPr lang="en-US" sz="2400" dirty="0" err="1"/>
            <a:t>konsolidimin</a:t>
          </a:r>
          <a:r>
            <a:rPr lang="en-US" sz="2400" dirty="0"/>
            <a:t> e </a:t>
          </a:r>
          <a:r>
            <a:rPr lang="en-US" sz="2400" dirty="0" err="1"/>
            <a:t>një</a:t>
          </a:r>
          <a:r>
            <a:rPr lang="en-US" sz="2400" dirty="0"/>
            <a:t> </a:t>
          </a:r>
          <a:r>
            <a:rPr lang="en-US" sz="2400" dirty="0" err="1"/>
            <a:t>skemë</a:t>
          </a:r>
          <a:r>
            <a:rPr lang="en-US" sz="2400" dirty="0"/>
            <a:t> </a:t>
          </a:r>
          <a:r>
            <a:rPr lang="en-US" sz="2400" dirty="0" err="1"/>
            <a:t>financimi</a:t>
          </a:r>
          <a:r>
            <a:rPr lang="en-US" sz="2400" dirty="0"/>
            <a:t> </a:t>
          </a:r>
          <a:r>
            <a:rPr lang="en-US" sz="2400" dirty="0" err="1"/>
            <a:t>të</a:t>
          </a:r>
          <a:r>
            <a:rPr lang="en-US" sz="2400" dirty="0"/>
            <a:t> </a:t>
          </a:r>
          <a:r>
            <a:rPr lang="en-US" sz="2400" dirty="0" err="1"/>
            <a:t>përshtatshme</a:t>
          </a:r>
          <a:r>
            <a:rPr lang="en-US" sz="2400" dirty="0"/>
            <a:t> </a:t>
          </a:r>
          <a:r>
            <a:rPr lang="en-US" sz="2400" dirty="0" err="1"/>
            <a:t>dhe</a:t>
          </a:r>
          <a:r>
            <a:rPr lang="en-US" sz="2400" dirty="0"/>
            <a:t> </a:t>
          </a:r>
          <a:r>
            <a:rPr lang="en-US" sz="2400" dirty="0" err="1"/>
            <a:t>efektive</a:t>
          </a:r>
          <a:r>
            <a:rPr lang="en-US" sz="2400" dirty="0"/>
            <a:t>.</a:t>
          </a:r>
        </a:p>
      </dgm:t>
    </dgm:pt>
    <dgm:pt modelId="{1C1FB386-DE97-4EE6-9CC1-13E6D14894AE}" type="parTrans" cxnId="{CF52224E-DE9B-4D73-8F31-FFD52A3972C6}">
      <dgm:prSet/>
      <dgm:spPr/>
      <dgm:t>
        <a:bodyPr/>
        <a:lstStyle/>
        <a:p>
          <a:endParaRPr lang="en-US"/>
        </a:p>
      </dgm:t>
    </dgm:pt>
    <dgm:pt modelId="{00054BE1-D6EE-479B-A3B8-1A60815DE457}" type="sibTrans" cxnId="{CF52224E-DE9B-4D73-8F31-FFD52A3972C6}">
      <dgm:prSet/>
      <dgm:spPr/>
      <dgm:t>
        <a:bodyPr/>
        <a:lstStyle/>
        <a:p>
          <a:endParaRPr lang="en-US"/>
        </a:p>
      </dgm:t>
    </dgm:pt>
    <dgm:pt modelId="{718DD1EB-F00C-41BE-B290-C365D0A800F1}">
      <dgm:prSet phldrT="[Text]" custT="1"/>
      <dgm:spPr>
        <a:solidFill>
          <a:schemeClr val="bg2"/>
        </a:solidFill>
      </dgm:spPr>
      <dgm:t>
        <a:bodyPr/>
        <a:lstStyle/>
        <a:p>
          <a:r>
            <a:rPr lang="sq-AL" sz="2400" dirty="0"/>
            <a:t>Të ardhurat nga taksat e ndara, krahasuar me vitin 2015, para reformës administrativo-territoriale, do të rriten me rreth </a:t>
          </a:r>
          <a:r>
            <a:rPr lang="sq-AL" sz="2400" b="1" dirty="0"/>
            <a:t>1 miliard lekë</a:t>
          </a:r>
          <a:r>
            <a:rPr lang="sq-AL" sz="2400" dirty="0"/>
            <a:t> për vitin 2023.</a:t>
          </a:r>
          <a:endParaRPr lang="en-US" sz="2400" dirty="0"/>
        </a:p>
      </dgm:t>
    </dgm:pt>
    <dgm:pt modelId="{1D12391E-6EF7-4BD8-B18F-3E48A3250815}" type="parTrans" cxnId="{4D32876F-DEA7-406F-9D49-B4E6FBC89F32}">
      <dgm:prSet/>
      <dgm:spPr/>
      <dgm:t>
        <a:bodyPr/>
        <a:lstStyle/>
        <a:p>
          <a:endParaRPr lang="en-US"/>
        </a:p>
      </dgm:t>
    </dgm:pt>
    <dgm:pt modelId="{ACB254CF-8933-4F1B-907B-811D852692E1}" type="sibTrans" cxnId="{4D32876F-DEA7-406F-9D49-B4E6FBC89F32}">
      <dgm:prSet/>
      <dgm:spPr/>
      <dgm:t>
        <a:bodyPr/>
        <a:lstStyle/>
        <a:p>
          <a:endParaRPr lang="en-US"/>
        </a:p>
      </dgm:t>
    </dgm:pt>
    <dgm:pt modelId="{FA4168DE-7C75-4AA8-ACD2-42DB5E9BBD52}">
      <dgm:prSet phldrT="[Text]" custT="1"/>
      <dgm:spPr>
        <a:solidFill>
          <a:schemeClr val="bg2"/>
        </a:solidFill>
      </dgm:spPr>
      <dgm:t>
        <a:bodyPr/>
        <a:lstStyle/>
        <a:p>
          <a:r>
            <a:rPr lang="sq-AL" sz="2400" dirty="0"/>
            <a:t>Rritja e pagave në viti</a:t>
          </a:r>
          <a:r>
            <a:rPr lang="en-GB" sz="2400" dirty="0"/>
            <a:t>n</a:t>
          </a:r>
          <a:r>
            <a:rPr lang="sq-AL" sz="2400" dirty="0"/>
            <a:t> 2023 për funksionet: arsimi parashkollor, arsimi parauniversitar, shërbimi i mbrojtjes nga zjarri, administrimi i pyjeve, ujitja dhe kullimi, me një fond prej </a:t>
          </a:r>
          <a:r>
            <a:rPr lang="sq-AL" sz="2400" b="1" dirty="0"/>
            <a:t>340 milion lekë.</a:t>
          </a:r>
          <a:endParaRPr lang="en-US" sz="2400" dirty="0"/>
        </a:p>
      </dgm:t>
    </dgm:pt>
    <dgm:pt modelId="{F1C5993E-C199-4C2D-B9AB-154E6B8BAB9F}" type="parTrans" cxnId="{3D268A18-4E8D-4915-AC9D-89C2270526A6}">
      <dgm:prSet/>
      <dgm:spPr/>
      <dgm:t>
        <a:bodyPr/>
        <a:lstStyle/>
        <a:p>
          <a:endParaRPr lang="en-US"/>
        </a:p>
      </dgm:t>
    </dgm:pt>
    <dgm:pt modelId="{C7A10BDF-1415-458E-91A5-0272DA4ABC07}" type="sibTrans" cxnId="{3D268A18-4E8D-4915-AC9D-89C2270526A6}">
      <dgm:prSet/>
      <dgm:spPr/>
      <dgm:t>
        <a:bodyPr/>
        <a:lstStyle/>
        <a:p>
          <a:endParaRPr lang="en-US"/>
        </a:p>
      </dgm:t>
    </dgm:pt>
    <dgm:pt modelId="{B6060518-5943-47D0-BA5A-3568203C5B10}">
      <dgm:prSet phldrT="[Text]" custT="1"/>
      <dgm:spPr>
        <a:solidFill>
          <a:schemeClr val="bg2"/>
        </a:solidFill>
      </dgm:spPr>
      <dgm:t>
        <a:bodyPr/>
        <a:lstStyle/>
        <a:p>
          <a:r>
            <a:rPr lang="sq-AL" sz="2400" dirty="0"/>
            <a:t>Vazhdimi i financimit të funksioneve të transferuara në pushtetin vendor në vitin 2016, në formën e transfertës së pakushtëzuar sektoriale në </a:t>
          </a:r>
          <a:r>
            <a:rPr lang="sq-AL" sz="2400" b="1" dirty="0"/>
            <a:t>vlerën 9.890 miliard lekë</a:t>
          </a:r>
          <a:r>
            <a:rPr lang="sq-AL" sz="2400" dirty="0"/>
            <a:t>.</a:t>
          </a:r>
          <a:endParaRPr lang="en-US" sz="2400" dirty="0"/>
        </a:p>
      </dgm:t>
    </dgm:pt>
    <dgm:pt modelId="{C055E5C1-1168-48ED-9E83-EB106A8A27D6}" type="parTrans" cxnId="{6DAC8E35-EADA-4B77-92D2-99DF6348242C}">
      <dgm:prSet/>
      <dgm:spPr/>
      <dgm:t>
        <a:bodyPr/>
        <a:lstStyle/>
        <a:p>
          <a:endParaRPr lang="en-US"/>
        </a:p>
      </dgm:t>
    </dgm:pt>
    <dgm:pt modelId="{4F77BD71-C345-4693-9D78-959EBBDB30FC}" type="sibTrans" cxnId="{6DAC8E35-EADA-4B77-92D2-99DF6348242C}">
      <dgm:prSet/>
      <dgm:spPr/>
      <dgm:t>
        <a:bodyPr/>
        <a:lstStyle/>
        <a:p>
          <a:endParaRPr lang="en-US"/>
        </a:p>
      </dgm:t>
    </dgm:pt>
    <dgm:pt modelId="{1326C4C2-2C31-4177-8CCD-EBC9AAD1CC72}" type="pres">
      <dgm:prSet presAssocID="{BE039FF0-A78D-4A25-8BE9-10261488EFD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FB87439-B73B-46FD-8E8E-C63110A1EC91}" type="pres">
      <dgm:prSet presAssocID="{E9AB7A6E-B86E-4A91-ADA3-09374CDCC310}" presName="parentLin" presStyleCnt="0"/>
      <dgm:spPr/>
    </dgm:pt>
    <dgm:pt modelId="{DCE23D9D-5EAA-4746-BCCD-B6FA2E2CD680}" type="pres">
      <dgm:prSet presAssocID="{E9AB7A6E-B86E-4A91-ADA3-09374CDCC310}" presName="parentLeftMargin" presStyleLbl="node1" presStyleIdx="0" presStyleCnt="5"/>
      <dgm:spPr/>
      <dgm:t>
        <a:bodyPr/>
        <a:lstStyle/>
        <a:p>
          <a:endParaRPr lang="en-GB"/>
        </a:p>
      </dgm:t>
    </dgm:pt>
    <dgm:pt modelId="{035708AF-C54E-41D4-A425-68230469C181}" type="pres">
      <dgm:prSet presAssocID="{E9AB7A6E-B86E-4A91-ADA3-09374CDCC310}" presName="parentText" presStyleLbl="node1" presStyleIdx="0" presStyleCnt="5" custScaleX="142857" custScaleY="17571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6AAACE-E73F-4A29-B4CB-1A82CF07EAF1}" type="pres">
      <dgm:prSet presAssocID="{E9AB7A6E-B86E-4A91-ADA3-09374CDCC310}" presName="negativeSpace" presStyleCnt="0"/>
      <dgm:spPr/>
    </dgm:pt>
    <dgm:pt modelId="{A0AE2A9F-E755-461F-A580-52FF37144E23}" type="pres">
      <dgm:prSet presAssocID="{E9AB7A6E-B86E-4A91-ADA3-09374CDCC310}" presName="childText" presStyleLbl="conFgAcc1" presStyleIdx="0" presStyleCnt="5">
        <dgm:presLayoutVars>
          <dgm:bulletEnabled val="1"/>
        </dgm:presLayoutVars>
      </dgm:prSet>
      <dgm:spPr/>
    </dgm:pt>
    <dgm:pt modelId="{09A9C41B-5FC3-4783-BE70-ABCF3E335E89}" type="pres">
      <dgm:prSet presAssocID="{B58270D2-630E-4DF6-8A6A-EA255FD97676}" presName="spaceBetweenRectangles" presStyleCnt="0"/>
      <dgm:spPr/>
    </dgm:pt>
    <dgm:pt modelId="{A006C3BB-2021-4C64-B729-F3785E700DD4}" type="pres">
      <dgm:prSet presAssocID="{718DD1EB-F00C-41BE-B290-C365D0A800F1}" presName="parentLin" presStyleCnt="0"/>
      <dgm:spPr/>
    </dgm:pt>
    <dgm:pt modelId="{F13A87E0-21A1-41DC-9B6E-0F042548CDAE}" type="pres">
      <dgm:prSet presAssocID="{718DD1EB-F00C-41BE-B290-C365D0A800F1}" presName="parentLeftMargin" presStyleLbl="node1" presStyleIdx="0" presStyleCnt="5"/>
      <dgm:spPr/>
      <dgm:t>
        <a:bodyPr/>
        <a:lstStyle/>
        <a:p>
          <a:endParaRPr lang="en-GB"/>
        </a:p>
      </dgm:t>
    </dgm:pt>
    <dgm:pt modelId="{EFA1694E-E3CC-485E-A88D-46AD43183AA1}" type="pres">
      <dgm:prSet presAssocID="{718DD1EB-F00C-41BE-B290-C365D0A800F1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0C9466-C3E2-44D4-9067-EA3CB598C376}" type="pres">
      <dgm:prSet presAssocID="{718DD1EB-F00C-41BE-B290-C365D0A800F1}" presName="negativeSpace" presStyleCnt="0"/>
      <dgm:spPr/>
    </dgm:pt>
    <dgm:pt modelId="{A27F6138-F78E-45CD-96BB-AA9DF5E95FF2}" type="pres">
      <dgm:prSet presAssocID="{718DD1EB-F00C-41BE-B290-C365D0A800F1}" presName="childText" presStyleLbl="conFgAcc1" presStyleIdx="1" presStyleCnt="5">
        <dgm:presLayoutVars>
          <dgm:bulletEnabled val="1"/>
        </dgm:presLayoutVars>
      </dgm:prSet>
      <dgm:spPr/>
    </dgm:pt>
    <dgm:pt modelId="{0F5073C5-EBB2-4E40-BBCB-5DA796A06D08}" type="pres">
      <dgm:prSet presAssocID="{ACB254CF-8933-4F1B-907B-811D852692E1}" presName="spaceBetweenRectangles" presStyleCnt="0"/>
      <dgm:spPr/>
    </dgm:pt>
    <dgm:pt modelId="{2CC05977-F4F5-4A26-A17E-6CC7ABE9C9BC}" type="pres">
      <dgm:prSet presAssocID="{FA4168DE-7C75-4AA8-ACD2-42DB5E9BBD52}" presName="parentLin" presStyleCnt="0"/>
      <dgm:spPr/>
    </dgm:pt>
    <dgm:pt modelId="{6E768141-A119-4E69-841D-ACF11E7EA5D5}" type="pres">
      <dgm:prSet presAssocID="{FA4168DE-7C75-4AA8-ACD2-42DB5E9BBD52}" presName="parentLeftMargin" presStyleLbl="node1" presStyleIdx="1" presStyleCnt="5"/>
      <dgm:spPr/>
      <dgm:t>
        <a:bodyPr/>
        <a:lstStyle/>
        <a:p>
          <a:endParaRPr lang="en-GB"/>
        </a:p>
      </dgm:t>
    </dgm:pt>
    <dgm:pt modelId="{C5646003-B5C1-45CE-A7AC-6A685CCFA2AD}" type="pres">
      <dgm:prSet presAssocID="{FA4168DE-7C75-4AA8-ACD2-42DB5E9BBD52}" presName="parentText" presStyleLbl="node1" presStyleIdx="2" presStyleCnt="5" custScaleX="142857" custScaleY="16049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F45587B-5730-4DCF-8D42-F7A3CFE56B08}" type="pres">
      <dgm:prSet presAssocID="{FA4168DE-7C75-4AA8-ACD2-42DB5E9BBD52}" presName="negativeSpace" presStyleCnt="0"/>
      <dgm:spPr/>
    </dgm:pt>
    <dgm:pt modelId="{B0D7C115-6A6B-442F-B336-6844393B0107}" type="pres">
      <dgm:prSet presAssocID="{FA4168DE-7C75-4AA8-ACD2-42DB5E9BBD52}" presName="childText" presStyleLbl="conFgAcc1" presStyleIdx="2" presStyleCnt="5">
        <dgm:presLayoutVars>
          <dgm:bulletEnabled val="1"/>
        </dgm:presLayoutVars>
      </dgm:prSet>
      <dgm:spPr/>
    </dgm:pt>
    <dgm:pt modelId="{9970AC32-42A0-41A2-A9D5-1DC67BFD2AEF}" type="pres">
      <dgm:prSet presAssocID="{C7A10BDF-1415-458E-91A5-0272DA4ABC07}" presName="spaceBetweenRectangles" presStyleCnt="0"/>
      <dgm:spPr/>
    </dgm:pt>
    <dgm:pt modelId="{3B774BE0-507F-4098-8AC4-AAE8BBF00EE1}" type="pres">
      <dgm:prSet presAssocID="{B6060518-5943-47D0-BA5A-3568203C5B10}" presName="parentLin" presStyleCnt="0"/>
      <dgm:spPr/>
    </dgm:pt>
    <dgm:pt modelId="{8EEC6A63-D6DE-4C6A-A353-2467CD7F2E7F}" type="pres">
      <dgm:prSet presAssocID="{B6060518-5943-47D0-BA5A-3568203C5B10}" presName="parentLeftMargin" presStyleLbl="node1" presStyleIdx="2" presStyleCnt="5"/>
      <dgm:spPr/>
      <dgm:t>
        <a:bodyPr/>
        <a:lstStyle/>
        <a:p>
          <a:endParaRPr lang="en-GB"/>
        </a:p>
      </dgm:t>
    </dgm:pt>
    <dgm:pt modelId="{084F2C36-9FCF-48AA-AAAD-CC6B58878DB5}" type="pres">
      <dgm:prSet presAssocID="{B6060518-5943-47D0-BA5A-3568203C5B10}" presName="parentText" presStyleLbl="node1" presStyleIdx="3" presStyleCnt="5" custScaleX="142857" custScaleY="17876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BA10E0-70B7-4F57-9EB9-5CA6EF31E83E}" type="pres">
      <dgm:prSet presAssocID="{B6060518-5943-47D0-BA5A-3568203C5B10}" presName="negativeSpace" presStyleCnt="0"/>
      <dgm:spPr/>
    </dgm:pt>
    <dgm:pt modelId="{160EE8A9-CD64-4E5D-AA59-6C3F7BD14D06}" type="pres">
      <dgm:prSet presAssocID="{B6060518-5943-47D0-BA5A-3568203C5B10}" presName="childText" presStyleLbl="conFgAcc1" presStyleIdx="3" presStyleCnt="5">
        <dgm:presLayoutVars>
          <dgm:bulletEnabled val="1"/>
        </dgm:presLayoutVars>
      </dgm:prSet>
      <dgm:spPr/>
    </dgm:pt>
    <dgm:pt modelId="{610AD466-C32D-4BB2-BE64-94D8B777F2ED}" type="pres">
      <dgm:prSet presAssocID="{4F77BD71-C345-4693-9D78-959EBBDB30FC}" presName="spaceBetweenRectangles" presStyleCnt="0"/>
      <dgm:spPr/>
    </dgm:pt>
    <dgm:pt modelId="{4339FB13-ED4E-403E-BA69-DF904DD0726E}" type="pres">
      <dgm:prSet presAssocID="{C995AF14-45B4-4BB3-93B8-69FB937985AF}" presName="parentLin" presStyleCnt="0"/>
      <dgm:spPr/>
    </dgm:pt>
    <dgm:pt modelId="{C940FCE1-90C2-4CC9-8538-BFE07EA7074F}" type="pres">
      <dgm:prSet presAssocID="{C995AF14-45B4-4BB3-93B8-69FB937985AF}" presName="parentLeftMargin" presStyleLbl="node1" presStyleIdx="3" presStyleCnt="5"/>
      <dgm:spPr/>
      <dgm:t>
        <a:bodyPr/>
        <a:lstStyle/>
        <a:p>
          <a:endParaRPr lang="en-GB"/>
        </a:p>
      </dgm:t>
    </dgm:pt>
    <dgm:pt modelId="{E35FD341-C672-45BB-B5A6-48D9132252BB}" type="pres">
      <dgm:prSet presAssocID="{C995AF14-45B4-4BB3-93B8-69FB937985AF}" presName="parentText" presStyleLbl="node1" presStyleIdx="4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A720A1-12FE-407D-B8F4-6BC6ADA57DFE}" type="pres">
      <dgm:prSet presAssocID="{C995AF14-45B4-4BB3-93B8-69FB937985AF}" presName="negativeSpace" presStyleCnt="0"/>
      <dgm:spPr/>
    </dgm:pt>
    <dgm:pt modelId="{F445BCD2-301E-4C4D-BE7A-CD505E9B39A1}" type="pres">
      <dgm:prSet presAssocID="{C995AF14-45B4-4BB3-93B8-69FB937985A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F5E81FA-D5E6-4586-A44D-FE8AC157C03F}" type="presOf" srcId="{718DD1EB-F00C-41BE-B290-C365D0A800F1}" destId="{F13A87E0-21A1-41DC-9B6E-0F042548CDAE}" srcOrd="0" destOrd="0" presId="urn:microsoft.com/office/officeart/2005/8/layout/list1"/>
    <dgm:cxn modelId="{A2003D00-8754-4547-B04B-1016C860519F}" type="presOf" srcId="{C995AF14-45B4-4BB3-93B8-69FB937985AF}" destId="{C940FCE1-90C2-4CC9-8538-BFE07EA7074F}" srcOrd="0" destOrd="0" presId="urn:microsoft.com/office/officeart/2005/8/layout/list1"/>
    <dgm:cxn modelId="{A5E30249-AF84-4C23-9CF8-D0596767F06B}" type="presOf" srcId="{718DD1EB-F00C-41BE-B290-C365D0A800F1}" destId="{EFA1694E-E3CC-485E-A88D-46AD43183AA1}" srcOrd="1" destOrd="0" presId="urn:microsoft.com/office/officeart/2005/8/layout/list1"/>
    <dgm:cxn modelId="{780F33BD-FCF6-49FD-8115-EC8085A46DC2}" type="presOf" srcId="{FA4168DE-7C75-4AA8-ACD2-42DB5E9BBD52}" destId="{C5646003-B5C1-45CE-A7AC-6A685CCFA2AD}" srcOrd="1" destOrd="0" presId="urn:microsoft.com/office/officeart/2005/8/layout/list1"/>
    <dgm:cxn modelId="{32BE09E4-A0EB-49A3-96EF-034C33364BD8}" type="presOf" srcId="{FA4168DE-7C75-4AA8-ACD2-42DB5E9BBD52}" destId="{6E768141-A119-4E69-841D-ACF11E7EA5D5}" srcOrd="0" destOrd="0" presId="urn:microsoft.com/office/officeart/2005/8/layout/list1"/>
    <dgm:cxn modelId="{3D268A18-4E8D-4915-AC9D-89C2270526A6}" srcId="{BE039FF0-A78D-4A25-8BE9-10261488EFD8}" destId="{FA4168DE-7C75-4AA8-ACD2-42DB5E9BBD52}" srcOrd="2" destOrd="0" parTransId="{F1C5993E-C199-4C2D-B9AB-154E6B8BAB9F}" sibTransId="{C7A10BDF-1415-458E-91A5-0272DA4ABC07}"/>
    <dgm:cxn modelId="{CF52224E-DE9B-4D73-8F31-FFD52A3972C6}" srcId="{BE039FF0-A78D-4A25-8BE9-10261488EFD8}" destId="{C995AF14-45B4-4BB3-93B8-69FB937985AF}" srcOrd="4" destOrd="0" parTransId="{1C1FB386-DE97-4EE6-9CC1-13E6D14894AE}" sibTransId="{00054BE1-D6EE-479B-A3B8-1A60815DE457}"/>
    <dgm:cxn modelId="{6DAC8E35-EADA-4B77-92D2-99DF6348242C}" srcId="{BE039FF0-A78D-4A25-8BE9-10261488EFD8}" destId="{B6060518-5943-47D0-BA5A-3568203C5B10}" srcOrd="3" destOrd="0" parTransId="{C055E5C1-1168-48ED-9E83-EB106A8A27D6}" sibTransId="{4F77BD71-C345-4693-9D78-959EBBDB30FC}"/>
    <dgm:cxn modelId="{C8333462-4089-4E42-B099-EAD14853443E}" type="presOf" srcId="{C995AF14-45B4-4BB3-93B8-69FB937985AF}" destId="{E35FD341-C672-45BB-B5A6-48D9132252BB}" srcOrd="1" destOrd="0" presId="urn:microsoft.com/office/officeart/2005/8/layout/list1"/>
    <dgm:cxn modelId="{5089283D-60B1-464E-AABA-506414319DA7}" srcId="{BE039FF0-A78D-4A25-8BE9-10261488EFD8}" destId="{E9AB7A6E-B86E-4A91-ADA3-09374CDCC310}" srcOrd="0" destOrd="0" parTransId="{2C8C7D2A-3556-4718-922C-0D5D5758E010}" sibTransId="{B58270D2-630E-4DF6-8A6A-EA255FD97676}"/>
    <dgm:cxn modelId="{2A214740-B668-4D56-A8E3-E4BB7A4E64D9}" type="presOf" srcId="{E9AB7A6E-B86E-4A91-ADA3-09374CDCC310}" destId="{035708AF-C54E-41D4-A425-68230469C181}" srcOrd="1" destOrd="0" presId="urn:microsoft.com/office/officeart/2005/8/layout/list1"/>
    <dgm:cxn modelId="{57F3D3FC-9A7D-4295-8096-C219E29DAAB6}" type="presOf" srcId="{B6060518-5943-47D0-BA5A-3568203C5B10}" destId="{8EEC6A63-D6DE-4C6A-A353-2467CD7F2E7F}" srcOrd="0" destOrd="0" presId="urn:microsoft.com/office/officeart/2005/8/layout/list1"/>
    <dgm:cxn modelId="{589D14B6-9B66-4309-919F-F077DC09921D}" type="presOf" srcId="{E9AB7A6E-B86E-4A91-ADA3-09374CDCC310}" destId="{DCE23D9D-5EAA-4746-BCCD-B6FA2E2CD680}" srcOrd="0" destOrd="0" presId="urn:microsoft.com/office/officeart/2005/8/layout/list1"/>
    <dgm:cxn modelId="{B34CD16E-BA66-48D3-B44E-30F843C7E521}" type="presOf" srcId="{B6060518-5943-47D0-BA5A-3568203C5B10}" destId="{084F2C36-9FCF-48AA-AAAD-CC6B58878DB5}" srcOrd="1" destOrd="0" presId="urn:microsoft.com/office/officeart/2005/8/layout/list1"/>
    <dgm:cxn modelId="{4D32876F-DEA7-406F-9D49-B4E6FBC89F32}" srcId="{BE039FF0-A78D-4A25-8BE9-10261488EFD8}" destId="{718DD1EB-F00C-41BE-B290-C365D0A800F1}" srcOrd="1" destOrd="0" parTransId="{1D12391E-6EF7-4BD8-B18F-3E48A3250815}" sibTransId="{ACB254CF-8933-4F1B-907B-811D852692E1}"/>
    <dgm:cxn modelId="{68A44025-60DE-43D9-A1DF-7D9654658E1D}" type="presOf" srcId="{BE039FF0-A78D-4A25-8BE9-10261488EFD8}" destId="{1326C4C2-2C31-4177-8CCD-EBC9AAD1CC72}" srcOrd="0" destOrd="0" presId="urn:microsoft.com/office/officeart/2005/8/layout/list1"/>
    <dgm:cxn modelId="{D4D9C2CF-9CF5-481E-90A5-DC4F69FD0832}" type="presParOf" srcId="{1326C4C2-2C31-4177-8CCD-EBC9AAD1CC72}" destId="{3FB87439-B73B-46FD-8E8E-C63110A1EC91}" srcOrd="0" destOrd="0" presId="urn:microsoft.com/office/officeart/2005/8/layout/list1"/>
    <dgm:cxn modelId="{1FEBDDBD-58F9-4BA6-A160-768CEBE43A7E}" type="presParOf" srcId="{3FB87439-B73B-46FD-8E8E-C63110A1EC91}" destId="{DCE23D9D-5EAA-4746-BCCD-B6FA2E2CD680}" srcOrd="0" destOrd="0" presId="urn:microsoft.com/office/officeart/2005/8/layout/list1"/>
    <dgm:cxn modelId="{D9A6FE52-231D-48A6-9106-D431D3FDB7F6}" type="presParOf" srcId="{3FB87439-B73B-46FD-8E8E-C63110A1EC91}" destId="{035708AF-C54E-41D4-A425-68230469C181}" srcOrd="1" destOrd="0" presId="urn:microsoft.com/office/officeart/2005/8/layout/list1"/>
    <dgm:cxn modelId="{5A8ACF86-B009-4EC5-BCF3-F8B13A11243A}" type="presParOf" srcId="{1326C4C2-2C31-4177-8CCD-EBC9AAD1CC72}" destId="{396AAACE-E73F-4A29-B4CB-1A82CF07EAF1}" srcOrd="1" destOrd="0" presId="urn:microsoft.com/office/officeart/2005/8/layout/list1"/>
    <dgm:cxn modelId="{1981E257-519B-47BC-845F-04B44906BBFB}" type="presParOf" srcId="{1326C4C2-2C31-4177-8CCD-EBC9AAD1CC72}" destId="{A0AE2A9F-E755-461F-A580-52FF37144E23}" srcOrd="2" destOrd="0" presId="urn:microsoft.com/office/officeart/2005/8/layout/list1"/>
    <dgm:cxn modelId="{5E7A83A4-D1B2-4F82-8A78-A18FCD0D0C92}" type="presParOf" srcId="{1326C4C2-2C31-4177-8CCD-EBC9AAD1CC72}" destId="{09A9C41B-5FC3-4783-BE70-ABCF3E335E89}" srcOrd="3" destOrd="0" presId="urn:microsoft.com/office/officeart/2005/8/layout/list1"/>
    <dgm:cxn modelId="{F7ABA90A-4105-4649-8E80-5F3508EC6D32}" type="presParOf" srcId="{1326C4C2-2C31-4177-8CCD-EBC9AAD1CC72}" destId="{A006C3BB-2021-4C64-B729-F3785E700DD4}" srcOrd="4" destOrd="0" presId="urn:microsoft.com/office/officeart/2005/8/layout/list1"/>
    <dgm:cxn modelId="{4017AFCD-8E34-4ADB-800C-584317E2E884}" type="presParOf" srcId="{A006C3BB-2021-4C64-B729-F3785E700DD4}" destId="{F13A87E0-21A1-41DC-9B6E-0F042548CDAE}" srcOrd="0" destOrd="0" presId="urn:microsoft.com/office/officeart/2005/8/layout/list1"/>
    <dgm:cxn modelId="{454E6C8C-1822-4D1A-8B9F-9E5EBC4E296B}" type="presParOf" srcId="{A006C3BB-2021-4C64-B729-F3785E700DD4}" destId="{EFA1694E-E3CC-485E-A88D-46AD43183AA1}" srcOrd="1" destOrd="0" presId="urn:microsoft.com/office/officeart/2005/8/layout/list1"/>
    <dgm:cxn modelId="{009E18A1-A0AE-4A5B-9397-DE868BD8EB94}" type="presParOf" srcId="{1326C4C2-2C31-4177-8CCD-EBC9AAD1CC72}" destId="{5D0C9466-C3E2-44D4-9067-EA3CB598C376}" srcOrd="5" destOrd="0" presId="urn:microsoft.com/office/officeart/2005/8/layout/list1"/>
    <dgm:cxn modelId="{46D64D35-2E99-4725-B7FB-40B8F551744E}" type="presParOf" srcId="{1326C4C2-2C31-4177-8CCD-EBC9AAD1CC72}" destId="{A27F6138-F78E-45CD-96BB-AA9DF5E95FF2}" srcOrd="6" destOrd="0" presId="urn:microsoft.com/office/officeart/2005/8/layout/list1"/>
    <dgm:cxn modelId="{6BF56F25-FC62-445F-B9A9-50985FC861F1}" type="presParOf" srcId="{1326C4C2-2C31-4177-8CCD-EBC9AAD1CC72}" destId="{0F5073C5-EBB2-4E40-BBCB-5DA796A06D08}" srcOrd="7" destOrd="0" presId="urn:microsoft.com/office/officeart/2005/8/layout/list1"/>
    <dgm:cxn modelId="{B0EB84B0-0149-4EAC-8673-19995C514CA0}" type="presParOf" srcId="{1326C4C2-2C31-4177-8CCD-EBC9AAD1CC72}" destId="{2CC05977-F4F5-4A26-A17E-6CC7ABE9C9BC}" srcOrd="8" destOrd="0" presId="urn:microsoft.com/office/officeart/2005/8/layout/list1"/>
    <dgm:cxn modelId="{3C23E8E2-3ADA-4010-9258-28754B10C8B8}" type="presParOf" srcId="{2CC05977-F4F5-4A26-A17E-6CC7ABE9C9BC}" destId="{6E768141-A119-4E69-841D-ACF11E7EA5D5}" srcOrd="0" destOrd="0" presId="urn:microsoft.com/office/officeart/2005/8/layout/list1"/>
    <dgm:cxn modelId="{CBDEE67D-78BE-48C3-8CD7-693C1604E8A9}" type="presParOf" srcId="{2CC05977-F4F5-4A26-A17E-6CC7ABE9C9BC}" destId="{C5646003-B5C1-45CE-A7AC-6A685CCFA2AD}" srcOrd="1" destOrd="0" presId="urn:microsoft.com/office/officeart/2005/8/layout/list1"/>
    <dgm:cxn modelId="{FB3C8C28-4A12-478E-979A-A59FD475A6F2}" type="presParOf" srcId="{1326C4C2-2C31-4177-8CCD-EBC9AAD1CC72}" destId="{5F45587B-5730-4DCF-8D42-F7A3CFE56B08}" srcOrd="9" destOrd="0" presId="urn:microsoft.com/office/officeart/2005/8/layout/list1"/>
    <dgm:cxn modelId="{A1AE17EC-D6F2-4619-AF60-1CAA3FADD579}" type="presParOf" srcId="{1326C4C2-2C31-4177-8CCD-EBC9AAD1CC72}" destId="{B0D7C115-6A6B-442F-B336-6844393B0107}" srcOrd="10" destOrd="0" presId="urn:microsoft.com/office/officeart/2005/8/layout/list1"/>
    <dgm:cxn modelId="{C1C9E25D-448A-48E3-B471-2DF21242A0C8}" type="presParOf" srcId="{1326C4C2-2C31-4177-8CCD-EBC9AAD1CC72}" destId="{9970AC32-42A0-41A2-A9D5-1DC67BFD2AEF}" srcOrd="11" destOrd="0" presId="urn:microsoft.com/office/officeart/2005/8/layout/list1"/>
    <dgm:cxn modelId="{0FA4FDDD-F750-4206-8EAB-897953859129}" type="presParOf" srcId="{1326C4C2-2C31-4177-8CCD-EBC9AAD1CC72}" destId="{3B774BE0-507F-4098-8AC4-AAE8BBF00EE1}" srcOrd="12" destOrd="0" presId="urn:microsoft.com/office/officeart/2005/8/layout/list1"/>
    <dgm:cxn modelId="{D94D1758-50D5-48AC-BF38-BC5DBCB0573E}" type="presParOf" srcId="{3B774BE0-507F-4098-8AC4-AAE8BBF00EE1}" destId="{8EEC6A63-D6DE-4C6A-A353-2467CD7F2E7F}" srcOrd="0" destOrd="0" presId="urn:microsoft.com/office/officeart/2005/8/layout/list1"/>
    <dgm:cxn modelId="{77E04B02-4A47-44EF-A115-069B37DBC4B0}" type="presParOf" srcId="{3B774BE0-507F-4098-8AC4-AAE8BBF00EE1}" destId="{084F2C36-9FCF-48AA-AAAD-CC6B58878DB5}" srcOrd="1" destOrd="0" presId="urn:microsoft.com/office/officeart/2005/8/layout/list1"/>
    <dgm:cxn modelId="{385A6C94-BBBC-4568-B133-699EC1516FEE}" type="presParOf" srcId="{1326C4C2-2C31-4177-8CCD-EBC9AAD1CC72}" destId="{3CBA10E0-70B7-4F57-9EB9-5CA6EF31E83E}" srcOrd="13" destOrd="0" presId="urn:microsoft.com/office/officeart/2005/8/layout/list1"/>
    <dgm:cxn modelId="{349F7780-997A-4554-B248-3F79D0A5C1AB}" type="presParOf" srcId="{1326C4C2-2C31-4177-8CCD-EBC9AAD1CC72}" destId="{160EE8A9-CD64-4E5D-AA59-6C3F7BD14D06}" srcOrd="14" destOrd="0" presId="urn:microsoft.com/office/officeart/2005/8/layout/list1"/>
    <dgm:cxn modelId="{A1095251-B787-4F7C-9722-0B31E6EAC5C2}" type="presParOf" srcId="{1326C4C2-2C31-4177-8CCD-EBC9AAD1CC72}" destId="{610AD466-C32D-4BB2-BE64-94D8B777F2ED}" srcOrd="15" destOrd="0" presId="urn:microsoft.com/office/officeart/2005/8/layout/list1"/>
    <dgm:cxn modelId="{E922A5C9-CE1E-4DCA-857F-2F59AA0F4178}" type="presParOf" srcId="{1326C4C2-2C31-4177-8CCD-EBC9AAD1CC72}" destId="{4339FB13-ED4E-403E-BA69-DF904DD0726E}" srcOrd="16" destOrd="0" presId="urn:microsoft.com/office/officeart/2005/8/layout/list1"/>
    <dgm:cxn modelId="{EAA154DF-C0F5-4AFD-891F-093ADF67EF9A}" type="presParOf" srcId="{4339FB13-ED4E-403E-BA69-DF904DD0726E}" destId="{C940FCE1-90C2-4CC9-8538-BFE07EA7074F}" srcOrd="0" destOrd="0" presId="urn:microsoft.com/office/officeart/2005/8/layout/list1"/>
    <dgm:cxn modelId="{D70AB7A0-3574-40A9-A7E2-013ABFD303B6}" type="presParOf" srcId="{4339FB13-ED4E-403E-BA69-DF904DD0726E}" destId="{E35FD341-C672-45BB-B5A6-48D9132252BB}" srcOrd="1" destOrd="0" presId="urn:microsoft.com/office/officeart/2005/8/layout/list1"/>
    <dgm:cxn modelId="{111C330B-6862-4ECF-AD14-9D58ED9FB27E}" type="presParOf" srcId="{1326C4C2-2C31-4177-8CCD-EBC9AAD1CC72}" destId="{E7A720A1-12FE-407D-B8F4-6BC6ADA57DFE}" srcOrd="17" destOrd="0" presId="urn:microsoft.com/office/officeart/2005/8/layout/list1"/>
    <dgm:cxn modelId="{395634B2-68E0-4001-BF09-249FF9BE3944}" type="presParOf" srcId="{1326C4C2-2C31-4177-8CCD-EBC9AAD1CC72}" destId="{F445BCD2-301E-4C4D-BE7A-CD505E9B39A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68990B-B896-489B-A10B-B14003D16F03}" type="doc">
      <dgm:prSet loTypeId="urn:microsoft.com/office/officeart/2005/8/layout/radial1" loCatId="cycle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FCA64DE-09B5-4EB7-B705-DE21E376536B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sz="2300" b="1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Sfidat</a:t>
          </a:r>
          <a:r>
            <a:rPr lang="en-US" sz="2300" b="1" dirty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en-US" sz="2300" b="1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për</a:t>
          </a:r>
          <a:r>
            <a:rPr lang="en-US" sz="2300" b="1" dirty="0">
              <a:solidFill>
                <a:schemeClr val="tx1"/>
              </a:solidFill>
              <a:latin typeface="+mn-lt"/>
              <a:ea typeface="+mn-ea"/>
              <a:cs typeface="+mn-cs"/>
            </a:rPr>
            <a:t> 2023 </a:t>
          </a:r>
          <a:endParaRPr lang="en-US" sz="2300" dirty="0">
            <a:solidFill>
              <a:schemeClr val="tx1"/>
            </a:solidFill>
          </a:endParaRPr>
        </a:p>
      </dgm:t>
    </dgm:pt>
    <dgm:pt modelId="{5D608903-1A8A-407A-A887-610791BF2C10}" type="parTrans" cxnId="{479E7077-CF4A-4DC8-B5BB-DA53E959224F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92FB4EF1-AEFA-421B-8F13-8AEB42424D14}" type="sibTrans" cxnId="{479E7077-CF4A-4DC8-B5BB-DA53E959224F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0796F1E3-BE3A-46E6-B9BC-E6C06C9A0545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sz="2300" dirty="0" err="1">
              <a:solidFill>
                <a:schemeClr val="tx1"/>
              </a:solidFill>
            </a:rPr>
            <a:t>Parashikime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realiste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të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të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ardhurave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të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veta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nga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taksat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dhe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tarifat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vendore</a:t>
          </a:r>
          <a:r>
            <a:rPr lang="en-US" sz="2300" dirty="0">
              <a:solidFill>
                <a:schemeClr val="tx1"/>
              </a:solidFill>
            </a:rPr>
            <a:t>;</a:t>
          </a:r>
        </a:p>
      </dgm:t>
    </dgm:pt>
    <dgm:pt modelId="{0499B286-4FFE-477C-96DC-57BC6373EFA2}" type="parTrans" cxnId="{CE51CE7F-DEE7-43C0-8473-A55144BAF418}">
      <dgm:prSet custT="1"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C9971A09-DDCB-447B-BE59-6E3232AE79B7}" type="sibTrans" cxnId="{CE51CE7F-DEE7-43C0-8473-A55144BAF418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216F3AA1-45CF-47B7-A6DE-8419619DE83A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sq-AL" sz="2300" dirty="0">
              <a:solidFill>
                <a:schemeClr val="tx1"/>
              </a:solidFill>
            </a:rPr>
            <a:t>Rritja e t</a:t>
          </a:r>
          <a:r>
            <a:rPr lang="en-US" sz="2300" dirty="0">
              <a:solidFill>
                <a:schemeClr val="tx1"/>
              </a:solidFill>
            </a:rPr>
            <a:t>ë</a:t>
          </a:r>
          <a:r>
            <a:rPr lang="sq-AL" sz="2300" dirty="0">
              <a:solidFill>
                <a:schemeClr val="tx1"/>
              </a:solidFill>
            </a:rPr>
            <a:t> ardhurave nga </a:t>
          </a:r>
          <a:r>
            <a:rPr lang="en-US" sz="2300" dirty="0">
              <a:solidFill>
                <a:schemeClr val="tx1"/>
              </a:solidFill>
            </a:rPr>
            <a:t>t</a:t>
          </a:r>
          <a:r>
            <a:rPr lang="sq-AL" sz="2300" dirty="0">
              <a:solidFill>
                <a:schemeClr val="tx1"/>
              </a:solidFill>
            </a:rPr>
            <a:t>aksa mbi pasurin</a:t>
          </a:r>
          <a:r>
            <a:rPr lang="en-US" sz="2300" dirty="0">
              <a:solidFill>
                <a:schemeClr val="tx1"/>
              </a:solidFill>
            </a:rPr>
            <a:t>ë</a:t>
          </a:r>
          <a:r>
            <a:rPr lang="sq-AL" sz="2300" dirty="0">
              <a:solidFill>
                <a:schemeClr val="tx1"/>
              </a:solidFill>
            </a:rPr>
            <a:t> e paluajtshme/nd</a:t>
          </a:r>
          <a:r>
            <a:rPr lang="en-US" sz="2300" dirty="0">
              <a:solidFill>
                <a:schemeClr val="tx1"/>
              </a:solidFill>
            </a:rPr>
            <a:t>ë</a:t>
          </a:r>
          <a:r>
            <a:rPr lang="sq-AL" sz="2300" dirty="0">
              <a:solidFill>
                <a:schemeClr val="tx1"/>
              </a:solidFill>
            </a:rPr>
            <a:t>rtes</a:t>
          </a:r>
          <a:r>
            <a:rPr lang="en-US" sz="2300" dirty="0" err="1">
              <a:solidFill>
                <a:schemeClr val="tx1"/>
              </a:solidFill>
            </a:rPr>
            <a:t>ës</a:t>
          </a:r>
          <a:r>
            <a:rPr lang="en-US" sz="2300" dirty="0">
              <a:solidFill>
                <a:schemeClr val="tx1"/>
              </a:solidFill>
            </a:rPr>
            <a:t>;</a:t>
          </a:r>
        </a:p>
      </dgm:t>
    </dgm:pt>
    <dgm:pt modelId="{766A8839-36FC-4E63-8BA4-D0CE0E6F95BF}" type="parTrans" cxnId="{5FE1C150-ABAC-4499-A4CF-316D6FA715CE}">
      <dgm:prSet custT="1"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44030F5E-00F5-4B36-90D5-5700E485019A}" type="sibTrans" cxnId="{5FE1C150-ABAC-4499-A4CF-316D6FA715CE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A419E9D8-DF7B-4308-9EC1-E5219D124829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sz="2300" dirty="0" err="1">
              <a:solidFill>
                <a:schemeClr val="tx1"/>
              </a:solidFill>
            </a:rPr>
            <a:t>Moskrijimi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dhe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ulja</a:t>
          </a:r>
          <a:r>
            <a:rPr lang="en-US" sz="2300" dirty="0">
              <a:solidFill>
                <a:schemeClr val="tx1"/>
              </a:solidFill>
            </a:rPr>
            <a:t> e </a:t>
          </a:r>
          <a:r>
            <a:rPr lang="en-US" sz="2300" dirty="0" err="1">
              <a:solidFill>
                <a:schemeClr val="tx1"/>
              </a:solidFill>
            </a:rPr>
            <a:t>detyrimeve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të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prapambetura</a:t>
          </a:r>
          <a:r>
            <a:rPr lang="en-US" sz="2300" dirty="0">
              <a:solidFill>
                <a:schemeClr val="tx1"/>
              </a:solidFill>
            </a:rPr>
            <a:t>;</a:t>
          </a:r>
        </a:p>
      </dgm:t>
    </dgm:pt>
    <dgm:pt modelId="{CFAD75CD-39EC-4EC8-B5BB-E25D8AEA62A6}" type="parTrans" cxnId="{6948CD12-BA05-49B9-B092-BF70523B52CB}">
      <dgm:prSet custT="1"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B0BE347A-3AFB-4218-BC1F-7B156D84C2F4}" type="sibTrans" cxnId="{6948CD12-BA05-49B9-B092-BF70523B52CB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EC9691C3-DE10-491D-BB3D-8F38F94E9521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sz="2300" dirty="0" err="1">
              <a:solidFill>
                <a:schemeClr val="tx1"/>
              </a:solidFill>
            </a:rPr>
            <a:t>Ristrukturim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i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sistemit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të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raportimit</a:t>
          </a:r>
          <a:r>
            <a:rPr lang="en-US" sz="2300" dirty="0">
              <a:solidFill>
                <a:schemeClr val="tx1"/>
              </a:solidFill>
            </a:rPr>
            <a:t>, </a:t>
          </a:r>
          <a:r>
            <a:rPr lang="en-US" sz="2300" dirty="0" err="1">
              <a:solidFill>
                <a:schemeClr val="tx1"/>
              </a:solidFill>
            </a:rPr>
            <a:t>kontabilitetit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publik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dhe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tabelës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fiskale</a:t>
          </a:r>
          <a:r>
            <a:rPr lang="en-US" sz="2300" dirty="0">
              <a:solidFill>
                <a:schemeClr val="tx1"/>
              </a:solidFill>
            </a:rPr>
            <a:t>;</a:t>
          </a:r>
        </a:p>
      </dgm:t>
    </dgm:pt>
    <dgm:pt modelId="{30F9F417-8FF5-4CA7-A723-24712921ECC7}" type="parTrans" cxnId="{18F00B3A-4C19-4197-9FD9-5727D492BAD6}">
      <dgm:prSet custT="1"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BA7924D8-FBD6-473D-9A41-BBDD16623A76}" type="sibTrans" cxnId="{18F00B3A-4C19-4197-9FD9-5727D492BAD6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0A8760D4-BCE0-43C1-B3CA-645810342E7F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sz="2300" dirty="0" err="1">
              <a:solidFill>
                <a:schemeClr val="tx1"/>
              </a:solidFill>
            </a:rPr>
            <a:t>Menaxhimi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i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situatës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së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gjendjes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financiare</a:t>
          </a:r>
          <a:r>
            <a:rPr lang="en-US" sz="2300" dirty="0">
              <a:solidFill>
                <a:schemeClr val="tx1"/>
              </a:solidFill>
            </a:rPr>
            <a:t> </a:t>
          </a:r>
          <a:r>
            <a:rPr lang="en-US" sz="2300" dirty="0" err="1">
              <a:solidFill>
                <a:schemeClr val="tx1"/>
              </a:solidFill>
            </a:rPr>
            <a:t>sipas</a:t>
          </a:r>
          <a:r>
            <a:rPr lang="en-US" sz="2300" dirty="0">
              <a:solidFill>
                <a:schemeClr val="tx1"/>
              </a:solidFill>
            </a:rPr>
            <a:t> NJVQV-</a:t>
          </a:r>
          <a:r>
            <a:rPr lang="en-US" sz="2300" dirty="0" err="1">
              <a:solidFill>
                <a:schemeClr val="tx1"/>
              </a:solidFill>
            </a:rPr>
            <a:t>ve</a:t>
          </a:r>
          <a:r>
            <a:rPr lang="en-US" sz="2300" dirty="0">
              <a:solidFill>
                <a:schemeClr val="tx1"/>
              </a:solidFill>
            </a:rPr>
            <a:t>;</a:t>
          </a:r>
        </a:p>
      </dgm:t>
    </dgm:pt>
    <dgm:pt modelId="{699C3A4B-4751-401B-8724-13E2CC34C456}" type="parTrans" cxnId="{DB77037A-20AB-40CB-95F3-7D327FD84DCE}">
      <dgm:prSet custT="1"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79E194F2-A857-4C06-8E5A-277F3A6CE060}" type="sibTrans" cxnId="{DB77037A-20AB-40CB-95F3-7D327FD84DCE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048376EC-E24A-4EC9-A462-964F8D5E5EB4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sq-AL" sz="2300" dirty="0">
              <a:solidFill>
                <a:schemeClr val="tx1"/>
              </a:solidFill>
            </a:rPr>
            <a:t>Implementimi i AFMIS në nivel vendor.</a:t>
          </a:r>
          <a:endParaRPr lang="en-US" sz="2300" dirty="0">
            <a:solidFill>
              <a:schemeClr val="tx1"/>
            </a:solidFill>
          </a:endParaRPr>
        </a:p>
      </dgm:t>
    </dgm:pt>
    <dgm:pt modelId="{97B8A300-BD42-4FA8-8417-B77917DC8A5F}" type="parTrans" cxnId="{ED447BFD-0932-4AF3-8AC9-0F102E49B4F1}">
      <dgm:prSet custT="1"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41BA3043-BB58-4779-A8B8-B7C4EDC2EEBA}" type="sibTrans" cxnId="{ED447BFD-0932-4AF3-8AC9-0F102E49B4F1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8C19F606-ACB4-448E-A0FD-990B9C0B57AE}" type="pres">
      <dgm:prSet presAssocID="{9168990B-B896-489B-A10B-B14003D16F0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FF6A47C-869B-4179-8C13-572063B63F04}" type="pres">
      <dgm:prSet presAssocID="{BFCA64DE-09B5-4EB7-B705-DE21E376536B}" presName="centerShape" presStyleLbl="node0" presStyleIdx="0" presStyleCnt="1" custScaleX="111665" custLinFactNeighborY="-707"/>
      <dgm:spPr/>
      <dgm:t>
        <a:bodyPr/>
        <a:lstStyle/>
        <a:p>
          <a:endParaRPr lang="en-GB"/>
        </a:p>
      </dgm:t>
    </dgm:pt>
    <dgm:pt modelId="{25898308-3ACF-407A-A942-919335F6CE8F}" type="pres">
      <dgm:prSet presAssocID="{0499B286-4FFE-477C-96DC-57BC6373EFA2}" presName="Name9" presStyleLbl="parChTrans1D2" presStyleIdx="0" presStyleCnt="6"/>
      <dgm:spPr/>
      <dgm:t>
        <a:bodyPr/>
        <a:lstStyle/>
        <a:p>
          <a:endParaRPr lang="en-GB"/>
        </a:p>
      </dgm:t>
    </dgm:pt>
    <dgm:pt modelId="{7525472A-88F1-4ACF-B88C-31E93FE9F757}" type="pres">
      <dgm:prSet presAssocID="{0499B286-4FFE-477C-96DC-57BC6373EFA2}" presName="connTx" presStyleLbl="parChTrans1D2" presStyleIdx="0" presStyleCnt="6"/>
      <dgm:spPr/>
      <dgm:t>
        <a:bodyPr/>
        <a:lstStyle/>
        <a:p>
          <a:endParaRPr lang="en-GB"/>
        </a:p>
      </dgm:t>
    </dgm:pt>
    <dgm:pt modelId="{A9AC7D63-DDF6-4CA6-8A29-0C6478617976}" type="pres">
      <dgm:prSet presAssocID="{0796F1E3-BE3A-46E6-B9BC-E6C06C9A0545}" presName="node" presStyleLbl="node1" presStyleIdx="0" presStyleCnt="6" custScaleX="2668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56F36C-2BAD-43C3-AF86-CA995D1D389F}" type="pres">
      <dgm:prSet presAssocID="{766A8839-36FC-4E63-8BA4-D0CE0E6F95BF}" presName="Name9" presStyleLbl="parChTrans1D2" presStyleIdx="1" presStyleCnt="6"/>
      <dgm:spPr/>
      <dgm:t>
        <a:bodyPr/>
        <a:lstStyle/>
        <a:p>
          <a:endParaRPr lang="en-GB"/>
        </a:p>
      </dgm:t>
    </dgm:pt>
    <dgm:pt modelId="{F798BDDF-0B93-42A6-B5BE-4D55D7297309}" type="pres">
      <dgm:prSet presAssocID="{766A8839-36FC-4E63-8BA4-D0CE0E6F95BF}" presName="connTx" presStyleLbl="parChTrans1D2" presStyleIdx="1" presStyleCnt="6"/>
      <dgm:spPr/>
      <dgm:t>
        <a:bodyPr/>
        <a:lstStyle/>
        <a:p>
          <a:endParaRPr lang="en-GB"/>
        </a:p>
      </dgm:t>
    </dgm:pt>
    <dgm:pt modelId="{04D44CDF-417C-441D-AF87-D66DFA2C2696}" type="pres">
      <dgm:prSet presAssocID="{216F3AA1-45CF-47B7-A6DE-8419619DE83A}" presName="node" presStyleLbl="node1" presStyleIdx="1" presStyleCnt="6" custScaleX="251324" custRadScaleRad="141534" custRadScaleInc="4389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FDA509-BA8A-4D22-85C7-588701C8779A}" type="pres">
      <dgm:prSet presAssocID="{CFAD75CD-39EC-4EC8-B5BB-E25D8AEA62A6}" presName="Name9" presStyleLbl="parChTrans1D2" presStyleIdx="2" presStyleCnt="6"/>
      <dgm:spPr/>
      <dgm:t>
        <a:bodyPr/>
        <a:lstStyle/>
        <a:p>
          <a:endParaRPr lang="en-GB"/>
        </a:p>
      </dgm:t>
    </dgm:pt>
    <dgm:pt modelId="{02EA888E-8770-4B2C-9D40-FD15B01F2CEF}" type="pres">
      <dgm:prSet presAssocID="{CFAD75CD-39EC-4EC8-B5BB-E25D8AEA62A6}" presName="connTx" presStyleLbl="parChTrans1D2" presStyleIdx="2" presStyleCnt="6"/>
      <dgm:spPr/>
      <dgm:t>
        <a:bodyPr/>
        <a:lstStyle/>
        <a:p>
          <a:endParaRPr lang="en-GB"/>
        </a:p>
      </dgm:t>
    </dgm:pt>
    <dgm:pt modelId="{B9539DB6-9455-4C4A-9887-67A5EBF13C41}" type="pres">
      <dgm:prSet presAssocID="{A419E9D8-DF7B-4308-9EC1-E5219D124829}" presName="node" presStyleLbl="node1" presStyleIdx="2" presStyleCnt="6" custScaleX="263495" custRadScaleRad="148762" custRadScaleInc="-526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C874D8-5305-4CC6-BE98-670932739EEE}" type="pres">
      <dgm:prSet presAssocID="{30F9F417-8FF5-4CA7-A723-24712921ECC7}" presName="Name9" presStyleLbl="parChTrans1D2" presStyleIdx="3" presStyleCnt="6"/>
      <dgm:spPr/>
      <dgm:t>
        <a:bodyPr/>
        <a:lstStyle/>
        <a:p>
          <a:endParaRPr lang="en-GB"/>
        </a:p>
      </dgm:t>
    </dgm:pt>
    <dgm:pt modelId="{9463EF92-BC12-4AD1-B7BB-3EFC747246DC}" type="pres">
      <dgm:prSet presAssocID="{30F9F417-8FF5-4CA7-A723-24712921ECC7}" presName="connTx" presStyleLbl="parChTrans1D2" presStyleIdx="3" presStyleCnt="6"/>
      <dgm:spPr/>
      <dgm:t>
        <a:bodyPr/>
        <a:lstStyle/>
        <a:p>
          <a:endParaRPr lang="en-GB"/>
        </a:p>
      </dgm:t>
    </dgm:pt>
    <dgm:pt modelId="{CE64B129-E351-4DAC-8FF6-9A5EFA709317}" type="pres">
      <dgm:prSet presAssocID="{EC9691C3-DE10-491D-BB3D-8F38F94E9521}" presName="node" presStyleLbl="node1" presStyleIdx="3" presStyleCnt="6" custScaleX="278725" custRadScaleRad="104149" custRadScaleInc="-3207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9533BC-B64A-4BB1-84DB-09F8E3560792}" type="pres">
      <dgm:prSet presAssocID="{699C3A4B-4751-401B-8724-13E2CC34C456}" presName="Name9" presStyleLbl="parChTrans1D2" presStyleIdx="4" presStyleCnt="6"/>
      <dgm:spPr/>
      <dgm:t>
        <a:bodyPr/>
        <a:lstStyle/>
        <a:p>
          <a:endParaRPr lang="en-GB"/>
        </a:p>
      </dgm:t>
    </dgm:pt>
    <dgm:pt modelId="{AB2E4054-6929-45D4-AF1E-241973A8EE04}" type="pres">
      <dgm:prSet presAssocID="{699C3A4B-4751-401B-8724-13E2CC34C456}" presName="connTx" presStyleLbl="parChTrans1D2" presStyleIdx="4" presStyleCnt="6"/>
      <dgm:spPr/>
      <dgm:t>
        <a:bodyPr/>
        <a:lstStyle/>
        <a:p>
          <a:endParaRPr lang="en-GB"/>
        </a:p>
      </dgm:t>
    </dgm:pt>
    <dgm:pt modelId="{17668CA7-D4B8-461F-8122-CD9105AC07E4}" type="pres">
      <dgm:prSet presAssocID="{0A8760D4-BCE0-43C1-B3CA-645810342E7F}" presName="node" presStyleLbl="node1" presStyleIdx="4" presStyleCnt="6" custScaleX="272775" custScaleY="98216" custRadScaleRad="135916" custRadScaleInc="3607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FEA259-0D01-407B-A057-9F1E43FE720C}" type="pres">
      <dgm:prSet presAssocID="{97B8A300-BD42-4FA8-8417-B77917DC8A5F}" presName="Name9" presStyleLbl="parChTrans1D2" presStyleIdx="5" presStyleCnt="6"/>
      <dgm:spPr/>
      <dgm:t>
        <a:bodyPr/>
        <a:lstStyle/>
        <a:p>
          <a:endParaRPr lang="en-GB"/>
        </a:p>
      </dgm:t>
    </dgm:pt>
    <dgm:pt modelId="{67A13647-F8AD-44B2-9AB0-3AA876E0F4AB}" type="pres">
      <dgm:prSet presAssocID="{97B8A300-BD42-4FA8-8417-B77917DC8A5F}" presName="connTx" presStyleLbl="parChTrans1D2" presStyleIdx="5" presStyleCnt="6"/>
      <dgm:spPr/>
      <dgm:t>
        <a:bodyPr/>
        <a:lstStyle/>
        <a:p>
          <a:endParaRPr lang="en-GB"/>
        </a:p>
      </dgm:t>
    </dgm:pt>
    <dgm:pt modelId="{33F77D3E-EF3C-4B4E-850B-27A03D42EE40}" type="pres">
      <dgm:prSet presAssocID="{048376EC-E24A-4EC9-A462-964F8D5E5EB4}" presName="node" presStyleLbl="node1" presStyleIdx="5" presStyleCnt="6" custScaleX="260495" custScaleY="106584" custRadScaleRad="139029" custRadScaleInc="-4598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E3484EF-881D-4128-9CB1-E63D3E5C1C53}" type="presOf" srcId="{766A8839-36FC-4E63-8BA4-D0CE0E6F95BF}" destId="{1156F36C-2BAD-43C3-AF86-CA995D1D389F}" srcOrd="0" destOrd="0" presId="urn:microsoft.com/office/officeart/2005/8/layout/radial1"/>
    <dgm:cxn modelId="{E2383AB8-4700-4532-A362-DE40298F1FDB}" type="presOf" srcId="{216F3AA1-45CF-47B7-A6DE-8419619DE83A}" destId="{04D44CDF-417C-441D-AF87-D66DFA2C2696}" srcOrd="0" destOrd="0" presId="urn:microsoft.com/office/officeart/2005/8/layout/radial1"/>
    <dgm:cxn modelId="{E608DAE9-7D46-4C61-85B6-A852658C607E}" type="presOf" srcId="{0499B286-4FFE-477C-96DC-57BC6373EFA2}" destId="{7525472A-88F1-4ACF-B88C-31E93FE9F757}" srcOrd="1" destOrd="0" presId="urn:microsoft.com/office/officeart/2005/8/layout/radial1"/>
    <dgm:cxn modelId="{D0A41B59-4B15-470D-85AA-F85DC06FD656}" type="presOf" srcId="{97B8A300-BD42-4FA8-8417-B77917DC8A5F}" destId="{67A13647-F8AD-44B2-9AB0-3AA876E0F4AB}" srcOrd="1" destOrd="0" presId="urn:microsoft.com/office/officeart/2005/8/layout/radial1"/>
    <dgm:cxn modelId="{DB77037A-20AB-40CB-95F3-7D327FD84DCE}" srcId="{BFCA64DE-09B5-4EB7-B705-DE21E376536B}" destId="{0A8760D4-BCE0-43C1-B3CA-645810342E7F}" srcOrd="4" destOrd="0" parTransId="{699C3A4B-4751-401B-8724-13E2CC34C456}" sibTransId="{79E194F2-A857-4C06-8E5A-277F3A6CE060}"/>
    <dgm:cxn modelId="{D21B4E75-2A8E-4E62-93A2-DAC34B31618D}" type="presOf" srcId="{30F9F417-8FF5-4CA7-A723-24712921ECC7}" destId="{9463EF92-BC12-4AD1-B7BB-3EFC747246DC}" srcOrd="1" destOrd="0" presId="urn:microsoft.com/office/officeart/2005/8/layout/radial1"/>
    <dgm:cxn modelId="{0AD9779A-750B-46FE-BB3E-AA1F3B2B566B}" type="presOf" srcId="{699C3A4B-4751-401B-8724-13E2CC34C456}" destId="{AB2E4054-6929-45D4-AF1E-241973A8EE04}" srcOrd="1" destOrd="0" presId="urn:microsoft.com/office/officeart/2005/8/layout/radial1"/>
    <dgm:cxn modelId="{718592CC-0949-4069-BF9D-5C2A9581C0FD}" type="presOf" srcId="{CFAD75CD-39EC-4EC8-B5BB-E25D8AEA62A6}" destId="{02EA888E-8770-4B2C-9D40-FD15B01F2CEF}" srcOrd="1" destOrd="0" presId="urn:microsoft.com/office/officeart/2005/8/layout/radial1"/>
    <dgm:cxn modelId="{E13C6457-3371-430B-9E47-3A39F72EA83B}" type="presOf" srcId="{0A8760D4-BCE0-43C1-B3CA-645810342E7F}" destId="{17668CA7-D4B8-461F-8122-CD9105AC07E4}" srcOrd="0" destOrd="0" presId="urn:microsoft.com/office/officeart/2005/8/layout/radial1"/>
    <dgm:cxn modelId="{ED447BFD-0932-4AF3-8AC9-0F102E49B4F1}" srcId="{BFCA64DE-09B5-4EB7-B705-DE21E376536B}" destId="{048376EC-E24A-4EC9-A462-964F8D5E5EB4}" srcOrd="5" destOrd="0" parTransId="{97B8A300-BD42-4FA8-8417-B77917DC8A5F}" sibTransId="{41BA3043-BB58-4779-A8B8-B7C4EDC2EEBA}"/>
    <dgm:cxn modelId="{9FE4D2B8-11A0-4735-A5AE-FE13A299D7B4}" type="presOf" srcId="{9168990B-B896-489B-A10B-B14003D16F03}" destId="{8C19F606-ACB4-448E-A0FD-990B9C0B57AE}" srcOrd="0" destOrd="0" presId="urn:microsoft.com/office/officeart/2005/8/layout/radial1"/>
    <dgm:cxn modelId="{644BD8CC-1F45-4CC2-92A3-90972118ED6E}" type="presOf" srcId="{97B8A300-BD42-4FA8-8417-B77917DC8A5F}" destId="{C3FEA259-0D01-407B-A057-9F1E43FE720C}" srcOrd="0" destOrd="0" presId="urn:microsoft.com/office/officeart/2005/8/layout/radial1"/>
    <dgm:cxn modelId="{B3DB93B1-CAD2-4E33-9DC6-CAF8E897B57A}" type="presOf" srcId="{30F9F417-8FF5-4CA7-A723-24712921ECC7}" destId="{F0C874D8-5305-4CC6-BE98-670932739EEE}" srcOrd="0" destOrd="0" presId="urn:microsoft.com/office/officeart/2005/8/layout/radial1"/>
    <dgm:cxn modelId="{C27F112E-98F6-42FE-A072-E06A3D537328}" type="presOf" srcId="{0499B286-4FFE-477C-96DC-57BC6373EFA2}" destId="{25898308-3ACF-407A-A942-919335F6CE8F}" srcOrd="0" destOrd="0" presId="urn:microsoft.com/office/officeart/2005/8/layout/radial1"/>
    <dgm:cxn modelId="{2CCABCFC-5BD1-4F43-9F21-37E05B313C19}" type="presOf" srcId="{A419E9D8-DF7B-4308-9EC1-E5219D124829}" destId="{B9539DB6-9455-4C4A-9887-67A5EBF13C41}" srcOrd="0" destOrd="0" presId="urn:microsoft.com/office/officeart/2005/8/layout/radial1"/>
    <dgm:cxn modelId="{9359832D-8155-43DD-A56E-97B4F66942E5}" type="presOf" srcId="{0796F1E3-BE3A-46E6-B9BC-E6C06C9A0545}" destId="{A9AC7D63-DDF6-4CA6-8A29-0C6478617976}" srcOrd="0" destOrd="0" presId="urn:microsoft.com/office/officeart/2005/8/layout/radial1"/>
    <dgm:cxn modelId="{4CC27F0C-ED36-4029-86D0-EB6E561C004B}" type="presOf" srcId="{CFAD75CD-39EC-4EC8-B5BB-E25D8AEA62A6}" destId="{6FFDA509-BA8A-4D22-85C7-588701C8779A}" srcOrd="0" destOrd="0" presId="urn:microsoft.com/office/officeart/2005/8/layout/radial1"/>
    <dgm:cxn modelId="{A6298D46-9404-44D1-BBE5-56ED0F3CCB1F}" type="presOf" srcId="{766A8839-36FC-4E63-8BA4-D0CE0E6F95BF}" destId="{F798BDDF-0B93-42A6-B5BE-4D55D7297309}" srcOrd="1" destOrd="0" presId="urn:microsoft.com/office/officeart/2005/8/layout/radial1"/>
    <dgm:cxn modelId="{5FE1C150-ABAC-4499-A4CF-316D6FA715CE}" srcId="{BFCA64DE-09B5-4EB7-B705-DE21E376536B}" destId="{216F3AA1-45CF-47B7-A6DE-8419619DE83A}" srcOrd="1" destOrd="0" parTransId="{766A8839-36FC-4E63-8BA4-D0CE0E6F95BF}" sibTransId="{44030F5E-00F5-4B36-90D5-5700E485019A}"/>
    <dgm:cxn modelId="{4E055791-3893-40CF-A512-C858428DEE5B}" type="presOf" srcId="{EC9691C3-DE10-491D-BB3D-8F38F94E9521}" destId="{CE64B129-E351-4DAC-8FF6-9A5EFA709317}" srcOrd="0" destOrd="0" presId="urn:microsoft.com/office/officeart/2005/8/layout/radial1"/>
    <dgm:cxn modelId="{5D0FA465-6783-40C6-8657-342BBBDC5B8E}" type="presOf" srcId="{699C3A4B-4751-401B-8724-13E2CC34C456}" destId="{8E9533BC-B64A-4BB1-84DB-09F8E3560792}" srcOrd="0" destOrd="0" presId="urn:microsoft.com/office/officeart/2005/8/layout/radial1"/>
    <dgm:cxn modelId="{CE51CE7F-DEE7-43C0-8473-A55144BAF418}" srcId="{BFCA64DE-09B5-4EB7-B705-DE21E376536B}" destId="{0796F1E3-BE3A-46E6-B9BC-E6C06C9A0545}" srcOrd="0" destOrd="0" parTransId="{0499B286-4FFE-477C-96DC-57BC6373EFA2}" sibTransId="{C9971A09-DDCB-447B-BE59-6E3232AE79B7}"/>
    <dgm:cxn modelId="{18F00B3A-4C19-4197-9FD9-5727D492BAD6}" srcId="{BFCA64DE-09B5-4EB7-B705-DE21E376536B}" destId="{EC9691C3-DE10-491D-BB3D-8F38F94E9521}" srcOrd="3" destOrd="0" parTransId="{30F9F417-8FF5-4CA7-A723-24712921ECC7}" sibTransId="{BA7924D8-FBD6-473D-9A41-BBDD16623A76}"/>
    <dgm:cxn modelId="{479E7077-CF4A-4DC8-B5BB-DA53E959224F}" srcId="{9168990B-B896-489B-A10B-B14003D16F03}" destId="{BFCA64DE-09B5-4EB7-B705-DE21E376536B}" srcOrd="0" destOrd="0" parTransId="{5D608903-1A8A-407A-A887-610791BF2C10}" sibTransId="{92FB4EF1-AEFA-421B-8F13-8AEB42424D14}"/>
    <dgm:cxn modelId="{570106B4-CE2C-4066-86F5-ABC532A95B92}" type="presOf" srcId="{048376EC-E24A-4EC9-A462-964F8D5E5EB4}" destId="{33F77D3E-EF3C-4B4E-850B-27A03D42EE40}" srcOrd="0" destOrd="0" presId="urn:microsoft.com/office/officeart/2005/8/layout/radial1"/>
    <dgm:cxn modelId="{6948CD12-BA05-49B9-B092-BF70523B52CB}" srcId="{BFCA64DE-09B5-4EB7-B705-DE21E376536B}" destId="{A419E9D8-DF7B-4308-9EC1-E5219D124829}" srcOrd="2" destOrd="0" parTransId="{CFAD75CD-39EC-4EC8-B5BB-E25D8AEA62A6}" sibTransId="{B0BE347A-3AFB-4218-BC1F-7B156D84C2F4}"/>
    <dgm:cxn modelId="{C72A92FD-EDA6-49BB-AF34-034A5C565B57}" type="presOf" srcId="{BFCA64DE-09B5-4EB7-B705-DE21E376536B}" destId="{7FF6A47C-869B-4179-8C13-572063B63F04}" srcOrd="0" destOrd="0" presId="urn:microsoft.com/office/officeart/2005/8/layout/radial1"/>
    <dgm:cxn modelId="{889B14D6-5B87-497B-AA27-FB367E689B6E}" type="presParOf" srcId="{8C19F606-ACB4-448E-A0FD-990B9C0B57AE}" destId="{7FF6A47C-869B-4179-8C13-572063B63F04}" srcOrd="0" destOrd="0" presId="urn:microsoft.com/office/officeart/2005/8/layout/radial1"/>
    <dgm:cxn modelId="{CAB0E5C0-1405-4805-82D2-82F710F44924}" type="presParOf" srcId="{8C19F606-ACB4-448E-A0FD-990B9C0B57AE}" destId="{25898308-3ACF-407A-A942-919335F6CE8F}" srcOrd="1" destOrd="0" presId="urn:microsoft.com/office/officeart/2005/8/layout/radial1"/>
    <dgm:cxn modelId="{8688E10A-B693-4904-8B7E-A71C28F0BC89}" type="presParOf" srcId="{25898308-3ACF-407A-A942-919335F6CE8F}" destId="{7525472A-88F1-4ACF-B88C-31E93FE9F757}" srcOrd="0" destOrd="0" presId="urn:microsoft.com/office/officeart/2005/8/layout/radial1"/>
    <dgm:cxn modelId="{8EA4D73D-F6A7-455A-BE38-E14329AD2BE0}" type="presParOf" srcId="{8C19F606-ACB4-448E-A0FD-990B9C0B57AE}" destId="{A9AC7D63-DDF6-4CA6-8A29-0C6478617976}" srcOrd="2" destOrd="0" presId="urn:microsoft.com/office/officeart/2005/8/layout/radial1"/>
    <dgm:cxn modelId="{9BE74723-F423-4DE0-AE76-B484BF4B4879}" type="presParOf" srcId="{8C19F606-ACB4-448E-A0FD-990B9C0B57AE}" destId="{1156F36C-2BAD-43C3-AF86-CA995D1D389F}" srcOrd="3" destOrd="0" presId="urn:microsoft.com/office/officeart/2005/8/layout/radial1"/>
    <dgm:cxn modelId="{4243E1E3-92D4-46D0-BC42-77E51B7EFCE2}" type="presParOf" srcId="{1156F36C-2BAD-43C3-AF86-CA995D1D389F}" destId="{F798BDDF-0B93-42A6-B5BE-4D55D7297309}" srcOrd="0" destOrd="0" presId="urn:microsoft.com/office/officeart/2005/8/layout/radial1"/>
    <dgm:cxn modelId="{47624ABC-310B-4F2D-8AEA-FE3ACC4307E4}" type="presParOf" srcId="{8C19F606-ACB4-448E-A0FD-990B9C0B57AE}" destId="{04D44CDF-417C-441D-AF87-D66DFA2C2696}" srcOrd="4" destOrd="0" presId="urn:microsoft.com/office/officeart/2005/8/layout/radial1"/>
    <dgm:cxn modelId="{1DF429B1-CD5F-426E-834D-2A4E8FB7D1D0}" type="presParOf" srcId="{8C19F606-ACB4-448E-A0FD-990B9C0B57AE}" destId="{6FFDA509-BA8A-4D22-85C7-588701C8779A}" srcOrd="5" destOrd="0" presId="urn:microsoft.com/office/officeart/2005/8/layout/radial1"/>
    <dgm:cxn modelId="{2B928368-9767-4AFD-8709-C344AF89FB64}" type="presParOf" srcId="{6FFDA509-BA8A-4D22-85C7-588701C8779A}" destId="{02EA888E-8770-4B2C-9D40-FD15B01F2CEF}" srcOrd="0" destOrd="0" presId="urn:microsoft.com/office/officeart/2005/8/layout/radial1"/>
    <dgm:cxn modelId="{A12B3976-C2EE-494D-BB28-AEE40AA6C4E5}" type="presParOf" srcId="{8C19F606-ACB4-448E-A0FD-990B9C0B57AE}" destId="{B9539DB6-9455-4C4A-9887-67A5EBF13C41}" srcOrd="6" destOrd="0" presId="urn:microsoft.com/office/officeart/2005/8/layout/radial1"/>
    <dgm:cxn modelId="{83BC4470-5D6B-4381-935F-09F36FF64703}" type="presParOf" srcId="{8C19F606-ACB4-448E-A0FD-990B9C0B57AE}" destId="{F0C874D8-5305-4CC6-BE98-670932739EEE}" srcOrd="7" destOrd="0" presId="urn:microsoft.com/office/officeart/2005/8/layout/radial1"/>
    <dgm:cxn modelId="{3E07F8AD-4D2B-4515-B906-F9F164A9958A}" type="presParOf" srcId="{F0C874D8-5305-4CC6-BE98-670932739EEE}" destId="{9463EF92-BC12-4AD1-B7BB-3EFC747246DC}" srcOrd="0" destOrd="0" presId="urn:microsoft.com/office/officeart/2005/8/layout/radial1"/>
    <dgm:cxn modelId="{D5D97A56-19FC-427A-9A03-9D3904048EB7}" type="presParOf" srcId="{8C19F606-ACB4-448E-A0FD-990B9C0B57AE}" destId="{CE64B129-E351-4DAC-8FF6-9A5EFA709317}" srcOrd="8" destOrd="0" presId="urn:microsoft.com/office/officeart/2005/8/layout/radial1"/>
    <dgm:cxn modelId="{2D79C5C6-E30E-4858-9789-77D11786AA28}" type="presParOf" srcId="{8C19F606-ACB4-448E-A0FD-990B9C0B57AE}" destId="{8E9533BC-B64A-4BB1-84DB-09F8E3560792}" srcOrd="9" destOrd="0" presId="urn:microsoft.com/office/officeart/2005/8/layout/radial1"/>
    <dgm:cxn modelId="{C4B272CA-4C35-4D63-B679-87CD5A522E74}" type="presParOf" srcId="{8E9533BC-B64A-4BB1-84DB-09F8E3560792}" destId="{AB2E4054-6929-45D4-AF1E-241973A8EE04}" srcOrd="0" destOrd="0" presId="urn:microsoft.com/office/officeart/2005/8/layout/radial1"/>
    <dgm:cxn modelId="{6F98C723-2BAB-418E-A04A-9568C1A04ED0}" type="presParOf" srcId="{8C19F606-ACB4-448E-A0FD-990B9C0B57AE}" destId="{17668CA7-D4B8-461F-8122-CD9105AC07E4}" srcOrd="10" destOrd="0" presId="urn:microsoft.com/office/officeart/2005/8/layout/radial1"/>
    <dgm:cxn modelId="{5ABBBDE5-F420-4D40-8CF9-78FCB72ED221}" type="presParOf" srcId="{8C19F606-ACB4-448E-A0FD-990B9C0B57AE}" destId="{C3FEA259-0D01-407B-A057-9F1E43FE720C}" srcOrd="11" destOrd="0" presId="urn:microsoft.com/office/officeart/2005/8/layout/radial1"/>
    <dgm:cxn modelId="{AC3B952E-D3F4-4481-937E-6F618C9A131B}" type="presParOf" srcId="{C3FEA259-0D01-407B-A057-9F1E43FE720C}" destId="{67A13647-F8AD-44B2-9AB0-3AA876E0F4AB}" srcOrd="0" destOrd="0" presId="urn:microsoft.com/office/officeart/2005/8/layout/radial1"/>
    <dgm:cxn modelId="{AF13A98C-E025-45EE-AB94-76C27A7B28ED}" type="presParOf" srcId="{8C19F606-ACB4-448E-A0FD-990B9C0B57AE}" destId="{33F77D3E-EF3C-4B4E-850B-27A03D42EE40}" srcOrd="12" destOrd="0" presId="urn:microsoft.com/office/officeart/2005/8/layout/radial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5050131-C145-4461-8D94-8213F02912E6}" type="doc">
      <dgm:prSet loTypeId="urn:microsoft.com/office/officeart/2008/layout/VerticalCurvedList" loCatId="list" qsTypeId="urn:microsoft.com/office/officeart/2005/8/quickstyle/3d1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BAAF5DFA-0518-461E-9CC8-92C6A8DFEC96}">
      <dgm:prSet phldrT="[Text]" custT="1"/>
      <dgm:spPr/>
      <dgm:t>
        <a:bodyPr/>
        <a:lstStyle/>
        <a:p>
          <a:r>
            <a:rPr lang="sq-AL" sz="2300" dirty="0">
              <a:solidFill>
                <a:schemeClr val="tx1"/>
              </a:solidFill>
            </a:rPr>
            <a:t>Rritja e kapacitetit fiskal të njësive të vetëqeverisjes vendore</a:t>
          </a:r>
          <a:r>
            <a:rPr lang="en-GB" sz="2300" dirty="0">
              <a:solidFill>
                <a:schemeClr val="tx1"/>
              </a:solidFill>
            </a:rPr>
            <a:t>;</a:t>
          </a:r>
          <a:r>
            <a:rPr lang="sq-AL" sz="2300" dirty="0">
              <a:solidFill>
                <a:schemeClr val="tx1"/>
              </a:solidFill>
            </a:rPr>
            <a:t> </a:t>
          </a:r>
          <a:endParaRPr lang="en-US" sz="2300" dirty="0">
            <a:solidFill>
              <a:schemeClr val="tx1"/>
            </a:solidFill>
          </a:endParaRPr>
        </a:p>
      </dgm:t>
    </dgm:pt>
    <dgm:pt modelId="{DF3B37F4-A962-403B-A3BA-957122616894}" type="parTrans" cxnId="{4FAC16DA-E5AC-4818-8C87-AD63ADDDA453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F5B028B7-5C55-45C8-82FB-8D98E5EAC722}" type="sibTrans" cxnId="{4FAC16DA-E5AC-4818-8C87-AD63ADDDA453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4974FE36-445E-482B-BAE3-4B5973A9C31F}">
      <dgm:prSet phldrT="[Text]" custT="1"/>
      <dgm:spPr/>
      <dgm:t>
        <a:bodyPr/>
        <a:lstStyle/>
        <a:p>
          <a:r>
            <a:rPr lang="sq-AL" sz="2300" dirty="0">
              <a:solidFill>
                <a:schemeClr val="tx1"/>
              </a:solidFill>
            </a:rPr>
            <a:t>Rritja e burimeve të financimit të qeverisjes vendore me rreth </a:t>
          </a:r>
          <a:r>
            <a:rPr lang="sq-AL" sz="2300" b="1" dirty="0">
              <a:solidFill>
                <a:schemeClr val="tx1"/>
              </a:solidFill>
            </a:rPr>
            <a:t>5.2 miliard lekë </a:t>
          </a:r>
          <a:r>
            <a:rPr lang="sq-AL" sz="2300" dirty="0">
              <a:solidFill>
                <a:schemeClr val="tx1"/>
              </a:solidFill>
            </a:rPr>
            <a:t>ose </a:t>
          </a:r>
          <a:r>
            <a:rPr lang="en-US" sz="2300" dirty="0">
              <a:solidFill>
                <a:schemeClr val="tx1"/>
              </a:solidFill>
            </a:rPr>
            <a:t>9</a:t>
          </a:r>
          <a:r>
            <a:rPr lang="sq-AL" sz="2300" dirty="0">
              <a:solidFill>
                <a:schemeClr val="tx1"/>
              </a:solidFill>
            </a:rPr>
            <a:t> % më shumë se sa plani i vitit 2022</a:t>
          </a:r>
          <a:r>
            <a:rPr lang="en-GB" sz="2300" dirty="0">
              <a:solidFill>
                <a:schemeClr val="tx1"/>
              </a:solidFill>
            </a:rPr>
            <a:t>;</a:t>
          </a:r>
          <a:r>
            <a:rPr lang="sq-AL" sz="2300" dirty="0">
              <a:solidFill>
                <a:schemeClr val="tx1"/>
              </a:solidFill>
            </a:rPr>
            <a:t> </a:t>
          </a:r>
          <a:endParaRPr lang="en-US" sz="2300" dirty="0">
            <a:solidFill>
              <a:schemeClr val="tx1"/>
            </a:solidFill>
          </a:endParaRPr>
        </a:p>
      </dgm:t>
    </dgm:pt>
    <dgm:pt modelId="{0FD3A2DC-DF5D-4926-99AC-92AE59B706ED}" type="parTrans" cxnId="{D4F8D84F-6EEE-4D5C-8C54-1FB2CEE6EF4F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5117A46B-9C0E-4B2D-B856-2DA5B521D44F}" type="sibTrans" cxnId="{D4F8D84F-6EEE-4D5C-8C54-1FB2CEE6EF4F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1B4C4C0A-7538-4285-8279-EA0234FA3067}">
      <dgm:prSet phldrT="[Text]" custT="1"/>
      <dgm:spPr/>
      <dgm:t>
        <a:bodyPr/>
        <a:lstStyle/>
        <a:p>
          <a:r>
            <a:rPr lang="sq-AL" sz="2300" dirty="0">
              <a:solidFill>
                <a:schemeClr val="tx1"/>
              </a:solidFill>
            </a:rPr>
            <a:t>Harmonizimi dhe unifikimi i procedurave për hartimin, zbatimin, raportimin, monitorimin e buxheteve të njësive të vetëqeverisjes vendore, konform standarteve ndërkombëtare; </a:t>
          </a:r>
          <a:endParaRPr lang="en-US" sz="2300" dirty="0">
            <a:solidFill>
              <a:schemeClr val="tx1"/>
            </a:solidFill>
          </a:endParaRPr>
        </a:p>
      </dgm:t>
    </dgm:pt>
    <dgm:pt modelId="{B8F9F11A-95FB-48AB-829F-759281164C26}" type="parTrans" cxnId="{0B7743B4-B813-47F2-84E7-9F48FB9477AD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39456EE4-191E-4BA5-B9B1-F20174451D22}" type="sibTrans" cxnId="{0B7743B4-B813-47F2-84E7-9F48FB9477AD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BCDBD8AA-5B4E-4CFD-A2A1-739D0EB2A557}">
      <dgm:prSet phldrT="[Text]" custT="1"/>
      <dgm:spPr/>
      <dgm:t>
        <a:bodyPr/>
        <a:lstStyle/>
        <a:p>
          <a:r>
            <a:rPr lang="sq-AL" sz="2300" dirty="0">
              <a:solidFill>
                <a:schemeClr val="tx1"/>
              </a:solidFill>
            </a:rPr>
            <a:t>Konsolidimi fiskal dhe qëndrueshmëria e financave të pushtetit vendor</a:t>
          </a:r>
          <a:r>
            <a:rPr lang="en-GB" sz="2300" dirty="0">
              <a:solidFill>
                <a:schemeClr val="tx1"/>
              </a:solidFill>
            </a:rPr>
            <a:t>;</a:t>
          </a:r>
          <a:endParaRPr lang="en-US" sz="2300" dirty="0">
            <a:solidFill>
              <a:schemeClr val="tx1"/>
            </a:solidFill>
          </a:endParaRPr>
        </a:p>
      </dgm:t>
    </dgm:pt>
    <dgm:pt modelId="{70C97D31-1074-4B92-9105-DCA51013BD8B}" type="parTrans" cxnId="{E416E1CA-84CF-48FF-8BA3-0BB753A36FD9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1172044B-1EF0-4DF4-9BBA-B101C1F73278}" type="sibTrans" cxnId="{E416E1CA-84CF-48FF-8BA3-0BB753A36FD9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B5AF57AA-E597-4A96-880A-0FC09B8B843B}">
      <dgm:prSet phldrT="[Text]" custT="1"/>
      <dgm:spPr/>
      <dgm:t>
        <a:bodyPr/>
        <a:lstStyle/>
        <a:p>
          <a:r>
            <a:rPr lang="en-GB" sz="2300" dirty="0" err="1">
              <a:solidFill>
                <a:schemeClr val="tx1"/>
              </a:solidFill>
            </a:rPr>
            <a:t>Përmirësimi</a:t>
          </a:r>
          <a:r>
            <a:rPr lang="en-GB" sz="2300" dirty="0">
              <a:solidFill>
                <a:schemeClr val="tx1"/>
              </a:solidFill>
            </a:rPr>
            <a:t> </a:t>
          </a:r>
          <a:r>
            <a:rPr lang="en-GB" sz="2300" dirty="0" err="1">
              <a:solidFill>
                <a:schemeClr val="tx1"/>
              </a:solidFill>
            </a:rPr>
            <a:t>i</a:t>
          </a:r>
          <a:r>
            <a:rPr lang="en-GB" sz="2300" dirty="0">
              <a:solidFill>
                <a:schemeClr val="tx1"/>
              </a:solidFill>
            </a:rPr>
            <a:t> </a:t>
          </a:r>
          <a:r>
            <a:rPr lang="en-GB" sz="2300" dirty="0" err="1">
              <a:solidFill>
                <a:schemeClr val="tx1"/>
              </a:solidFill>
            </a:rPr>
            <a:t>procesit</a:t>
          </a:r>
          <a:r>
            <a:rPr lang="en-GB" sz="2300" dirty="0">
              <a:solidFill>
                <a:schemeClr val="tx1"/>
              </a:solidFill>
            </a:rPr>
            <a:t> </a:t>
          </a:r>
          <a:r>
            <a:rPr lang="en-GB" sz="2300" dirty="0" err="1">
              <a:solidFill>
                <a:schemeClr val="tx1"/>
              </a:solidFill>
            </a:rPr>
            <a:t>të</a:t>
          </a:r>
          <a:r>
            <a:rPr lang="en-GB" sz="2300" dirty="0">
              <a:solidFill>
                <a:schemeClr val="tx1"/>
              </a:solidFill>
            </a:rPr>
            <a:t> </a:t>
          </a:r>
          <a:r>
            <a:rPr lang="sq-AL" sz="2300" dirty="0">
              <a:solidFill>
                <a:schemeClr val="tx1"/>
              </a:solidFill>
            </a:rPr>
            <a:t>buxhetimi</a:t>
          </a:r>
          <a:r>
            <a:rPr lang="en-GB" sz="2300" dirty="0">
              <a:solidFill>
                <a:schemeClr val="tx1"/>
              </a:solidFill>
            </a:rPr>
            <a:t>t</a:t>
          </a:r>
          <a:r>
            <a:rPr lang="sq-AL" sz="2300" dirty="0">
              <a:solidFill>
                <a:schemeClr val="tx1"/>
              </a:solidFill>
            </a:rPr>
            <a:t> mbi bazë produkti, programi dhe funksioni në të gjitha njësitë vetëqeverisjes vendore;</a:t>
          </a:r>
          <a:endParaRPr lang="en-US" sz="2300" dirty="0">
            <a:solidFill>
              <a:schemeClr val="tx1"/>
            </a:solidFill>
          </a:endParaRPr>
        </a:p>
      </dgm:t>
    </dgm:pt>
    <dgm:pt modelId="{59061E59-FFB6-4602-893C-84C2D3A14F89}" type="parTrans" cxnId="{C91496FE-3F59-4DD4-9D7E-76675A760372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975C2BB8-9D15-45E2-B9D3-104FE3704051}" type="sibTrans" cxnId="{C91496FE-3F59-4DD4-9D7E-76675A760372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378AD272-86AE-45F4-83D7-454203DB5167}">
      <dgm:prSet phldrT="[Text]" custT="1"/>
      <dgm:spPr/>
      <dgm:t>
        <a:bodyPr/>
        <a:lstStyle/>
        <a:p>
          <a:r>
            <a:rPr lang="en-GB" sz="2300" dirty="0" err="1">
              <a:solidFill>
                <a:schemeClr val="tx1"/>
              </a:solidFill>
            </a:rPr>
            <a:t>Vazhdimi</a:t>
          </a:r>
          <a:r>
            <a:rPr lang="en-GB" sz="2300" dirty="0">
              <a:solidFill>
                <a:schemeClr val="tx1"/>
              </a:solidFill>
            </a:rPr>
            <a:t> </a:t>
          </a:r>
          <a:r>
            <a:rPr lang="en-GB" sz="2300" dirty="0" err="1">
              <a:solidFill>
                <a:schemeClr val="tx1"/>
              </a:solidFill>
            </a:rPr>
            <a:t>i</a:t>
          </a:r>
          <a:r>
            <a:rPr lang="en-GB" sz="2300" dirty="0">
              <a:solidFill>
                <a:schemeClr val="tx1"/>
              </a:solidFill>
            </a:rPr>
            <a:t> </a:t>
          </a:r>
          <a:r>
            <a:rPr lang="en-GB" sz="2300" dirty="0" err="1">
              <a:solidFill>
                <a:schemeClr val="tx1"/>
              </a:solidFill>
            </a:rPr>
            <a:t>pilotimit</a:t>
          </a:r>
          <a:r>
            <a:rPr lang="en-GB" sz="2300" dirty="0">
              <a:solidFill>
                <a:schemeClr val="tx1"/>
              </a:solidFill>
            </a:rPr>
            <a:t> </a:t>
          </a:r>
          <a:r>
            <a:rPr lang="en-GB" sz="2300" dirty="0" err="1">
              <a:solidFill>
                <a:schemeClr val="tx1"/>
              </a:solidFill>
            </a:rPr>
            <a:t>të</a:t>
          </a:r>
          <a:r>
            <a:rPr lang="en-GB" sz="2300" dirty="0">
              <a:solidFill>
                <a:schemeClr val="tx1"/>
              </a:solidFill>
            </a:rPr>
            <a:t> NJVQV-</a:t>
          </a:r>
          <a:r>
            <a:rPr lang="en-GB" sz="2300" dirty="0" err="1">
              <a:solidFill>
                <a:schemeClr val="tx1"/>
              </a:solidFill>
            </a:rPr>
            <a:t>ve</a:t>
          </a:r>
          <a:r>
            <a:rPr lang="en-GB" sz="2300" dirty="0">
              <a:solidFill>
                <a:schemeClr val="tx1"/>
              </a:solidFill>
            </a:rPr>
            <a:t> </a:t>
          </a:r>
          <a:r>
            <a:rPr lang="en-GB" sz="2300" dirty="0" err="1">
              <a:solidFill>
                <a:schemeClr val="tx1"/>
              </a:solidFill>
            </a:rPr>
            <a:t>për</a:t>
          </a:r>
          <a:r>
            <a:rPr lang="en-GB" sz="2300" dirty="0">
              <a:solidFill>
                <a:schemeClr val="tx1"/>
              </a:solidFill>
            </a:rPr>
            <a:t> </a:t>
          </a:r>
          <a:r>
            <a:rPr lang="en-GB" sz="2300" dirty="0" err="1">
              <a:solidFill>
                <a:schemeClr val="tx1"/>
              </a:solidFill>
            </a:rPr>
            <a:t>reformimin</a:t>
          </a:r>
          <a:r>
            <a:rPr lang="en-GB" sz="2300" dirty="0">
              <a:solidFill>
                <a:schemeClr val="tx1"/>
              </a:solidFill>
            </a:rPr>
            <a:t> e </a:t>
          </a:r>
          <a:r>
            <a:rPr lang="en-GB" sz="2300" dirty="0" err="1">
              <a:solidFill>
                <a:schemeClr val="tx1"/>
              </a:solidFill>
            </a:rPr>
            <a:t>programit</a:t>
          </a:r>
          <a:r>
            <a:rPr lang="en-GB" sz="2300" dirty="0">
              <a:solidFill>
                <a:schemeClr val="tx1"/>
              </a:solidFill>
            </a:rPr>
            <a:t> </a:t>
          </a:r>
          <a:r>
            <a:rPr lang="en-GB" sz="2300" dirty="0" err="1">
              <a:solidFill>
                <a:schemeClr val="tx1"/>
              </a:solidFill>
            </a:rPr>
            <a:t>buxhetor</a:t>
          </a:r>
          <a:r>
            <a:rPr lang="en-GB" sz="2300" dirty="0">
              <a:solidFill>
                <a:schemeClr val="tx1"/>
              </a:solidFill>
            </a:rPr>
            <a:t>;</a:t>
          </a:r>
          <a:endParaRPr lang="en-US" sz="2300" dirty="0">
            <a:solidFill>
              <a:schemeClr val="tx1"/>
            </a:solidFill>
          </a:endParaRPr>
        </a:p>
      </dgm:t>
    </dgm:pt>
    <dgm:pt modelId="{135442F8-1598-4726-B15E-42DA77BB97EE}" type="parTrans" cxnId="{915D7EA7-1C47-4C9D-9B30-964F3BD57D3A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0D2CB69E-6625-463A-9DD8-04565B24A428}" type="sibTrans" cxnId="{915D7EA7-1C47-4C9D-9B30-964F3BD57D3A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B2622F7C-789B-488F-87EE-7BC59B252828}">
      <dgm:prSet phldrT="[Text]" custT="1"/>
      <dgm:spPr/>
      <dgm:t>
        <a:bodyPr/>
        <a:lstStyle/>
        <a:p>
          <a:r>
            <a:rPr lang="sq-AL" sz="2300" dirty="0">
              <a:solidFill>
                <a:schemeClr val="tx1"/>
              </a:solidFill>
            </a:rPr>
            <a:t>Zhvillimi ekonomik lokal dhe ulja e pabarazive midis njësive të vetëqeverisjes vendore</a:t>
          </a:r>
          <a:r>
            <a:rPr lang="en-US" sz="2300" dirty="0">
              <a:solidFill>
                <a:schemeClr val="tx1"/>
              </a:solidFill>
            </a:rPr>
            <a:t>;</a:t>
          </a:r>
        </a:p>
      </dgm:t>
    </dgm:pt>
    <dgm:pt modelId="{8CD7E22C-A57D-41DA-A1EE-2C43F8D1452A}" type="parTrans" cxnId="{448CF6AB-5CC8-44E3-82A3-4A7616AE75FE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442DE57F-AD05-41A6-9B22-FA1AE5BF284E}" type="sibTrans" cxnId="{448CF6AB-5CC8-44E3-82A3-4A7616AE75FE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7DA82E1B-128E-4BB5-8C83-EEB5A98E6061}">
      <dgm:prSet phldrT="[Text]"/>
      <dgm:spPr/>
      <dgm:t>
        <a:bodyPr/>
        <a:lstStyle/>
        <a:p>
          <a:endParaRPr lang="en-GB"/>
        </a:p>
      </dgm:t>
    </dgm:pt>
    <dgm:pt modelId="{C254AC64-705C-46F4-800A-3A9164FC5AC1}" type="parTrans" cxnId="{18D92631-2A8B-4739-9911-D21B8F8095D2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E880507A-1DB6-4A02-88B6-C488F15464B2}" type="sibTrans" cxnId="{18D92631-2A8B-4739-9911-D21B8F8095D2}">
      <dgm:prSet/>
      <dgm:spPr/>
      <dgm:t>
        <a:bodyPr/>
        <a:lstStyle/>
        <a:p>
          <a:endParaRPr lang="en-US" sz="2300">
            <a:solidFill>
              <a:schemeClr val="tx1"/>
            </a:solidFill>
          </a:endParaRPr>
        </a:p>
      </dgm:t>
    </dgm:pt>
    <dgm:pt modelId="{5B317C6A-85A6-4D25-BED2-9C4BF207EB49}" type="pres">
      <dgm:prSet presAssocID="{55050131-C145-4461-8D94-8213F02912E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GB"/>
        </a:p>
      </dgm:t>
    </dgm:pt>
    <dgm:pt modelId="{B92486A3-AD9D-4922-892D-B4F55BED1643}" type="pres">
      <dgm:prSet presAssocID="{55050131-C145-4461-8D94-8213F02912E6}" presName="Name1" presStyleCnt="0"/>
      <dgm:spPr/>
    </dgm:pt>
    <dgm:pt modelId="{7D073D6B-4D38-4A71-9AFB-B43A7A7DF56F}" type="pres">
      <dgm:prSet presAssocID="{55050131-C145-4461-8D94-8213F02912E6}" presName="cycle" presStyleCnt="0"/>
      <dgm:spPr/>
    </dgm:pt>
    <dgm:pt modelId="{8E9DD2B7-1AE2-4DA7-920F-3D41A62BC9BE}" type="pres">
      <dgm:prSet presAssocID="{55050131-C145-4461-8D94-8213F02912E6}" presName="srcNode" presStyleLbl="node1" presStyleIdx="0" presStyleCnt="7"/>
      <dgm:spPr/>
    </dgm:pt>
    <dgm:pt modelId="{A2160F7F-06EC-48E1-9630-4D11FC8F5A12}" type="pres">
      <dgm:prSet presAssocID="{55050131-C145-4461-8D94-8213F02912E6}" presName="conn" presStyleLbl="parChTrans1D2" presStyleIdx="0" presStyleCnt="1"/>
      <dgm:spPr/>
      <dgm:t>
        <a:bodyPr/>
        <a:lstStyle/>
        <a:p>
          <a:endParaRPr lang="en-GB"/>
        </a:p>
      </dgm:t>
    </dgm:pt>
    <dgm:pt modelId="{8F466CA8-ECE2-4BAB-82D0-1A132E0EE785}" type="pres">
      <dgm:prSet presAssocID="{55050131-C145-4461-8D94-8213F02912E6}" presName="extraNode" presStyleLbl="node1" presStyleIdx="0" presStyleCnt="7"/>
      <dgm:spPr/>
    </dgm:pt>
    <dgm:pt modelId="{BF751645-7883-4290-8786-C208D9BD0E80}" type="pres">
      <dgm:prSet presAssocID="{55050131-C145-4461-8D94-8213F02912E6}" presName="dstNode" presStyleLbl="node1" presStyleIdx="0" presStyleCnt="7"/>
      <dgm:spPr/>
    </dgm:pt>
    <dgm:pt modelId="{CEC995E5-05EA-4255-A480-E12A44EA1F10}" type="pres">
      <dgm:prSet presAssocID="{BAAF5DFA-0518-461E-9CC8-92C6A8DFEC96}" presName="text_1" presStyleLbl="node1" presStyleIdx="0" presStyleCnt="7" custScaleY="86617" custLinFactNeighborX="-175" custLinFactNeighborY="-3089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A4FBA7-D318-48E1-99B2-76A0B7F03784}" type="pres">
      <dgm:prSet presAssocID="{BAAF5DFA-0518-461E-9CC8-92C6A8DFEC96}" presName="accent_1" presStyleCnt="0"/>
      <dgm:spPr/>
    </dgm:pt>
    <dgm:pt modelId="{E7877156-9DC5-42AA-9598-FE5614D8C2A1}" type="pres">
      <dgm:prSet presAssocID="{BAAF5DFA-0518-461E-9CC8-92C6A8DFEC96}" presName="accentRepeatNode" presStyleLbl="solidFgAcc1" presStyleIdx="0" presStyleCnt="7"/>
      <dgm:spPr/>
    </dgm:pt>
    <dgm:pt modelId="{6725E548-03B6-41AA-B2FF-862A1F4872EF}" type="pres">
      <dgm:prSet presAssocID="{4974FE36-445E-482B-BAE3-4B5973A9C31F}" presName="text_2" presStyleLbl="node1" presStyleIdx="1" presStyleCnt="7" custScaleY="145899" custLinFactNeighborY="-3383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05BB0D5-5A64-4098-A8D7-62B22FE8620D}" type="pres">
      <dgm:prSet presAssocID="{4974FE36-445E-482B-BAE3-4B5973A9C31F}" presName="accent_2" presStyleCnt="0"/>
      <dgm:spPr/>
    </dgm:pt>
    <dgm:pt modelId="{BCA3006F-736D-461E-8298-FB0ED3905748}" type="pres">
      <dgm:prSet presAssocID="{4974FE36-445E-482B-BAE3-4B5973A9C31F}" presName="accentRepeatNode" presStyleLbl="solidFgAcc1" presStyleIdx="1" presStyleCnt="7"/>
      <dgm:spPr/>
    </dgm:pt>
    <dgm:pt modelId="{3DC5446C-ADEF-460B-A34A-98A6E48B1862}" type="pres">
      <dgm:prSet presAssocID="{1B4C4C0A-7538-4285-8279-EA0234FA3067}" presName="text_3" presStyleLbl="node1" presStyleIdx="2" presStyleCnt="7" custScaleY="15862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BBC85C-B9E1-4A5B-B58D-89EA82B051EB}" type="pres">
      <dgm:prSet presAssocID="{1B4C4C0A-7538-4285-8279-EA0234FA3067}" presName="accent_3" presStyleCnt="0"/>
      <dgm:spPr/>
    </dgm:pt>
    <dgm:pt modelId="{40863219-AEAF-44A4-AF45-7FF99DC5E59C}" type="pres">
      <dgm:prSet presAssocID="{1B4C4C0A-7538-4285-8279-EA0234FA3067}" presName="accentRepeatNode" presStyleLbl="solidFgAcc1" presStyleIdx="2" presStyleCnt="7"/>
      <dgm:spPr/>
    </dgm:pt>
    <dgm:pt modelId="{924DC57B-C31F-4560-9C27-F74C77ACA5C8}" type="pres">
      <dgm:prSet presAssocID="{BCDBD8AA-5B4E-4CFD-A2A1-739D0EB2A557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650885-B10E-4768-93A8-AFC85D7113FF}" type="pres">
      <dgm:prSet presAssocID="{BCDBD8AA-5B4E-4CFD-A2A1-739D0EB2A557}" presName="accent_4" presStyleCnt="0"/>
      <dgm:spPr/>
    </dgm:pt>
    <dgm:pt modelId="{92F537AA-C8AE-4A62-9886-8471B56C50B6}" type="pres">
      <dgm:prSet presAssocID="{BCDBD8AA-5B4E-4CFD-A2A1-739D0EB2A557}" presName="accentRepeatNode" presStyleLbl="solidFgAcc1" presStyleIdx="3" presStyleCnt="7"/>
      <dgm:spPr/>
    </dgm:pt>
    <dgm:pt modelId="{F7BE7BF9-BACD-4F49-8BA8-03D8BEB65E9A}" type="pres">
      <dgm:prSet presAssocID="{B5AF57AA-E597-4A96-880A-0FC09B8B843B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67C259-17A2-479F-A2E7-F6AA625BE105}" type="pres">
      <dgm:prSet presAssocID="{B5AF57AA-E597-4A96-880A-0FC09B8B843B}" presName="accent_5" presStyleCnt="0"/>
      <dgm:spPr/>
    </dgm:pt>
    <dgm:pt modelId="{D90297DB-9A8F-43A2-B9CE-A5FAAE3F84E0}" type="pres">
      <dgm:prSet presAssocID="{B5AF57AA-E597-4A96-880A-0FC09B8B843B}" presName="accentRepeatNode" presStyleLbl="solidFgAcc1" presStyleIdx="4" presStyleCnt="7"/>
      <dgm:spPr/>
    </dgm:pt>
    <dgm:pt modelId="{06B5378E-ADE0-40BA-96B5-A5912D0C7228}" type="pres">
      <dgm:prSet presAssocID="{378AD272-86AE-45F4-83D7-454203DB5167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F5B5EF-E8C0-4DC2-A6EA-DA5A55E2B49B}" type="pres">
      <dgm:prSet presAssocID="{378AD272-86AE-45F4-83D7-454203DB5167}" presName="accent_6" presStyleCnt="0"/>
      <dgm:spPr/>
    </dgm:pt>
    <dgm:pt modelId="{590A5F74-1AA1-41D7-A72F-1F758B60F090}" type="pres">
      <dgm:prSet presAssocID="{378AD272-86AE-45F4-83D7-454203DB5167}" presName="accentRepeatNode" presStyleLbl="solidFgAcc1" presStyleIdx="5" presStyleCnt="7"/>
      <dgm:spPr/>
    </dgm:pt>
    <dgm:pt modelId="{6FDE134F-231A-4BE0-9261-695DB9D0F0D7}" type="pres">
      <dgm:prSet presAssocID="{B2622F7C-789B-488F-87EE-7BC59B252828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DDAC29-3E92-4EE4-AD3B-7FC88B378C3C}" type="pres">
      <dgm:prSet presAssocID="{B2622F7C-789B-488F-87EE-7BC59B252828}" presName="accent_7" presStyleCnt="0"/>
      <dgm:spPr/>
    </dgm:pt>
    <dgm:pt modelId="{ED7BA2A9-0EB9-4BCE-A3B8-13E78F1B9649}" type="pres">
      <dgm:prSet presAssocID="{B2622F7C-789B-488F-87EE-7BC59B252828}" presName="accentRepeatNode" presStyleLbl="solidFgAcc1" presStyleIdx="6" presStyleCnt="7"/>
      <dgm:spPr/>
    </dgm:pt>
  </dgm:ptLst>
  <dgm:cxnLst>
    <dgm:cxn modelId="{448CF6AB-5CC8-44E3-82A3-4A7616AE75FE}" srcId="{55050131-C145-4461-8D94-8213F02912E6}" destId="{B2622F7C-789B-488F-87EE-7BC59B252828}" srcOrd="6" destOrd="0" parTransId="{8CD7E22C-A57D-41DA-A1EE-2C43F8D1452A}" sibTransId="{442DE57F-AD05-41A6-9B22-FA1AE5BF284E}"/>
    <dgm:cxn modelId="{4FAC16DA-E5AC-4818-8C87-AD63ADDDA453}" srcId="{55050131-C145-4461-8D94-8213F02912E6}" destId="{BAAF5DFA-0518-461E-9CC8-92C6A8DFEC96}" srcOrd="0" destOrd="0" parTransId="{DF3B37F4-A962-403B-A3BA-957122616894}" sibTransId="{F5B028B7-5C55-45C8-82FB-8D98E5EAC722}"/>
    <dgm:cxn modelId="{C91496FE-3F59-4DD4-9D7E-76675A760372}" srcId="{55050131-C145-4461-8D94-8213F02912E6}" destId="{B5AF57AA-E597-4A96-880A-0FC09B8B843B}" srcOrd="4" destOrd="0" parTransId="{59061E59-FFB6-4602-893C-84C2D3A14F89}" sibTransId="{975C2BB8-9D15-45E2-B9D3-104FE3704051}"/>
    <dgm:cxn modelId="{18D92631-2A8B-4739-9911-D21B8F8095D2}" srcId="{55050131-C145-4461-8D94-8213F02912E6}" destId="{7DA82E1B-128E-4BB5-8C83-EEB5A98E6061}" srcOrd="7" destOrd="0" parTransId="{C254AC64-705C-46F4-800A-3A9164FC5AC1}" sibTransId="{E880507A-1DB6-4A02-88B6-C488F15464B2}"/>
    <dgm:cxn modelId="{5C215EF0-73AA-4080-BBEB-00144452564B}" type="presOf" srcId="{BAAF5DFA-0518-461E-9CC8-92C6A8DFEC96}" destId="{CEC995E5-05EA-4255-A480-E12A44EA1F10}" srcOrd="0" destOrd="0" presId="urn:microsoft.com/office/officeart/2008/layout/VerticalCurvedList"/>
    <dgm:cxn modelId="{0B7743B4-B813-47F2-84E7-9F48FB9477AD}" srcId="{55050131-C145-4461-8D94-8213F02912E6}" destId="{1B4C4C0A-7538-4285-8279-EA0234FA3067}" srcOrd="2" destOrd="0" parTransId="{B8F9F11A-95FB-48AB-829F-759281164C26}" sibTransId="{39456EE4-191E-4BA5-B9B1-F20174451D22}"/>
    <dgm:cxn modelId="{84ADCB19-0CA4-4172-85AF-CD25B4365730}" type="presOf" srcId="{4974FE36-445E-482B-BAE3-4B5973A9C31F}" destId="{6725E548-03B6-41AA-B2FF-862A1F4872EF}" srcOrd="0" destOrd="0" presId="urn:microsoft.com/office/officeart/2008/layout/VerticalCurvedList"/>
    <dgm:cxn modelId="{2F21A42A-4ACC-47B7-9FD3-3F4F05400A40}" type="presOf" srcId="{55050131-C145-4461-8D94-8213F02912E6}" destId="{5B317C6A-85A6-4D25-BED2-9C4BF207EB49}" srcOrd="0" destOrd="0" presId="urn:microsoft.com/office/officeart/2008/layout/VerticalCurvedList"/>
    <dgm:cxn modelId="{3C6966E3-0C3A-4C54-BE04-7C5CE1586D7A}" type="presOf" srcId="{F5B028B7-5C55-45C8-82FB-8D98E5EAC722}" destId="{A2160F7F-06EC-48E1-9630-4D11FC8F5A12}" srcOrd="0" destOrd="0" presId="urn:microsoft.com/office/officeart/2008/layout/VerticalCurvedList"/>
    <dgm:cxn modelId="{47B879B5-690F-45BB-A4F2-0F4288EB9D64}" type="presOf" srcId="{378AD272-86AE-45F4-83D7-454203DB5167}" destId="{06B5378E-ADE0-40BA-96B5-A5912D0C7228}" srcOrd="0" destOrd="0" presId="urn:microsoft.com/office/officeart/2008/layout/VerticalCurvedList"/>
    <dgm:cxn modelId="{D4F8D84F-6EEE-4D5C-8C54-1FB2CEE6EF4F}" srcId="{55050131-C145-4461-8D94-8213F02912E6}" destId="{4974FE36-445E-482B-BAE3-4B5973A9C31F}" srcOrd="1" destOrd="0" parTransId="{0FD3A2DC-DF5D-4926-99AC-92AE59B706ED}" sibTransId="{5117A46B-9C0E-4B2D-B856-2DA5B521D44F}"/>
    <dgm:cxn modelId="{0B1E8176-BA90-4EBF-84B1-24AA755A8380}" type="presOf" srcId="{B5AF57AA-E597-4A96-880A-0FC09B8B843B}" destId="{F7BE7BF9-BACD-4F49-8BA8-03D8BEB65E9A}" srcOrd="0" destOrd="0" presId="urn:microsoft.com/office/officeart/2008/layout/VerticalCurvedList"/>
    <dgm:cxn modelId="{915D7EA7-1C47-4C9D-9B30-964F3BD57D3A}" srcId="{55050131-C145-4461-8D94-8213F02912E6}" destId="{378AD272-86AE-45F4-83D7-454203DB5167}" srcOrd="5" destOrd="0" parTransId="{135442F8-1598-4726-B15E-42DA77BB97EE}" sibTransId="{0D2CB69E-6625-463A-9DD8-04565B24A428}"/>
    <dgm:cxn modelId="{76027C84-8E71-4552-909B-EEF5116E6F46}" type="presOf" srcId="{BCDBD8AA-5B4E-4CFD-A2A1-739D0EB2A557}" destId="{924DC57B-C31F-4560-9C27-F74C77ACA5C8}" srcOrd="0" destOrd="0" presId="urn:microsoft.com/office/officeart/2008/layout/VerticalCurvedList"/>
    <dgm:cxn modelId="{E416E1CA-84CF-48FF-8BA3-0BB753A36FD9}" srcId="{55050131-C145-4461-8D94-8213F02912E6}" destId="{BCDBD8AA-5B4E-4CFD-A2A1-739D0EB2A557}" srcOrd="3" destOrd="0" parTransId="{70C97D31-1074-4B92-9105-DCA51013BD8B}" sibTransId="{1172044B-1EF0-4DF4-9BBA-B101C1F73278}"/>
    <dgm:cxn modelId="{B8EDE609-FCE5-4DEA-ABB1-C8065ACB1A1A}" type="presOf" srcId="{1B4C4C0A-7538-4285-8279-EA0234FA3067}" destId="{3DC5446C-ADEF-460B-A34A-98A6E48B1862}" srcOrd="0" destOrd="0" presId="urn:microsoft.com/office/officeart/2008/layout/VerticalCurvedList"/>
    <dgm:cxn modelId="{E30FF30B-3404-4795-818B-040474B15941}" type="presOf" srcId="{B2622F7C-789B-488F-87EE-7BC59B252828}" destId="{6FDE134F-231A-4BE0-9261-695DB9D0F0D7}" srcOrd="0" destOrd="0" presId="urn:microsoft.com/office/officeart/2008/layout/VerticalCurvedList"/>
    <dgm:cxn modelId="{6AD4D36A-5D58-4610-822B-8007EA8CD7E2}" type="presParOf" srcId="{5B317C6A-85A6-4D25-BED2-9C4BF207EB49}" destId="{B92486A3-AD9D-4922-892D-B4F55BED1643}" srcOrd="0" destOrd="0" presId="urn:microsoft.com/office/officeart/2008/layout/VerticalCurvedList"/>
    <dgm:cxn modelId="{7EEBE7D4-B020-47E8-8041-8F5974E71E2B}" type="presParOf" srcId="{B92486A3-AD9D-4922-892D-B4F55BED1643}" destId="{7D073D6B-4D38-4A71-9AFB-B43A7A7DF56F}" srcOrd="0" destOrd="0" presId="urn:microsoft.com/office/officeart/2008/layout/VerticalCurvedList"/>
    <dgm:cxn modelId="{DA18EAFA-F91B-481C-A5C5-7F9969970A30}" type="presParOf" srcId="{7D073D6B-4D38-4A71-9AFB-B43A7A7DF56F}" destId="{8E9DD2B7-1AE2-4DA7-920F-3D41A62BC9BE}" srcOrd="0" destOrd="0" presId="urn:microsoft.com/office/officeart/2008/layout/VerticalCurvedList"/>
    <dgm:cxn modelId="{C7196E7F-7F5A-4012-B530-805731F522F1}" type="presParOf" srcId="{7D073D6B-4D38-4A71-9AFB-B43A7A7DF56F}" destId="{A2160F7F-06EC-48E1-9630-4D11FC8F5A12}" srcOrd="1" destOrd="0" presId="urn:microsoft.com/office/officeart/2008/layout/VerticalCurvedList"/>
    <dgm:cxn modelId="{58808516-9A3B-47B9-9A7E-7510DFA3CB28}" type="presParOf" srcId="{7D073D6B-4D38-4A71-9AFB-B43A7A7DF56F}" destId="{8F466CA8-ECE2-4BAB-82D0-1A132E0EE785}" srcOrd="2" destOrd="0" presId="urn:microsoft.com/office/officeart/2008/layout/VerticalCurvedList"/>
    <dgm:cxn modelId="{2C607629-085F-4245-826C-261ED29F36B1}" type="presParOf" srcId="{7D073D6B-4D38-4A71-9AFB-B43A7A7DF56F}" destId="{BF751645-7883-4290-8786-C208D9BD0E80}" srcOrd="3" destOrd="0" presId="urn:microsoft.com/office/officeart/2008/layout/VerticalCurvedList"/>
    <dgm:cxn modelId="{BD8FB681-236A-40BF-BEA1-6B0F7E2F125C}" type="presParOf" srcId="{B92486A3-AD9D-4922-892D-B4F55BED1643}" destId="{CEC995E5-05EA-4255-A480-E12A44EA1F10}" srcOrd="1" destOrd="0" presId="urn:microsoft.com/office/officeart/2008/layout/VerticalCurvedList"/>
    <dgm:cxn modelId="{53D24CEA-46D6-4A2A-A056-1E6FAD046CBA}" type="presParOf" srcId="{B92486A3-AD9D-4922-892D-B4F55BED1643}" destId="{47A4FBA7-D318-48E1-99B2-76A0B7F03784}" srcOrd="2" destOrd="0" presId="urn:microsoft.com/office/officeart/2008/layout/VerticalCurvedList"/>
    <dgm:cxn modelId="{6DC8549B-2986-442E-8068-D551B20E1781}" type="presParOf" srcId="{47A4FBA7-D318-48E1-99B2-76A0B7F03784}" destId="{E7877156-9DC5-42AA-9598-FE5614D8C2A1}" srcOrd="0" destOrd="0" presId="urn:microsoft.com/office/officeart/2008/layout/VerticalCurvedList"/>
    <dgm:cxn modelId="{6C2105F2-0787-4FAF-8C65-89AED531B25C}" type="presParOf" srcId="{B92486A3-AD9D-4922-892D-B4F55BED1643}" destId="{6725E548-03B6-41AA-B2FF-862A1F4872EF}" srcOrd="3" destOrd="0" presId="urn:microsoft.com/office/officeart/2008/layout/VerticalCurvedList"/>
    <dgm:cxn modelId="{E5FBBD92-73CD-48C6-93D6-0F43AB778358}" type="presParOf" srcId="{B92486A3-AD9D-4922-892D-B4F55BED1643}" destId="{605BB0D5-5A64-4098-A8D7-62B22FE8620D}" srcOrd="4" destOrd="0" presId="urn:microsoft.com/office/officeart/2008/layout/VerticalCurvedList"/>
    <dgm:cxn modelId="{FD3E4747-C88B-48F0-90F4-C1AAB692425B}" type="presParOf" srcId="{605BB0D5-5A64-4098-A8D7-62B22FE8620D}" destId="{BCA3006F-736D-461E-8298-FB0ED3905748}" srcOrd="0" destOrd="0" presId="urn:microsoft.com/office/officeart/2008/layout/VerticalCurvedList"/>
    <dgm:cxn modelId="{8A7EDAA2-BF8B-41DA-AB70-81CE18600098}" type="presParOf" srcId="{B92486A3-AD9D-4922-892D-B4F55BED1643}" destId="{3DC5446C-ADEF-460B-A34A-98A6E48B1862}" srcOrd="5" destOrd="0" presId="urn:microsoft.com/office/officeart/2008/layout/VerticalCurvedList"/>
    <dgm:cxn modelId="{B6F84832-A3E0-4CE8-B694-B9DCFD63DE1A}" type="presParOf" srcId="{B92486A3-AD9D-4922-892D-B4F55BED1643}" destId="{19BBC85C-B9E1-4A5B-B58D-89EA82B051EB}" srcOrd="6" destOrd="0" presId="urn:microsoft.com/office/officeart/2008/layout/VerticalCurvedList"/>
    <dgm:cxn modelId="{7726E82E-A940-44CB-AFA8-D2D5088FEBCC}" type="presParOf" srcId="{19BBC85C-B9E1-4A5B-B58D-89EA82B051EB}" destId="{40863219-AEAF-44A4-AF45-7FF99DC5E59C}" srcOrd="0" destOrd="0" presId="urn:microsoft.com/office/officeart/2008/layout/VerticalCurvedList"/>
    <dgm:cxn modelId="{596DF1E0-AF11-4673-9D59-D06B6691E3A1}" type="presParOf" srcId="{B92486A3-AD9D-4922-892D-B4F55BED1643}" destId="{924DC57B-C31F-4560-9C27-F74C77ACA5C8}" srcOrd="7" destOrd="0" presId="urn:microsoft.com/office/officeart/2008/layout/VerticalCurvedList"/>
    <dgm:cxn modelId="{3C3F30D7-31F6-4C6B-BF4B-A5AE06D501F7}" type="presParOf" srcId="{B92486A3-AD9D-4922-892D-B4F55BED1643}" destId="{69650885-B10E-4768-93A8-AFC85D7113FF}" srcOrd="8" destOrd="0" presId="urn:microsoft.com/office/officeart/2008/layout/VerticalCurvedList"/>
    <dgm:cxn modelId="{B4CF7088-C2D7-4012-9B77-1C7731AE1BE4}" type="presParOf" srcId="{69650885-B10E-4768-93A8-AFC85D7113FF}" destId="{92F537AA-C8AE-4A62-9886-8471B56C50B6}" srcOrd="0" destOrd="0" presId="urn:microsoft.com/office/officeart/2008/layout/VerticalCurvedList"/>
    <dgm:cxn modelId="{67377B84-924F-4B12-8A23-FC5E02C67B0F}" type="presParOf" srcId="{B92486A3-AD9D-4922-892D-B4F55BED1643}" destId="{F7BE7BF9-BACD-4F49-8BA8-03D8BEB65E9A}" srcOrd="9" destOrd="0" presId="urn:microsoft.com/office/officeart/2008/layout/VerticalCurvedList"/>
    <dgm:cxn modelId="{ADBA8BAC-9A9A-4E69-AB2F-EF436CC9CE25}" type="presParOf" srcId="{B92486A3-AD9D-4922-892D-B4F55BED1643}" destId="{F467C259-17A2-479F-A2E7-F6AA625BE105}" srcOrd="10" destOrd="0" presId="urn:microsoft.com/office/officeart/2008/layout/VerticalCurvedList"/>
    <dgm:cxn modelId="{49394D71-3796-4981-8DDA-E435D1C17C69}" type="presParOf" srcId="{F467C259-17A2-479F-A2E7-F6AA625BE105}" destId="{D90297DB-9A8F-43A2-B9CE-A5FAAE3F84E0}" srcOrd="0" destOrd="0" presId="urn:microsoft.com/office/officeart/2008/layout/VerticalCurvedList"/>
    <dgm:cxn modelId="{57200CA1-7945-4756-96A1-353EA8BBCA74}" type="presParOf" srcId="{B92486A3-AD9D-4922-892D-B4F55BED1643}" destId="{06B5378E-ADE0-40BA-96B5-A5912D0C7228}" srcOrd="11" destOrd="0" presId="urn:microsoft.com/office/officeart/2008/layout/VerticalCurvedList"/>
    <dgm:cxn modelId="{624BD844-6B9B-48BC-9221-1AC95100B9BA}" type="presParOf" srcId="{B92486A3-AD9D-4922-892D-B4F55BED1643}" destId="{1BF5B5EF-E8C0-4DC2-A6EA-DA5A55E2B49B}" srcOrd="12" destOrd="0" presId="urn:microsoft.com/office/officeart/2008/layout/VerticalCurvedList"/>
    <dgm:cxn modelId="{1D323226-9EC4-4C19-A79A-3EC2F829F3C2}" type="presParOf" srcId="{1BF5B5EF-E8C0-4DC2-A6EA-DA5A55E2B49B}" destId="{590A5F74-1AA1-41D7-A72F-1F758B60F090}" srcOrd="0" destOrd="0" presId="urn:microsoft.com/office/officeart/2008/layout/VerticalCurvedList"/>
    <dgm:cxn modelId="{54EB4B9D-2A20-4771-BD01-3A032D5AB135}" type="presParOf" srcId="{B92486A3-AD9D-4922-892D-B4F55BED1643}" destId="{6FDE134F-231A-4BE0-9261-695DB9D0F0D7}" srcOrd="13" destOrd="0" presId="urn:microsoft.com/office/officeart/2008/layout/VerticalCurvedList"/>
    <dgm:cxn modelId="{28F0375E-9C06-4DE5-B94C-1FDDA297FAD4}" type="presParOf" srcId="{B92486A3-AD9D-4922-892D-B4F55BED1643}" destId="{BFDDAC29-3E92-4EE4-AD3B-7FC88B378C3C}" srcOrd="14" destOrd="0" presId="urn:microsoft.com/office/officeart/2008/layout/VerticalCurvedList"/>
    <dgm:cxn modelId="{B139B8C2-7AEA-455C-B971-CF2FDB0CC3BD}" type="presParOf" srcId="{BFDDAC29-3E92-4EE4-AD3B-7FC88B378C3C}" destId="{ED7BA2A9-0EB9-4BCE-A3B8-13E78F1B964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861F27-DFA6-461C-A5EF-75894CF6633F}">
      <dsp:nvSpPr>
        <dsp:cNvPr id="0" name=""/>
        <dsp:cNvSpPr/>
      </dsp:nvSpPr>
      <dsp:spPr>
        <a:xfrm>
          <a:off x="0" y="5582"/>
          <a:ext cx="11169444" cy="75646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200" kern="1200" dirty="0">
              <a:solidFill>
                <a:schemeClr val="tx1"/>
              </a:solidFill>
            </a:rPr>
            <a:t>Rritja e mbështetjes së dhënë nga buxheti qendror për pushtetin vendor në formën e transfertave (transferta e pakushtëzuar dhe sektoriale). 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6928" y="42510"/>
        <a:ext cx="11095588" cy="682613"/>
      </dsp:txXfrm>
    </dsp:sp>
    <dsp:sp modelId="{73BBF14E-032F-4DDE-AA93-960BA7953A77}">
      <dsp:nvSpPr>
        <dsp:cNvPr id="0" name=""/>
        <dsp:cNvSpPr/>
      </dsp:nvSpPr>
      <dsp:spPr>
        <a:xfrm>
          <a:off x="0" y="774303"/>
          <a:ext cx="11169444" cy="75646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>
              <a:solidFill>
                <a:schemeClr val="tx1"/>
              </a:solidFill>
            </a:rPr>
            <a:t>Q</a:t>
          </a:r>
          <a:r>
            <a:rPr lang="sq-AL" sz="2200" kern="1200" dirty="0">
              <a:solidFill>
                <a:schemeClr val="tx1"/>
              </a:solidFill>
            </a:rPr>
            <a:t>ëndrueshmëri </a:t>
          </a:r>
          <a:r>
            <a:rPr lang="en-GB" sz="2200" kern="1200" dirty="0">
              <a:solidFill>
                <a:schemeClr val="tx1"/>
              </a:solidFill>
            </a:rPr>
            <a:t>n</a:t>
          </a:r>
          <a:r>
            <a:rPr lang="sq-AL" sz="2200" kern="1200" dirty="0">
              <a:solidFill>
                <a:schemeClr val="tx1"/>
              </a:solidFill>
            </a:rPr>
            <a:t>ë transfertë</a:t>
          </a:r>
          <a:r>
            <a:rPr lang="en-GB" sz="2200" kern="1200" dirty="0">
              <a:solidFill>
                <a:schemeClr val="tx1"/>
              </a:solidFill>
            </a:rPr>
            <a:t>n e</a:t>
          </a:r>
          <a:r>
            <a:rPr lang="sq-AL" sz="2200" kern="1200" dirty="0">
              <a:solidFill>
                <a:schemeClr val="tx1"/>
              </a:solidFill>
            </a:rPr>
            <a:t> pakushtëzuar pavar</a:t>
          </a:r>
          <a:r>
            <a:rPr lang="en-US" sz="2200" kern="1200" dirty="0">
              <a:solidFill>
                <a:schemeClr val="tx1"/>
              </a:solidFill>
            </a:rPr>
            <a:t>ë</a:t>
          </a:r>
          <a:r>
            <a:rPr lang="sq-AL" sz="2200" kern="1200" dirty="0">
              <a:solidFill>
                <a:schemeClr val="tx1"/>
              </a:solidFill>
            </a:rPr>
            <a:t>sisht problemeve si pasojë e pandemisë COVID-19, tërmetit, krizës ekonomike e energjitike.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6928" y="811231"/>
        <a:ext cx="11095588" cy="682613"/>
      </dsp:txXfrm>
    </dsp:sp>
    <dsp:sp modelId="{9B8AD403-7C57-4107-8B47-48DF035820FC}">
      <dsp:nvSpPr>
        <dsp:cNvPr id="0" name=""/>
        <dsp:cNvSpPr/>
      </dsp:nvSpPr>
      <dsp:spPr>
        <a:xfrm>
          <a:off x="0" y="1543023"/>
          <a:ext cx="11169444" cy="75646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>
              <a:solidFill>
                <a:schemeClr val="tx1"/>
              </a:solidFill>
            </a:rPr>
            <a:t>R</a:t>
          </a:r>
          <a:r>
            <a:rPr lang="sq-AL" sz="2200" kern="1200" dirty="0">
              <a:solidFill>
                <a:schemeClr val="tx1"/>
              </a:solidFill>
            </a:rPr>
            <a:t>ritj</a:t>
          </a:r>
          <a:r>
            <a:rPr lang="en-GB" sz="2200" kern="1200" dirty="0">
              <a:solidFill>
                <a:schemeClr val="tx1"/>
              </a:solidFill>
            </a:rPr>
            <a:t>a</a:t>
          </a:r>
          <a:r>
            <a:rPr lang="sq-AL" sz="2200" kern="1200" dirty="0">
              <a:solidFill>
                <a:schemeClr val="tx1"/>
              </a:solidFill>
            </a:rPr>
            <a:t> </a:t>
          </a:r>
          <a:r>
            <a:rPr lang="en-GB" sz="2200" kern="1200" dirty="0">
              <a:solidFill>
                <a:schemeClr val="tx1"/>
              </a:solidFill>
            </a:rPr>
            <a:t>e</a:t>
          </a:r>
          <a:r>
            <a:rPr lang="sq-AL" sz="2200" kern="1200" dirty="0">
              <a:solidFill>
                <a:schemeClr val="tx1"/>
              </a:solidFill>
            </a:rPr>
            <a:t> peshës së taksave vendore në </a:t>
          </a:r>
          <a:r>
            <a:rPr lang="en-GB" sz="2200" kern="1200" dirty="0" err="1">
              <a:solidFill>
                <a:schemeClr val="tx1"/>
              </a:solidFill>
            </a:rPr>
            <a:t>totalin</a:t>
          </a:r>
          <a:r>
            <a:rPr lang="en-GB" sz="2200" kern="1200" dirty="0">
              <a:solidFill>
                <a:schemeClr val="tx1"/>
              </a:solidFill>
            </a:rPr>
            <a:t> e </a:t>
          </a:r>
          <a:r>
            <a:rPr lang="sq-AL" sz="2200" kern="1200" dirty="0">
              <a:solidFill>
                <a:schemeClr val="tx1"/>
              </a:solidFill>
            </a:rPr>
            <a:t>të ardhura</a:t>
          </a:r>
          <a:r>
            <a:rPr lang="en-GB" sz="2200" kern="1200" dirty="0" err="1">
              <a:solidFill>
                <a:schemeClr val="tx1"/>
              </a:solidFill>
            </a:rPr>
            <a:t>ve</a:t>
          </a:r>
          <a:r>
            <a:rPr lang="sq-AL" sz="2200" kern="1200" dirty="0">
              <a:solidFill>
                <a:schemeClr val="tx1"/>
              </a:solidFill>
            </a:rPr>
            <a:t> vendore. 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6928" y="1579951"/>
        <a:ext cx="11095588" cy="682613"/>
      </dsp:txXfrm>
    </dsp:sp>
    <dsp:sp modelId="{8D9B8091-D7BD-44E3-972A-E6430DEB9CFD}">
      <dsp:nvSpPr>
        <dsp:cNvPr id="0" name=""/>
        <dsp:cNvSpPr/>
      </dsp:nvSpPr>
      <dsp:spPr>
        <a:xfrm>
          <a:off x="0" y="2311744"/>
          <a:ext cx="11169444" cy="75646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200" kern="1200" dirty="0">
              <a:solidFill>
                <a:schemeClr val="tx1"/>
              </a:solidFill>
            </a:rPr>
            <a:t>Shpërndarja e Tatimit mbi të Ardhurat Personale </a:t>
          </a:r>
          <a:r>
            <a:rPr lang="en-GB" sz="2200" kern="1200" dirty="0">
              <a:solidFill>
                <a:schemeClr val="tx1"/>
              </a:solidFill>
            </a:rPr>
            <a:t>(</a:t>
          </a:r>
          <a:r>
            <a:rPr lang="sq-AL" sz="2200" kern="1200" dirty="0">
              <a:solidFill>
                <a:schemeClr val="tx1"/>
              </a:solidFill>
            </a:rPr>
            <a:t>mundësi financiare shtesë </a:t>
          </a:r>
          <a:r>
            <a:rPr lang="en-GB" sz="2200" kern="1200" dirty="0" err="1">
              <a:solidFill>
                <a:schemeClr val="tx1"/>
              </a:solidFill>
            </a:rPr>
            <a:t>për</a:t>
          </a:r>
          <a:r>
            <a:rPr lang="en-GB" sz="2200" kern="1200" dirty="0">
              <a:solidFill>
                <a:schemeClr val="tx1"/>
              </a:solidFill>
            </a:rPr>
            <a:t> NJVQV-</a:t>
          </a:r>
          <a:r>
            <a:rPr lang="en-GB" sz="2200" kern="1200" dirty="0" err="1">
              <a:solidFill>
                <a:schemeClr val="tx1"/>
              </a:solidFill>
            </a:rPr>
            <a:t>të</a:t>
          </a:r>
          <a:r>
            <a:rPr lang="en-GB" sz="2200" kern="1200" dirty="0">
              <a:solidFill>
                <a:schemeClr val="tx1"/>
              </a:solidFill>
            </a:rPr>
            <a:t>)</a:t>
          </a:r>
          <a:r>
            <a:rPr lang="sq-AL" sz="2200" kern="1200" dirty="0">
              <a:solidFill>
                <a:schemeClr val="tx1"/>
              </a:solidFill>
            </a:rPr>
            <a:t>.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6928" y="2348672"/>
        <a:ext cx="11095588" cy="682613"/>
      </dsp:txXfrm>
    </dsp:sp>
    <dsp:sp modelId="{D65E3049-6BE0-4048-BAF6-7977EE5010D2}">
      <dsp:nvSpPr>
        <dsp:cNvPr id="0" name=""/>
        <dsp:cNvSpPr/>
      </dsp:nvSpPr>
      <dsp:spPr>
        <a:xfrm>
          <a:off x="0" y="3080464"/>
          <a:ext cx="11169444" cy="75646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200" kern="1200" dirty="0">
              <a:solidFill>
                <a:schemeClr val="tx1"/>
              </a:solidFill>
            </a:rPr>
            <a:t>Reforma e iniciuar nga Ministria e Financave dhe Ekonomisë në taksën e pasurisë </a:t>
          </a:r>
          <a:r>
            <a:rPr lang="en-GB" sz="2200" kern="1200" dirty="0" err="1">
              <a:solidFill>
                <a:schemeClr val="tx1"/>
              </a:solidFill>
            </a:rPr>
            <a:t>dhe</a:t>
          </a:r>
          <a:r>
            <a:rPr lang="en-GB" sz="2200" kern="1200" dirty="0">
              <a:solidFill>
                <a:schemeClr val="tx1"/>
              </a:solidFill>
            </a:rPr>
            <a:t> </a:t>
          </a:r>
          <a:r>
            <a:rPr lang="sq-AL" sz="2200" kern="1200" dirty="0">
              <a:solidFill>
                <a:schemeClr val="tx1"/>
              </a:solidFill>
            </a:rPr>
            <a:t>rritj</a:t>
          </a:r>
          <a:r>
            <a:rPr lang="en-GB" sz="2200" kern="1200" dirty="0">
              <a:solidFill>
                <a:schemeClr val="tx1"/>
              </a:solidFill>
            </a:rPr>
            <a:t>a e </a:t>
          </a:r>
          <a:r>
            <a:rPr lang="sq-AL" sz="2200" kern="1200" dirty="0">
              <a:solidFill>
                <a:schemeClr val="tx1"/>
              </a:solidFill>
            </a:rPr>
            <a:t>të ardhurave.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6928" y="3117392"/>
        <a:ext cx="11095588" cy="682613"/>
      </dsp:txXfrm>
    </dsp:sp>
    <dsp:sp modelId="{786F608E-4C1B-404F-B5D5-187A29475705}">
      <dsp:nvSpPr>
        <dsp:cNvPr id="0" name=""/>
        <dsp:cNvSpPr/>
      </dsp:nvSpPr>
      <dsp:spPr>
        <a:xfrm>
          <a:off x="0" y="3849185"/>
          <a:ext cx="11169444" cy="75646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200" kern="1200" dirty="0">
              <a:solidFill>
                <a:schemeClr val="tx1"/>
              </a:solidFill>
            </a:rPr>
            <a:t>Konsolidimi i procedurave dhe sistemi i menaxhimit të financave vendore</a:t>
          </a:r>
          <a:r>
            <a:rPr lang="en-GB" sz="2200" kern="1200" dirty="0">
              <a:solidFill>
                <a:schemeClr val="tx1"/>
              </a:solidFill>
            </a:rPr>
            <a:t>: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6928" y="3886113"/>
        <a:ext cx="11095588" cy="682613"/>
      </dsp:txXfrm>
    </dsp:sp>
    <dsp:sp modelId="{3DDA259D-F039-4270-914A-8D36239015DD}">
      <dsp:nvSpPr>
        <dsp:cNvPr id="0" name=""/>
        <dsp:cNvSpPr/>
      </dsp:nvSpPr>
      <dsp:spPr>
        <a:xfrm>
          <a:off x="743582" y="4605655"/>
          <a:ext cx="9682278" cy="1232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178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>
              <a:solidFill>
                <a:schemeClr val="tx1"/>
              </a:solidFill>
            </a:rPr>
            <a:t>H</a:t>
          </a:r>
          <a:r>
            <a:rPr lang="sq-AL" sz="2200" kern="1200" dirty="0">
              <a:solidFill>
                <a:schemeClr val="tx1"/>
              </a:solidFill>
            </a:rPr>
            <a:t>artimi i programit buxhetor afatmesëm</a:t>
          </a:r>
          <a:r>
            <a:rPr lang="en-US" sz="2200" kern="1200" dirty="0">
              <a:solidFill>
                <a:schemeClr val="tx1"/>
              </a:solidFill>
            </a:rPr>
            <a:t>;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>
              <a:solidFill>
                <a:schemeClr val="tx1"/>
              </a:solidFill>
            </a:rPr>
            <a:t>Z</a:t>
          </a:r>
          <a:r>
            <a:rPr lang="sq-AL" sz="2200" kern="1200" dirty="0">
              <a:solidFill>
                <a:schemeClr val="tx1"/>
              </a:solidFill>
            </a:rPr>
            <a:t>batimi dhe monitorimi i tij; </a:t>
          </a:r>
          <a:endParaRPr lang="en-US" sz="2200" kern="1200" dirty="0">
            <a:solidFill>
              <a:schemeClr val="tx1"/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>
              <a:solidFill>
                <a:schemeClr val="tx1"/>
              </a:solidFill>
            </a:rPr>
            <a:t>H</a:t>
          </a:r>
          <a:r>
            <a:rPr lang="sq-AL" sz="2200" kern="1200" dirty="0">
              <a:solidFill>
                <a:schemeClr val="tx1"/>
              </a:solidFill>
            </a:rPr>
            <a:t>armonizimi dhe unifikimi i procedurave për hartimin, zbatimin, raportimin, monitorimin e buxheteve në përputhje me standardet ndërkombëtare</a:t>
          </a:r>
          <a:r>
            <a:rPr lang="en-US" sz="2200" kern="1200" dirty="0">
              <a:solidFill>
                <a:schemeClr val="tx1"/>
              </a:solidFill>
            </a:rPr>
            <a:t>.</a:t>
          </a:r>
        </a:p>
      </dsp:txBody>
      <dsp:txXfrm>
        <a:off x="743582" y="4605655"/>
        <a:ext cx="9682278" cy="12327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C9256-8737-4BB8-9A0B-DCA81B212BD3}">
      <dsp:nvSpPr>
        <dsp:cNvPr id="0" name=""/>
        <dsp:cNvSpPr/>
      </dsp:nvSpPr>
      <dsp:spPr>
        <a:xfrm>
          <a:off x="0" y="3107"/>
          <a:ext cx="11235814" cy="6667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200" kern="1200" dirty="0">
              <a:solidFill>
                <a:schemeClr val="tx1"/>
              </a:solidFill>
            </a:rPr>
            <a:t>Prezantimi dhe përdorimi i treguesve të performancës në PBA </a:t>
          </a:r>
          <a:r>
            <a:rPr lang="en-GB" sz="2200" kern="1200" dirty="0">
              <a:solidFill>
                <a:schemeClr val="tx1"/>
              </a:solidFill>
            </a:rPr>
            <a:t>(</a:t>
          </a:r>
          <a:r>
            <a:rPr lang="sq-AL" sz="2200" kern="1200" dirty="0">
              <a:solidFill>
                <a:schemeClr val="tx1"/>
              </a:solidFill>
            </a:rPr>
            <a:t>rritje e cilësisë së monitorimit</a:t>
          </a:r>
          <a:r>
            <a:rPr lang="en-US" sz="2200" kern="1200" dirty="0">
              <a:solidFill>
                <a:schemeClr val="tx1"/>
              </a:solidFill>
            </a:rPr>
            <a:t>)</a:t>
          </a:r>
          <a:r>
            <a:rPr lang="sq-AL" sz="2200" kern="1200" dirty="0">
              <a:solidFill>
                <a:schemeClr val="tx1"/>
              </a:solidFill>
            </a:rPr>
            <a:t>;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2550" y="35657"/>
        <a:ext cx="11170714" cy="601685"/>
      </dsp:txXfrm>
    </dsp:sp>
    <dsp:sp modelId="{A38FD1DD-8D9A-4A1D-9679-DECB3AD5C200}">
      <dsp:nvSpPr>
        <dsp:cNvPr id="0" name=""/>
        <dsp:cNvSpPr/>
      </dsp:nvSpPr>
      <dsp:spPr>
        <a:xfrm>
          <a:off x="0" y="680903"/>
          <a:ext cx="11235814" cy="6667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200" kern="1200" dirty="0">
              <a:solidFill>
                <a:schemeClr val="tx1"/>
              </a:solidFill>
            </a:rPr>
            <a:t>Ulja e numrit të programeve buxhetore (nga 36 programe në 20 programe buxhetore) dhe fillimi i një faze të re pilotimi për </a:t>
          </a:r>
          <a:r>
            <a:rPr lang="en-GB" sz="2200" kern="1200" dirty="0">
              <a:solidFill>
                <a:schemeClr val="tx1"/>
              </a:solidFill>
            </a:rPr>
            <a:t>PBA-</a:t>
          </a:r>
          <a:r>
            <a:rPr lang="en-GB" sz="2200" kern="1200" dirty="0" err="1">
              <a:solidFill>
                <a:schemeClr val="tx1"/>
              </a:solidFill>
            </a:rPr>
            <a:t>në</a:t>
          </a:r>
          <a:r>
            <a:rPr lang="en-US" sz="2200" kern="1200" dirty="0">
              <a:solidFill>
                <a:schemeClr val="tx1"/>
              </a:solidFill>
            </a:rPr>
            <a:t>;</a:t>
          </a:r>
        </a:p>
      </dsp:txBody>
      <dsp:txXfrm>
        <a:off x="32550" y="713453"/>
        <a:ext cx="11170714" cy="601685"/>
      </dsp:txXfrm>
    </dsp:sp>
    <dsp:sp modelId="{515DD72B-EC7D-49D3-9C49-6A0454D332D3}">
      <dsp:nvSpPr>
        <dsp:cNvPr id="0" name=""/>
        <dsp:cNvSpPr/>
      </dsp:nvSpPr>
      <dsp:spPr>
        <a:xfrm>
          <a:off x="0" y="1358699"/>
          <a:ext cx="11235814" cy="6667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200" kern="1200" dirty="0">
              <a:solidFill>
                <a:schemeClr val="tx1"/>
              </a:solidFill>
            </a:rPr>
            <a:t>Monitorimi i vazhdueshëm i treguesve fiskalë të zbatimit të Buxhetit</a:t>
          </a:r>
          <a:r>
            <a:rPr lang="en-GB" sz="2200" kern="1200" dirty="0">
              <a:solidFill>
                <a:schemeClr val="tx1"/>
              </a:solidFill>
            </a:rPr>
            <a:t> </a:t>
          </a:r>
          <a:r>
            <a:rPr lang="sq-AL" sz="2200" kern="1200" dirty="0">
              <a:solidFill>
                <a:schemeClr val="tx1"/>
              </a:solidFill>
            </a:rPr>
            <a:t>në funksion të zbatimit të politikave buxhetore;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2550" y="1391249"/>
        <a:ext cx="11170714" cy="601685"/>
      </dsp:txXfrm>
    </dsp:sp>
    <dsp:sp modelId="{B01BF51C-1FCE-4D14-A6DB-B103E10298AB}">
      <dsp:nvSpPr>
        <dsp:cNvPr id="0" name=""/>
        <dsp:cNvSpPr/>
      </dsp:nvSpPr>
      <dsp:spPr>
        <a:xfrm>
          <a:off x="0" y="2036496"/>
          <a:ext cx="11235814" cy="6667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200" kern="1200" dirty="0">
              <a:solidFill>
                <a:schemeClr val="tx1"/>
              </a:solidFill>
            </a:rPr>
            <a:t>Përgatitja dhe publikimi periodik dhe vjetor i raportit të analizës së financave publike vendore;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2550" y="2069046"/>
        <a:ext cx="11170714" cy="601685"/>
      </dsp:txXfrm>
    </dsp:sp>
    <dsp:sp modelId="{AA9AD941-3DAB-459C-8B9F-73D7E3E50DF4}">
      <dsp:nvSpPr>
        <dsp:cNvPr id="0" name=""/>
        <dsp:cNvSpPr/>
      </dsp:nvSpPr>
      <dsp:spPr>
        <a:xfrm>
          <a:off x="0" y="2714292"/>
          <a:ext cx="11235814" cy="6667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200" kern="1200" dirty="0">
              <a:solidFill>
                <a:schemeClr val="tx1"/>
              </a:solidFill>
            </a:rPr>
            <a:t>Hartimi i raporteve periodike të menaxhimit të vështirësive financiare, “Mbi statusin e vështirësive financiare të njësive të vetëqeverisjes vendore”;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2550" y="2746842"/>
        <a:ext cx="11170714" cy="601685"/>
      </dsp:txXfrm>
    </dsp:sp>
    <dsp:sp modelId="{05E6FD73-34AE-46BF-B56B-763197970898}">
      <dsp:nvSpPr>
        <dsp:cNvPr id="0" name=""/>
        <dsp:cNvSpPr/>
      </dsp:nvSpPr>
      <dsp:spPr>
        <a:xfrm>
          <a:off x="0" y="3392088"/>
          <a:ext cx="11235814" cy="6667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200" kern="1200" dirty="0">
              <a:solidFill>
                <a:schemeClr val="tx1"/>
              </a:solidFill>
            </a:rPr>
            <a:t>Asistenca e drejtpërdrejtë ndaj </a:t>
          </a:r>
          <a:r>
            <a:rPr lang="en-GB" sz="2200" kern="1200" dirty="0">
              <a:solidFill>
                <a:schemeClr val="tx1"/>
              </a:solidFill>
            </a:rPr>
            <a:t>NJVQV-</a:t>
          </a:r>
          <a:r>
            <a:rPr lang="en-GB" sz="2200" kern="1200" dirty="0" err="1">
              <a:solidFill>
                <a:schemeClr val="tx1"/>
              </a:solidFill>
            </a:rPr>
            <a:t>ve</a:t>
          </a:r>
          <a:r>
            <a:rPr lang="sq-AL" sz="2200" kern="1200" dirty="0">
              <a:solidFill>
                <a:schemeClr val="tx1"/>
              </a:solidFill>
            </a:rPr>
            <a:t>, në të gjitha hapat e menaxhimit financiar në nivel vendor;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2550" y="3424638"/>
        <a:ext cx="11170714" cy="601685"/>
      </dsp:txXfrm>
    </dsp:sp>
    <dsp:sp modelId="{26ED5873-1325-45E1-B3D2-8A9A95B5DC0D}">
      <dsp:nvSpPr>
        <dsp:cNvPr id="0" name=""/>
        <dsp:cNvSpPr/>
      </dsp:nvSpPr>
      <dsp:spPr>
        <a:xfrm>
          <a:off x="0" y="4069885"/>
          <a:ext cx="11235814" cy="6667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>
              <a:solidFill>
                <a:schemeClr val="tx1"/>
              </a:solidFill>
            </a:rPr>
            <a:t>T</a:t>
          </a:r>
          <a:r>
            <a:rPr lang="sq-AL" sz="2200" kern="1200" dirty="0">
              <a:solidFill>
                <a:schemeClr val="tx1"/>
              </a:solidFill>
            </a:rPr>
            <a:t>rajnime, takime dhe konsultime të vazhdueshme me </a:t>
          </a:r>
          <a:r>
            <a:rPr lang="en-GB" sz="2200" kern="1200" dirty="0">
              <a:solidFill>
                <a:schemeClr val="tx1"/>
              </a:solidFill>
            </a:rPr>
            <a:t>NJVQV-</a:t>
          </a:r>
          <a:r>
            <a:rPr lang="en-GB" sz="2200" kern="1200" dirty="0" err="1">
              <a:solidFill>
                <a:schemeClr val="tx1"/>
              </a:solidFill>
            </a:rPr>
            <a:t>të</a:t>
          </a:r>
          <a:r>
            <a:rPr lang="en-GB" sz="2200" kern="1200" dirty="0">
              <a:solidFill>
                <a:schemeClr val="tx1"/>
              </a:solidFill>
            </a:rPr>
            <a:t>;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2550" y="4102435"/>
        <a:ext cx="11170714" cy="601685"/>
      </dsp:txXfrm>
    </dsp:sp>
    <dsp:sp modelId="{B9000BA8-B8ED-4E72-B8C6-C73D61B62C7F}">
      <dsp:nvSpPr>
        <dsp:cNvPr id="0" name=""/>
        <dsp:cNvSpPr/>
      </dsp:nvSpPr>
      <dsp:spPr>
        <a:xfrm>
          <a:off x="0" y="4747681"/>
          <a:ext cx="11235814" cy="6667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err="1">
              <a:solidFill>
                <a:schemeClr val="tx1"/>
              </a:solidFill>
            </a:rPr>
            <a:t>Fillimi</a:t>
          </a:r>
          <a:r>
            <a:rPr lang="en-GB" sz="2200" kern="1200" dirty="0">
              <a:solidFill>
                <a:schemeClr val="tx1"/>
              </a:solidFill>
            </a:rPr>
            <a:t> </a:t>
          </a:r>
          <a:r>
            <a:rPr lang="en-GB" sz="2200" kern="1200" dirty="0" err="1">
              <a:solidFill>
                <a:schemeClr val="tx1"/>
              </a:solidFill>
            </a:rPr>
            <a:t>i</a:t>
          </a:r>
          <a:r>
            <a:rPr lang="en-GB" sz="2200" kern="1200" dirty="0">
              <a:solidFill>
                <a:schemeClr val="tx1"/>
              </a:solidFill>
            </a:rPr>
            <a:t> </a:t>
          </a:r>
          <a:r>
            <a:rPr lang="en-GB" sz="2200" kern="1200" dirty="0" err="1">
              <a:solidFill>
                <a:schemeClr val="tx1"/>
              </a:solidFill>
            </a:rPr>
            <a:t>punës</a:t>
          </a:r>
          <a:r>
            <a:rPr lang="en-GB" sz="2200" kern="1200" dirty="0">
              <a:solidFill>
                <a:schemeClr val="tx1"/>
              </a:solidFill>
            </a:rPr>
            <a:t> </a:t>
          </a:r>
          <a:r>
            <a:rPr lang="en-GB" sz="2200" kern="1200" dirty="0" err="1">
              <a:solidFill>
                <a:schemeClr val="tx1"/>
              </a:solidFill>
            </a:rPr>
            <a:t>për</a:t>
          </a:r>
          <a:r>
            <a:rPr lang="en-GB" sz="2200" kern="1200" dirty="0">
              <a:solidFill>
                <a:schemeClr val="tx1"/>
              </a:solidFill>
            </a:rPr>
            <a:t> </a:t>
          </a:r>
          <a:r>
            <a:rPr lang="sq-AL" sz="2200" kern="1200" dirty="0">
              <a:solidFill>
                <a:schemeClr val="tx1"/>
              </a:solidFill>
            </a:rPr>
            <a:t>AFMIS</a:t>
          </a:r>
          <a:r>
            <a:rPr lang="en-GB" sz="2200" kern="1200" dirty="0">
              <a:solidFill>
                <a:schemeClr val="tx1"/>
              </a:solidFill>
            </a:rPr>
            <a:t>-in </a:t>
          </a:r>
          <a:r>
            <a:rPr lang="sq-AL" sz="2200" kern="1200" dirty="0">
              <a:solidFill>
                <a:schemeClr val="tx1"/>
              </a:solidFill>
            </a:rPr>
            <a:t>vendor.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2550" y="4780231"/>
        <a:ext cx="11170714" cy="6016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AE2A9F-E755-461F-A580-52FF37144E23}">
      <dsp:nvSpPr>
        <dsp:cNvPr id="0" name=""/>
        <dsp:cNvSpPr/>
      </dsp:nvSpPr>
      <dsp:spPr>
        <a:xfrm>
          <a:off x="0" y="680084"/>
          <a:ext cx="1126776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5708AF-C54E-41D4-A425-68230469C181}">
      <dsp:nvSpPr>
        <dsp:cNvPr id="0" name=""/>
        <dsp:cNvSpPr/>
      </dsp:nvSpPr>
      <dsp:spPr>
        <a:xfrm>
          <a:off x="536429" y="160550"/>
          <a:ext cx="10728576" cy="726174"/>
        </a:xfrm>
        <a:prstGeom prst="roundRect">
          <a:avLst/>
        </a:prstGeom>
        <a:solidFill>
          <a:schemeClr val="bg2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8126" tIns="0" rIns="2981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err="1"/>
            <a:t>Shpenzimet</a:t>
          </a:r>
          <a:r>
            <a:rPr lang="en-GB" sz="2400" kern="1200" dirty="0"/>
            <a:t> e </a:t>
          </a:r>
          <a:r>
            <a:rPr lang="en-GB" sz="2400" kern="1200" dirty="0" err="1"/>
            <a:t>buxhetit</a:t>
          </a:r>
          <a:r>
            <a:rPr lang="en-GB" sz="2400" kern="1200" dirty="0"/>
            <a:t> vendor </a:t>
          </a:r>
          <a:r>
            <a:rPr lang="en-GB" sz="2400" kern="1200" dirty="0" err="1"/>
            <a:t>për</a:t>
          </a:r>
          <a:r>
            <a:rPr lang="en-GB" sz="2400" kern="1200" dirty="0"/>
            <a:t> 2023, do </a:t>
          </a:r>
          <a:r>
            <a:rPr lang="en-GB" sz="2400" kern="1200" dirty="0" err="1"/>
            <a:t>të</a:t>
          </a:r>
          <a:r>
            <a:rPr lang="en-GB" sz="2400" kern="1200" dirty="0"/>
            <a:t> </a:t>
          </a:r>
          <a:r>
            <a:rPr lang="en-GB" sz="2400" kern="1200" dirty="0" err="1"/>
            <a:t>jenë</a:t>
          </a:r>
          <a:r>
            <a:rPr lang="en-GB" sz="2400" kern="1200" dirty="0"/>
            <a:t> </a:t>
          </a:r>
          <a:r>
            <a:rPr lang="en-GB" sz="2400" b="1" kern="1200" dirty="0"/>
            <a:t>65,584 </a:t>
          </a:r>
          <a:r>
            <a:rPr lang="en-GB" sz="2400" b="1" kern="1200" dirty="0" err="1"/>
            <a:t>miliard</a:t>
          </a:r>
          <a:r>
            <a:rPr lang="en-GB" sz="2400" b="1" kern="1200" dirty="0"/>
            <a:t> </a:t>
          </a:r>
          <a:r>
            <a:rPr lang="en-GB" sz="2400" kern="1200" dirty="0" err="1"/>
            <a:t>lekë</a:t>
          </a:r>
          <a:r>
            <a:rPr lang="en-GB" sz="2400" kern="1200" dirty="0"/>
            <a:t>, me </a:t>
          </a:r>
          <a:r>
            <a:rPr lang="en-GB" sz="2400" kern="1200" dirty="0" err="1"/>
            <a:t>një</a:t>
          </a:r>
          <a:r>
            <a:rPr lang="en-GB" sz="2400" kern="1200" dirty="0"/>
            <a:t> </a:t>
          </a:r>
          <a:r>
            <a:rPr lang="en-GB" sz="2400" kern="1200" dirty="0" err="1"/>
            <a:t>rritje</a:t>
          </a:r>
          <a:r>
            <a:rPr lang="en-GB" sz="2400" kern="1200" dirty="0"/>
            <a:t> </a:t>
          </a:r>
          <a:r>
            <a:rPr lang="sq-AL" sz="2400" b="1" kern="1200" dirty="0"/>
            <a:t>5.2 miliard lekë</a:t>
          </a:r>
          <a:r>
            <a:rPr lang="en-GB" sz="2400" kern="1200" dirty="0"/>
            <a:t> </a:t>
          </a:r>
          <a:r>
            <a:rPr lang="en-GB" sz="2400" kern="1200" dirty="0" err="1"/>
            <a:t>më</a:t>
          </a:r>
          <a:r>
            <a:rPr lang="en-GB" sz="2400" kern="1200" dirty="0"/>
            <a:t> </a:t>
          </a:r>
          <a:r>
            <a:rPr lang="en-GB" sz="2400" kern="1200" dirty="0" err="1"/>
            <a:t>shumë</a:t>
          </a:r>
          <a:r>
            <a:rPr lang="en-GB" sz="2400" kern="1200" dirty="0"/>
            <a:t> se </a:t>
          </a:r>
          <a:r>
            <a:rPr lang="en-GB" sz="2400" kern="1200" dirty="0" err="1"/>
            <a:t>në</a:t>
          </a:r>
          <a:r>
            <a:rPr lang="en-GB" sz="2400" kern="1200" dirty="0"/>
            <a:t> </a:t>
          </a:r>
          <a:r>
            <a:rPr lang="en-GB" sz="2400" kern="1200" dirty="0" err="1"/>
            <a:t>vitin</a:t>
          </a:r>
          <a:r>
            <a:rPr lang="en-GB" sz="2400" kern="1200" dirty="0"/>
            <a:t> 2022;</a:t>
          </a:r>
          <a:endParaRPr lang="en-US" sz="2400" kern="1200" dirty="0"/>
        </a:p>
      </dsp:txBody>
      <dsp:txXfrm>
        <a:off x="571878" y="195999"/>
        <a:ext cx="10657678" cy="655276"/>
      </dsp:txXfrm>
    </dsp:sp>
    <dsp:sp modelId="{51049E89-C9C2-487A-8E6E-BB7D960DE80A}">
      <dsp:nvSpPr>
        <dsp:cNvPr id="0" name=""/>
        <dsp:cNvSpPr/>
      </dsp:nvSpPr>
      <dsp:spPr>
        <a:xfrm>
          <a:off x="0" y="1459772"/>
          <a:ext cx="1126776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907DD-8E58-4EB9-AE61-1335F4383CDD}">
      <dsp:nvSpPr>
        <dsp:cNvPr id="0" name=""/>
        <dsp:cNvSpPr/>
      </dsp:nvSpPr>
      <dsp:spPr>
        <a:xfrm>
          <a:off x="536429" y="1108484"/>
          <a:ext cx="10728576" cy="557928"/>
        </a:xfrm>
        <a:prstGeom prst="roundRect">
          <a:avLst/>
        </a:prstGeom>
        <a:solidFill>
          <a:schemeClr val="bg2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8126" tIns="0" rIns="2981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err="1"/>
            <a:t>Këto</a:t>
          </a:r>
          <a:r>
            <a:rPr lang="en-GB" sz="2400" kern="1200" dirty="0"/>
            <a:t> </a:t>
          </a:r>
          <a:r>
            <a:rPr lang="en-GB" sz="2400" kern="1200" dirty="0" err="1"/>
            <a:t>shpenzime</a:t>
          </a:r>
          <a:r>
            <a:rPr lang="en-GB" sz="2400" kern="1200" dirty="0"/>
            <a:t> </a:t>
          </a:r>
          <a:r>
            <a:rPr lang="en-GB" sz="2400" kern="1200" dirty="0" err="1"/>
            <a:t>për</a:t>
          </a:r>
          <a:r>
            <a:rPr lang="en-GB" sz="2400" kern="1200" dirty="0"/>
            <a:t> 2023, </a:t>
          </a:r>
          <a:r>
            <a:rPr lang="en-GB" sz="2400" kern="1200" dirty="0" err="1"/>
            <a:t>zënë</a:t>
          </a:r>
          <a:r>
            <a:rPr lang="en-GB" sz="2400" kern="1200" dirty="0"/>
            <a:t> </a:t>
          </a:r>
          <a:r>
            <a:rPr lang="en-GB" sz="2400" kern="1200" dirty="0" err="1"/>
            <a:t>rreth</a:t>
          </a:r>
          <a:r>
            <a:rPr lang="en-GB" sz="2400" kern="1200" dirty="0"/>
            <a:t> 3.1% </a:t>
          </a:r>
          <a:r>
            <a:rPr lang="en-GB" sz="2400" kern="1200" dirty="0" err="1"/>
            <a:t>të</a:t>
          </a:r>
          <a:r>
            <a:rPr lang="en-GB" sz="2400" kern="1200" dirty="0"/>
            <a:t> PBB-</a:t>
          </a:r>
          <a:r>
            <a:rPr lang="en-GB" sz="2400" kern="1200" dirty="0" err="1"/>
            <a:t>së</a:t>
          </a:r>
          <a:r>
            <a:rPr lang="en-GB" sz="2400" kern="1200" dirty="0"/>
            <a:t> </a:t>
          </a:r>
          <a:r>
            <a:rPr lang="en-GB" sz="2400" kern="1200" dirty="0" err="1"/>
            <a:t>nga</a:t>
          </a:r>
          <a:r>
            <a:rPr lang="en-GB" sz="2400" kern="1200" dirty="0"/>
            <a:t> 2.3 % </a:t>
          </a:r>
          <a:r>
            <a:rPr lang="en-GB" sz="2400" kern="1200" dirty="0" err="1"/>
            <a:t>që</a:t>
          </a:r>
          <a:r>
            <a:rPr lang="en-GB" sz="2400" kern="1200" dirty="0"/>
            <a:t> </a:t>
          </a:r>
          <a:r>
            <a:rPr lang="en-GB" sz="2400" kern="1200" dirty="0" err="1"/>
            <a:t>zinin</a:t>
          </a:r>
          <a:r>
            <a:rPr lang="en-GB" sz="2400" kern="1200" dirty="0"/>
            <a:t> </a:t>
          </a:r>
          <a:r>
            <a:rPr lang="en-GB" sz="2400" kern="1200" dirty="0" err="1"/>
            <a:t>në</a:t>
          </a:r>
          <a:r>
            <a:rPr lang="en-GB" sz="2400" kern="1200" dirty="0"/>
            <a:t> </a:t>
          </a:r>
          <a:r>
            <a:rPr lang="en-GB" sz="2400" kern="1200" dirty="0" err="1"/>
            <a:t>vitin</a:t>
          </a:r>
          <a:r>
            <a:rPr lang="en-GB" sz="2400" kern="1200" dirty="0"/>
            <a:t> 2015 (</a:t>
          </a:r>
          <a:r>
            <a:rPr lang="en-GB" sz="2400" kern="1200" dirty="0" err="1"/>
            <a:t>viti</a:t>
          </a:r>
          <a:r>
            <a:rPr lang="en-GB" sz="2400" kern="1200" dirty="0"/>
            <a:t> para </a:t>
          </a:r>
          <a:r>
            <a:rPr lang="en-GB" sz="2400" kern="1200" dirty="0" err="1"/>
            <a:t>reformës</a:t>
          </a:r>
          <a:r>
            <a:rPr lang="en-GB" sz="2400" kern="1200" dirty="0"/>
            <a:t> </a:t>
          </a:r>
          <a:r>
            <a:rPr lang="en-GB" sz="2400" kern="1200" dirty="0" err="1"/>
            <a:t>administrativo-territoriale</a:t>
          </a:r>
          <a:r>
            <a:rPr lang="en-GB" sz="2400" kern="1200" dirty="0"/>
            <a:t>);</a:t>
          </a:r>
          <a:endParaRPr lang="en-US" sz="2400" kern="1200" dirty="0"/>
        </a:p>
      </dsp:txBody>
      <dsp:txXfrm>
        <a:off x="563665" y="1135720"/>
        <a:ext cx="10674104" cy="503456"/>
      </dsp:txXfrm>
    </dsp:sp>
    <dsp:sp modelId="{8A0C2C9A-C5D0-48E6-98D3-F9CBFF834336}">
      <dsp:nvSpPr>
        <dsp:cNvPr id="0" name=""/>
        <dsp:cNvSpPr/>
      </dsp:nvSpPr>
      <dsp:spPr>
        <a:xfrm>
          <a:off x="0" y="2307792"/>
          <a:ext cx="1126776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FFEBA0-E99C-4537-90A5-12DCC2E03264}">
      <dsp:nvSpPr>
        <dsp:cNvPr id="0" name=""/>
        <dsp:cNvSpPr/>
      </dsp:nvSpPr>
      <dsp:spPr>
        <a:xfrm>
          <a:off x="536429" y="1888172"/>
          <a:ext cx="10728576" cy="626259"/>
        </a:xfrm>
        <a:prstGeom prst="roundRect">
          <a:avLst/>
        </a:prstGeom>
        <a:solidFill>
          <a:schemeClr val="bg2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8126" tIns="0" rIns="2981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400" kern="1200" dirty="0"/>
            <a:t>Buxheti vendor 2023, do të jetë </a:t>
          </a:r>
          <a:r>
            <a:rPr lang="sq-AL" sz="2400" b="1" kern="1200" dirty="0"/>
            <a:t>rreth </a:t>
          </a:r>
          <a:r>
            <a:rPr lang="en-US" sz="2400" b="1" kern="1200" dirty="0"/>
            <a:t>9</a:t>
          </a:r>
          <a:r>
            <a:rPr lang="sq-AL" sz="2400" b="1" kern="1200" dirty="0"/>
            <a:t>%</a:t>
          </a:r>
          <a:r>
            <a:rPr lang="sq-AL" sz="2400" kern="1200" dirty="0"/>
            <a:t> më i lartë se i plani i vitit 2022</a:t>
          </a:r>
          <a:r>
            <a:rPr lang="en-US" sz="2400" kern="1200" dirty="0"/>
            <a:t> </a:t>
          </a:r>
          <a:r>
            <a:rPr lang="sq-AL" sz="2400" kern="1200" dirty="0"/>
            <a:t>dhe </a:t>
          </a:r>
          <a:r>
            <a:rPr lang="sq-AL" sz="2400" b="1" kern="1200" dirty="0"/>
            <a:t>11%</a:t>
          </a:r>
          <a:r>
            <a:rPr lang="sq-AL" sz="2400" kern="1200" dirty="0"/>
            <a:t> më i lartë se i pritshmi i 2022.</a:t>
          </a:r>
          <a:endParaRPr lang="en-US" sz="2400" kern="1200" dirty="0"/>
        </a:p>
      </dsp:txBody>
      <dsp:txXfrm>
        <a:off x="567000" y="1918743"/>
        <a:ext cx="10667434" cy="565117"/>
      </dsp:txXfrm>
    </dsp:sp>
    <dsp:sp modelId="{82335036-433D-457F-A166-B13D8250CCAE}">
      <dsp:nvSpPr>
        <dsp:cNvPr id="0" name=""/>
        <dsp:cNvSpPr/>
      </dsp:nvSpPr>
      <dsp:spPr>
        <a:xfrm>
          <a:off x="0" y="3130660"/>
          <a:ext cx="1126776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B9473A-333B-4110-9386-4F152B8DF55B}">
      <dsp:nvSpPr>
        <dsp:cNvPr id="0" name=""/>
        <dsp:cNvSpPr/>
      </dsp:nvSpPr>
      <dsp:spPr>
        <a:xfrm>
          <a:off x="536429" y="2736192"/>
          <a:ext cx="10728576" cy="601107"/>
        </a:xfrm>
        <a:prstGeom prst="roundRect">
          <a:avLst/>
        </a:prstGeom>
        <a:solidFill>
          <a:schemeClr val="bg2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8126" tIns="0" rIns="2981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400" kern="1200" dirty="0"/>
            <a:t>Krahasuar me periudhën para reformës administrativo – territoriale është </a:t>
          </a:r>
          <a:r>
            <a:rPr lang="sq-AL" sz="2400" b="1" kern="1200" dirty="0"/>
            <a:t>92.5%</a:t>
          </a:r>
          <a:r>
            <a:rPr lang="sq-AL" sz="2400" kern="1200" dirty="0"/>
            <a:t> më i lartë.</a:t>
          </a:r>
          <a:endParaRPr lang="en-US" sz="2400" kern="1200" dirty="0"/>
        </a:p>
      </dsp:txBody>
      <dsp:txXfrm>
        <a:off x="565773" y="2765536"/>
        <a:ext cx="10669888" cy="542419"/>
      </dsp:txXfrm>
    </dsp:sp>
    <dsp:sp modelId="{D9DE5404-733B-4A81-8094-49E575505FB6}">
      <dsp:nvSpPr>
        <dsp:cNvPr id="0" name=""/>
        <dsp:cNvSpPr/>
      </dsp:nvSpPr>
      <dsp:spPr>
        <a:xfrm>
          <a:off x="0" y="4170214"/>
          <a:ext cx="1126776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4C45C5-D29F-4A5D-BA2C-044A0BB49075}">
      <dsp:nvSpPr>
        <dsp:cNvPr id="0" name=""/>
        <dsp:cNvSpPr/>
      </dsp:nvSpPr>
      <dsp:spPr>
        <a:xfrm>
          <a:off x="536429" y="3559060"/>
          <a:ext cx="10728576" cy="817794"/>
        </a:xfrm>
        <a:prstGeom prst="roundRect">
          <a:avLst/>
        </a:prstGeom>
        <a:solidFill>
          <a:schemeClr val="bg2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8126" tIns="0" rIns="2981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400" kern="1200" dirty="0"/>
            <a:t>Të ardhurat e veta nga viti 2015 në vitin 2023 kanë pësuar një rritje të ndjeshme me rreth </a:t>
          </a:r>
          <a:r>
            <a:rPr lang="sq-AL" sz="2400" b="1" kern="1200" dirty="0"/>
            <a:t>17.4 miliard lekë</a:t>
          </a:r>
          <a:r>
            <a:rPr lang="sq-AL" sz="2400" kern="1200" dirty="0"/>
            <a:t>, krahasuar me vitin 2022 janë rritur me rreth </a:t>
          </a:r>
          <a:r>
            <a:rPr lang="sq-AL" sz="2400" b="1" kern="1200" dirty="0"/>
            <a:t>1.5 miliard lekë</a:t>
          </a:r>
          <a:r>
            <a:rPr lang="sq-AL" sz="2400" kern="1200" dirty="0"/>
            <a:t>.</a:t>
          </a:r>
          <a:endParaRPr lang="en-US" sz="2400" kern="1200" dirty="0"/>
        </a:p>
      </dsp:txBody>
      <dsp:txXfrm>
        <a:off x="576350" y="3598981"/>
        <a:ext cx="10648734" cy="737952"/>
      </dsp:txXfrm>
    </dsp:sp>
    <dsp:sp modelId="{FF22E990-F68A-4605-8D4F-3EADEDC53E41}">
      <dsp:nvSpPr>
        <dsp:cNvPr id="0" name=""/>
        <dsp:cNvSpPr/>
      </dsp:nvSpPr>
      <dsp:spPr>
        <a:xfrm>
          <a:off x="0" y="5163448"/>
          <a:ext cx="1126776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76D3EA-1E87-4F97-9A4B-600FBD7FF0E6}">
      <dsp:nvSpPr>
        <dsp:cNvPr id="0" name=""/>
        <dsp:cNvSpPr/>
      </dsp:nvSpPr>
      <dsp:spPr>
        <a:xfrm>
          <a:off x="536429" y="4598614"/>
          <a:ext cx="10728576" cy="771473"/>
        </a:xfrm>
        <a:prstGeom prst="roundRect">
          <a:avLst/>
        </a:prstGeom>
        <a:solidFill>
          <a:schemeClr val="bg2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8126" tIns="0" rIns="2981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/>
            <a:t>T</a:t>
          </a:r>
          <a:r>
            <a:rPr lang="sq-AL" sz="2400" kern="1200" dirty="0"/>
            <a:t>ransfert</a:t>
          </a:r>
          <a:r>
            <a:rPr lang="en-GB" sz="2400" kern="1200" dirty="0"/>
            <a:t>a e</a:t>
          </a:r>
          <a:r>
            <a:rPr lang="sq-AL" sz="2400" kern="1200" dirty="0"/>
            <a:t> pakushtëzuar</a:t>
          </a:r>
          <a:r>
            <a:rPr lang="en-GB" sz="2400" kern="1200" dirty="0"/>
            <a:t> ë</a:t>
          </a:r>
          <a:r>
            <a:rPr lang="sq-AL" sz="2400" kern="1200" dirty="0"/>
            <a:t>shtë rritur </a:t>
          </a:r>
          <a:r>
            <a:rPr lang="sq-AL" sz="2400" b="1" kern="1200" dirty="0"/>
            <a:t>3 miliard lekë, </a:t>
          </a:r>
          <a:r>
            <a:rPr lang="en-GB" sz="2400" kern="1200" dirty="0" err="1"/>
            <a:t>më</a:t>
          </a:r>
          <a:r>
            <a:rPr lang="en-GB" sz="2400" kern="1200" dirty="0"/>
            <a:t> e </a:t>
          </a:r>
          <a:r>
            <a:rPr lang="en-GB" sz="2400" kern="1200" dirty="0" err="1"/>
            <a:t>madhe</a:t>
          </a:r>
          <a:r>
            <a:rPr lang="en-GB" sz="2400" kern="1200" dirty="0"/>
            <a:t> se </a:t>
          </a:r>
          <a:r>
            <a:rPr lang="en-GB" sz="2400" kern="1200" dirty="0" err="1"/>
            <a:t>ajo</a:t>
          </a:r>
          <a:r>
            <a:rPr lang="en-GB" sz="2400" kern="1200" dirty="0"/>
            <a:t> e </a:t>
          </a:r>
          <a:r>
            <a:rPr lang="en-GB" sz="2400" kern="1200" dirty="0" err="1"/>
            <a:t>vitit</a:t>
          </a:r>
          <a:r>
            <a:rPr lang="en-GB" sz="2400" kern="1200" dirty="0"/>
            <a:t> 2022</a:t>
          </a:r>
          <a:r>
            <a:rPr lang="en-GB" sz="2400" b="1" kern="1200" dirty="0"/>
            <a:t>. </a:t>
          </a:r>
          <a:r>
            <a:rPr lang="en-GB" sz="2400" kern="1200" dirty="0"/>
            <a:t>K</a:t>
          </a:r>
          <a:r>
            <a:rPr lang="sq-AL" sz="2400" kern="1200" dirty="0"/>
            <a:t>rahasuar me vitin 2015 është </a:t>
          </a:r>
          <a:r>
            <a:rPr lang="en-GB" sz="2400" kern="1200" dirty="0" err="1"/>
            <a:t>rritur</a:t>
          </a:r>
          <a:r>
            <a:rPr lang="en-GB" sz="2400" kern="1200" dirty="0"/>
            <a:t> </a:t>
          </a:r>
          <a:r>
            <a:rPr lang="en-GB" sz="2400" kern="1200" dirty="0" err="1"/>
            <a:t>gati</a:t>
          </a:r>
          <a:r>
            <a:rPr lang="en-GB" sz="2400" kern="1200" dirty="0"/>
            <a:t> 100%.</a:t>
          </a:r>
          <a:endParaRPr lang="en-US" sz="2400" kern="1200" dirty="0"/>
        </a:p>
      </dsp:txBody>
      <dsp:txXfrm>
        <a:off x="574089" y="4636274"/>
        <a:ext cx="10653256" cy="6961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AE2A9F-E755-461F-A580-52FF37144E23}">
      <dsp:nvSpPr>
        <dsp:cNvPr id="0" name=""/>
        <dsp:cNvSpPr/>
      </dsp:nvSpPr>
      <dsp:spPr>
        <a:xfrm>
          <a:off x="0" y="837322"/>
          <a:ext cx="11267767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5708AF-C54E-41D4-A425-68230469C181}">
      <dsp:nvSpPr>
        <dsp:cNvPr id="0" name=""/>
        <dsp:cNvSpPr/>
      </dsp:nvSpPr>
      <dsp:spPr>
        <a:xfrm>
          <a:off x="536429" y="132240"/>
          <a:ext cx="10728576" cy="985522"/>
        </a:xfrm>
        <a:prstGeom prst="roundRect">
          <a:avLst/>
        </a:prstGeom>
        <a:solidFill>
          <a:schemeClr val="bg2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8126" tIns="0" rIns="2981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/>
            <a:t>T</a:t>
          </a:r>
          <a:r>
            <a:rPr lang="sq-AL" sz="2400" kern="1200" dirty="0"/>
            <a:t>aksa e pasurisë </a:t>
          </a:r>
          <a:r>
            <a:rPr lang="en-GB" sz="2400" kern="1200" dirty="0"/>
            <a:t>(</a:t>
          </a:r>
          <a:r>
            <a:rPr lang="en-GB" sz="2400" kern="1200" dirty="0" err="1"/>
            <a:t>si</a:t>
          </a:r>
          <a:r>
            <a:rPr lang="en-GB" sz="2400" kern="1200" dirty="0"/>
            <a:t> </a:t>
          </a:r>
          <a:r>
            <a:rPr lang="en-GB" sz="2400" kern="1200" dirty="0" err="1"/>
            <a:t>rrjedhojë</a:t>
          </a:r>
          <a:r>
            <a:rPr lang="en-GB" sz="2400" kern="1200" dirty="0"/>
            <a:t> e </a:t>
          </a:r>
          <a:r>
            <a:rPr lang="en-GB" sz="2400" kern="1200" dirty="0" err="1"/>
            <a:t>reformës</a:t>
          </a:r>
          <a:r>
            <a:rPr lang="en-GB" sz="2400" kern="1200" dirty="0"/>
            <a:t>) </a:t>
          </a:r>
          <a:r>
            <a:rPr lang="sq-AL" sz="2400" kern="1200" dirty="0"/>
            <a:t>është parashikuar </a:t>
          </a:r>
          <a:r>
            <a:rPr lang="en-GB" sz="2400" kern="1200" dirty="0" err="1"/>
            <a:t>të</a:t>
          </a:r>
          <a:r>
            <a:rPr lang="en-GB" sz="2400" kern="1200" dirty="0"/>
            <a:t> </a:t>
          </a:r>
          <a:r>
            <a:rPr lang="en-GB" sz="2400" kern="1200" dirty="0" err="1"/>
            <a:t>jetë</a:t>
          </a:r>
          <a:r>
            <a:rPr lang="en-GB" sz="2400" kern="1200" dirty="0"/>
            <a:t> 800 </a:t>
          </a:r>
          <a:r>
            <a:rPr lang="en-GB" sz="2400" kern="1200" dirty="0" err="1"/>
            <a:t>milion</a:t>
          </a:r>
          <a:r>
            <a:rPr lang="en-GB" sz="2400" kern="1200" dirty="0"/>
            <a:t> </a:t>
          </a:r>
          <a:r>
            <a:rPr lang="en-GB" sz="2400" kern="1200" dirty="0" err="1"/>
            <a:t>lekë</a:t>
          </a:r>
          <a:r>
            <a:rPr lang="en-GB" sz="2400" kern="1200" dirty="0"/>
            <a:t> </a:t>
          </a:r>
          <a:r>
            <a:rPr lang="en-GB" sz="2400" kern="1200" dirty="0" err="1"/>
            <a:t>më</a:t>
          </a:r>
          <a:r>
            <a:rPr lang="en-GB" sz="2400" kern="1200" dirty="0"/>
            <a:t> e </a:t>
          </a:r>
          <a:r>
            <a:rPr lang="en-GB" sz="2400" kern="1200" dirty="0" err="1"/>
            <a:t>madhe</a:t>
          </a:r>
          <a:r>
            <a:rPr lang="en-GB" sz="2400" kern="1200" dirty="0"/>
            <a:t> se </a:t>
          </a:r>
          <a:r>
            <a:rPr lang="en-GB" sz="2400" kern="1200" dirty="0" err="1"/>
            <a:t>sa</a:t>
          </a:r>
          <a:r>
            <a:rPr lang="en-GB" sz="2400" kern="1200" dirty="0"/>
            <a:t> </a:t>
          </a:r>
          <a:r>
            <a:rPr lang="en-GB" sz="2400" kern="1200" dirty="0" err="1"/>
            <a:t>në</a:t>
          </a:r>
          <a:r>
            <a:rPr lang="en-GB" sz="2400" kern="1200" dirty="0"/>
            <a:t> </a:t>
          </a:r>
          <a:r>
            <a:rPr lang="en-GB" sz="2400" kern="1200" dirty="0" err="1"/>
            <a:t>vitin</a:t>
          </a:r>
          <a:r>
            <a:rPr lang="en-GB" sz="2400" kern="1200" dirty="0"/>
            <a:t> 2022</a:t>
          </a:r>
          <a:r>
            <a:rPr lang="sq-AL" sz="2400" kern="1200" dirty="0"/>
            <a:t> dhe krahasuar </a:t>
          </a:r>
          <a:r>
            <a:rPr lang="en-US" sz="2400" kern="1200" dirty="0"/>
            <a:t>me </a:t>
          </a:r>
          <a:r>
            <a:rPr lang="sq-AL" sz="2400" kern="1200" dirty="0"/>
            <a:t>vitin 2015, </a:t>
          </a:r>
          <a:r>
            <a:rPr lang="sq-AL" sz="2400" b="1" kern="1200" dirty="0"/>
            <a:t>rreth 3 miliard </a:t>
          </a:r>
          <a:r>
            <a:rPr lang="sq-AL" sz="2400" kern="1200" dirty="0"/>
            <a:t>më shumë të ardhura. </a:t>
          </a:r>
          <a:endParaRPr lang="en-US" sz="2400" kern="1200" dirty="0"/>
        </a:p>
      </dsp:txBody>
      <dsp:txXfrm>
        <a:off x="584538" y="180349"/>
        <a:ext cx="10632358" cy="889304"/>
      </dsp:txXfrm>
    </dsp:sp>
    <dsp:sp modelId="{A27F6138-F78E-45CD-96BB-AA9DF5E95FF2}">
      <dsp:nvSpPr>
        <dsp:cNvPr id="0" name=""/>
        <dsp:cNvSpPr/>
      </dsp:nvSpPr>
      <dsp:spPr>
        <a:xfrm>
          <a:off x="0" y="1699162"/>
          <a:ext cx="11267767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A1694E-E3CC-485E-A88D-46AD43183AA1}">
      <dsp:nvSpPr>
        <dsp:cNvPr id="0" name=""/>
        <dsp:cNvSpPr/>
      </dsp:nvSpPr>
      <dsp:spPr>
        <a:xfrm>
          <a:off x="536429" y="1418722"/>
          <a:ext cx="10728576" cy="560880"/>
        </a:xfrm>
        <a:prstGeom prst="roundRect">
          <a:avLst/>
        </a:prstGeom>
        <a:solidFill>
          <a:schemeClr val="bg2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8126" tIns="0" rIns="2981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400" kern="1200" dirty="0"/>
            <a:t>Të ardhurat nga taksat e ndara, krahasuar me vitin 2015, para reformës administrativo-territoriale, do të rriten me rreth </a:t>
          </a:r>
          <a:r>
            <a:rPr lang="sq-AL" sz="2400" b="1" kern="1200" dirty="0"/>
            <a:t>1 miliard lekë</a:t>
          </a:r>
          <a:r>
            <a:rPr lang="sq-AL" sz="2400" kern="1200" dirty="0"/>
            <a:t> për vitin 2023.</a:t>
          </a:r>
          <a:endParaRPr lang="en-US" sz="2400" kern="1200" dirty="0"/>
        </a:p>
      </dsp:txBody>
      <dsp:txXfrm>
        <a:off x="563809" y="1446102"/>
        <a:ext cx="10673816" cy="506120"/>
      </dsp:txXfrm>
    </dsp:sp>
    <dsp:sp modelId="{B0D7C115-6A6B-442F-B336-6844393B0107}">
      <dsp:nvSpPr>
        <dsp:cNvPr id="0" name=""/>
        <dsp:cNvSpPr/>
      </dsp:nvSpPr>
      <dsp:spPr>
        <a:xfrm>
          <a:off x="0" y="2900329"/>
          <a:ext cx="11267767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646003-B5C1-45CE-A7AC-6A685CCFA2AD}">
      <dsp:nvSpPr>
        <dsp:cNvPr id="0" name=""/>
        <dsp:cNvSpPr/>
      </dsp:nvSpPr>
      <dsp:spPr>
        <a:xfrm>
          <a:off x="536429" y="2280562"/>
          <a:ext cx="10728576" cy="900206"/>
        </a:xfrm>
        <a:prstGeom prst="roundRect">
          <a:avLst/>
        </a:prstGeom>
        <a:solidFill>
          <a:schemeClr val="bg2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8126" tIns="0" rIns="2981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400" kern="1200" dirty="0"/>
            <a:t>Rritja e pagave në viti</a:t>
          </a:r>
          <a:r>
            <a:rPr lang="en-GB" sz="2400" kern="1200" dirty="0"/>
            <a:t>n</a:t>
          </a:r>
          <a:r>
            <a:rPr lang="sq-AL" sz="2400" kern="1200" dirty="0"/>
            <a:t> 2023 për funksionet: arsimi parashkollor, arsimi parauniversitar, shërbimi i mbrojtjes nga zjarri, administrimi i pyjeve, ujitja dhe kullimi, me një fond prej </a:t>
          </a:r>
          <a:r>
            <a:rPr lang="sq-AL" sz="2400" b="1" kern="1200" dirty="0"/>
            <a:t>340 milion lekë.</a:t>
          </a:r>
          <a:endParaRPr lang="en-US" sz="2400" kern="1200" dirty="0"/>
        </a:p>
      </dsp:txBody>
      <dsp:txXfrm>
        <a:off x="580373" y="2324506"/>
        <a:ext cx="10640688" cy="812318"/>
      </dsp:txXfrm>
    </dsp:sp>
    <dsp:sp modelId="{160EE8A9-CD64-4E5D-AA59-6C3F7BD14D06}">
      <dsp:nvSpPr>
        <dsp:cNvPr id="0" name=""/>
        <dsp:cNvSpPr/>
      </dsp:nvSpPr>
      <dsp:spPr>
        <a:xfrm>
          <a:off x="0" y="4203918"/>
          <a:ext cx="11267767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4F2C36-9FCF-48AA-AAAD-CC6B58878DB5}">
      <dsp:nvSpPr>
        <dsp:cNvPr id="0" name=""/>
        <dsp:cNvSpPr/>
      </dsp:nvSpPr>
      <dsp:spPr>
        <a:xfrm>
          <a:off x="536429" y="3481729"/>
          <a:ext cx="10728576" cy="1002629"/>
        </a:xfrm>
        <a:prstGeom prst="roundRect">
          <a:avLst/>
        </a:prstGeom>
        <a:solidFill>
          <a:schemeClr val="bg2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8126" tIns="0" rIns="2981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400" kern="1200" dirty="0"/>
            <a:t>Vazhdimi i financimit të funksioneve të transferuara në pushtetin vendor në vitin 2016, në formën e transfertës së pakushtëzuar sektoriale në </a:t>
          </a:r>
          <a:r>
            <a:rPr lang="sq-AL" sz="2400" b="1" kern="1200" dirty="0"/>
            <a:t>vlerën 9.890 miliard lekë</a:t>
          </a:r>
          <a:r>
            <a:rPr lang="sq-AL" sz="2400" kern="1200" dirty="0"/>
            <a:t>.</a:t>
          </a:r>
          <a:endParaRPr lang="en-US" sz="2400" kern="1200" dirty="0"/>
        </a:p>
      </dsp:txBody>
      <dsp:txXfrm>
        <a:off x="585373" y="3530673"/>
        <a:ext cx="10630688" cy="904741"/>
      </dsp:txXfrm>
    </dsp:sp>
    <dsp:sp modelId="{F445BCD2-301E-4C4D-BE7A-CD505E9B39A1}">
      <dsp:nvSpPr>
        <dsp:cNvPr id="0" name=""/>
        <dsp:cNvSpPr/>
      </dsp:nvSpPr>
      <dsp:spPr>
        <a:xfrm>
          <a:off x="0" y="5065758"/>
          <a:ext cx="11267767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5FD341-C672-45BB-B5A6-48D9132252BB}">
      <dsp:nvSpPr>
        <dsp:cNvPr id="0" name=""/>
        <dsp:cNvSpPr/>
      </dsp:nvSpPr>
      <dsp:spPr>
        <a:xfrm>
          <a:off x="536429" y="4785318"/>
          <a:ext cx="10728576" cy="560880"/>
        </a:xfrm>
        <a:prstGeom prst="roundRect">
          <a:avLst/>
        </a:prstGeom>
        <a:solidFill>
          <a:schemeClr val="bg2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8126" tIns="0" rIns="2981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/>
            <a:t>Mbështetja</a:t>
          </a:r>
          <a:r>
            <a:rPr lang="en-US" sz="2400" kern="1200" dirty="0"/>
            <a:t> </a:t>
          </a:r>
          <a:r>
            <a:rPr lang="en-US" sz="2400" kern="1200" dirty="0" err="1"/>
            <a:t>financiare</a:t>
          </a:r>
          <a:r>
            <a:rPr lang="en-US" sz="2400" kern="1200" dirty="0"/>
            <a:t> </a:t>
          </a:r>
          <a:r>
            <a:rPr lang="en-US" sz="2400" kern="1200" dirty="0" err="1"/>
            <a:t>për</a:t>
          </a:r>
          <a:r>
            <a:rPr lang="en-US" sz="2400" kern="1200" dirty="0"/>
            <a:t> </a:t>
          </a:r>
          <a:r>
            <a:rPr lang="en-US" sz="2400" kern="1200" dirty="0" err="1"/>
            <a:t>reformën</a:t>
          </a:r>
          <a:r>
            <a:rPr lang="en-US" sz="2400" kern="1200" dirty="0"/>
            <a:t> </a:t>
          </a:r>
          <a:r>
            <a:rPr lang="en-US" sz="2400" kern="1200" dirty="0" err="1"/>
            <a:t>në</a:t>
          </a:r>
          <a:r>
            <a:rPr lang="en-US" sz="2400" kern="1200" dirty="0"/>
            <a:t> </a:t>
          </a:r>
          <a:r>
            <a:rPr lang="en-US" sz="2400" kern="1200" dirty="0" err="1"/>
            <a:t>arsimin</a:t>
          </a:r>
          <a:r>
            <a:rPr lang="en-US" sz="2400" kern="1200" dirty="0"/>
            <a:t> </a:t>
          </a:r>
          <a:r>
            <a:rPr lang="en-US" sz="2400" kern="1200" dirty="0" err="1"/>
            <a:t>parashkollor</a:t>
          </a:r>
          <a:r>
            <a:rPr lang="en-US" sz="2400" kern="1200" dirty="0"/>
            <a:t> me </a:t>
          </a:r>
          <a:r>
            <a:rPr lang="en-US" sz="2400" kern="1200" dirty="0" err="1"/>
            <a:t>synim</a:t>
          </a:r>
          <a:r>
            <a:rPr lang="en-US" sz="2400" kern="1200" dirty="0"/>
            <a:t> </a:t>
          </a:r>
          <a:r>
            <a:rPr lang="en-US" sz="2400" kern="1200" dirty="0" err="1"/>
            <a:t>konsolidimin</a:t>
          </a:r>
          <a:r>
            <a:rPr lang="en-US" sz="2400" kern="1200" dirty="0"/>
            <a:t> e </a:t>
          </a:r>
          <a:r>
            <a:rPr lang="en-US" sz="2400" kern="1200" dirty="0" err="1"/>
            <a:t>një</a:t>
          </a:r>
          <a:r>
            <a:rPr lang="en-US" sz="2400" kern="1200" dirty="0"/>
            <a:t> </a:t>
          </a:r>
          <a:r>
            <a:rPr lang="en-US" sz="2400" kern="1200" dirty="0" err="1"/>
            <a:t>skemë</a:t>
          </a:r>
          <a:r>
            <a:rPr lang="en-US" sz="2400" kern="1200" dirty="0"/>
            <a:t> </a:t>
          </a:r>
          <a:r>
            <a:rPr lang="en-US" sz="2400" kern="1200" dirty="0" err="1"/>
            <a:t>financimi</a:t>
          </a:r>
          <a:r>
            <a:rPr lang="en-US" sz="2400" kern="1200" dirty="0"/>
            <a:t> </a:t>
          </a:r>
          <a:r>
            <a:rPr lang="en-US" sz="2400" kern="1200" dirty="0" err="1"/>
            <a:t>të</a:t>
          </a:r>
          <a:r>
            <a:rPr lang="en-US" sz="2400" kern="1200" dirty="0"/>
            <a:t> </a:t>
          </a:r>
          <a:r>
            <a:rPr lang="en-US" sz="2400" kern="1200" dirty="0" err="1"/>
            <a:t>përshtatshme</a:t>
          </a:r>
          <a:r>
            <a:rPr lang="en-US" sz="2400" kern="1200" dirty="0"/>
            <a:t> </a:t>
          </a:r>
          <a:r>
            <a:rPr lang="en-US" sz="2400" kern="1200" dirty="0" err="1"/>
            <a:t>dhe</a:t>
          </a:r>
          <a:r>
            <a:rPr lang="en-US" sz="2400" kern="1200" dirty="0"/>
            <a:t> </a:t>
          </a:r>
          <a:r>
            <a:rPr lang="en-US" sz="2400" kern="1200" dirty="0" err="1"/>
            <a:t>efektive</a:t>
          </a:r>
          <a:r>
            <a:rPr lang="en-US" sz="2400" kern="1200" dirty="0"/>
            <a:t>.</a:t>
          </a:r>
        </a:p>
      </dsp:txBody>
      <dsp:txXfrm>
        <a:off x="563809" y="4812698"/>
        <a:ext cx="10673816" cy="5061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F6A47C-869B-4179-8C13-572063B63F04}">
      <dsp:nvSpPr>
        <dsp:cNvPr id="0" name=""/>
        <dsp:cNvSpPr/>
      </dsp:nvSpPr>
      <dsp:spPr>
        <a:xfrm>
          <a:off x="4719486" y="2335752"/>
          <a:ext cx="2010664" cy="1800622"/>
        </a:xfrm>
        <a:prstGeom prst="ellipse">
          <a:avLst/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Sfidat</a:t>
          </a:r>
          <a:r>
            <a:rPr lang="en-US" sz="2300" b="1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en-US" sz="2300" b="1" kern="120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për</a:t>
          </a:r>
          <a:r>
            <a:rPr lang="en-US" sz="2300" b="1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 2023 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5013941" y="2599447"/>
        <a:ext cx="1421754" cy="1273232"/>
      </dsp:txXfrm>
    </dsp:sp>
    <dsp:sp modelId="{25898308-3ACF-407A-A942-919335F6CE8F}">
      <dsp:nvSpPr>
        <dsp:cNvPr id="0" name=""/>
        <dsp:cNvSpPr/>
      </dsp:nvSpPr>
      <dsp:spPr>
        <a:xfrm rot="16200000">
          <a:off x="5469054" y="2065729"/>
          <a:ext cx="511529" cy="28515"/>
        </a:xfrm>
        <a:custGeom>
          <a:avLst/>
          <a:gdLst/>
          <a:ahLst/>
          <a:cxnLst/>
          <a:rect l="0" t="0" r="0" b="0"/>
          <a:pathLst>
            <a:path>
              <a:moveTo>
                <a:pt x="0" y="14257"/>
              </a:moveTo>
              <a:lnTo>
                <a:pt x="511529" y="1425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>
            <a:solidFill>
              <a:schemeClr val="tx1"/>
            </a:solidFill>
          </a:endParaRPr>
        </a:p>
      </dsp:txBody>
      <dsp:txXfrm>
        <a:off x="5712031" y="2067199"/>
        <a:ext cx="25576" cy="25576"/>
      </dsp:txXfrm>
    </dsp:sp>
    <dsp:sp modelId="{A9AC7D63-DDF6-4CA6-8A29-0C6478617976}">
      <dsp:nvSpPr>
        <dsp:cNvPr id="0" name=""/>
        <dsp:cNvSpPr/>
      </dsp:nvSpPr>
      <dsp:spPr>
        <a:xfrm>
          <a:off x="3322627" y="23600"/>
          <a:ext cx="4804384" cy="1800622"/>
        </a:xfrm>
        <a:prstGeom prst="ellipse">
          <a:avLst/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>
              <a:solidFill>
                <a:schemeClr val="tx1"/>
              </a:solidFill>
            </a:rPr>
            <a:t>Parashikime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realiste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të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të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ardhurave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të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veta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nga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taksat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dhe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tarifat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vendore</a:t>
          </a:r>
          <a:r>
            <a:rPr lang="en-US" sz="2300" kern="1200" dirty="0">
              <a:solidFill>
                <a:schemeClr val="tx1"/>
              </a:solidFill>
            </a:rPr>
            <a:t>;</a:t>
          </a:r>
        </a:p>
      </dsp:txBody>
      <dsp:txXfrm>
        <a:off x="4026213" y="287295"/>
        <a:ext cx="3397212" cy="1273232"/>
      </dsp:txXfrm>
    </dsp:sp>
    <dsp:sp modelId="{1156F36C-2BAD-43C3-AF86-CA995D1D389F}">
      <dsp:nvSpPr>
        <dsp:cNvPr id="0" name=""/>
        <dsp:cNvSpPr/>
      </dsp:nvSpPr>
      <dsp:spPr>
        <a:xfrm rot="20622988">
          <a:off x="6672286" y="2884564"/>
          <a:ext cx="414077" cy="28515"/>
        </a:xfrm>
        <a:custGeom>
          <a:avLst/>
          <a:gdLst/>
          <a:ahLst/>
          <a:cxnLst/>
          <a:rect l="0" t="0" r="0" b="0"/>
          <a:pathLst>
            <a:path>
              <a:moveTo>
                <a:pt x="0" y="14257"/>
              </a:moveTo>
              <a:lnTo>
                <a:pt x="414077" y="1425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>
            <a:solidFill>
              <a:schemeClr val="tx1"/>
            </a:solidFill>
          </a:endParaRPr>
        </a:p>
      </dsp:txBody>
      <dsp:txXfrm>
        <a:off x="6868973" y="2888470"/>
        <a:ext cx="20703" cy="20703"/>
      </dsp:txXfrm>
    </dsp:sp>
    <dsp:sp modelId="{04D44CDF-417C-441D-AF87-D66DFA2C2696}">
      <dsp:nvSpPr>
        <dsp:cNvPr id="0" name=""/>
        <dsp:cNvSpPr/>
      </dsp:nvSpPr>
      <dsp:spPr>
        <a:xfrm>
          <a:off x="6639310" y="1407667"/>
          <a:ext cx="4525396" cy="1800622"/>
        </a:xfrm>
        <a:prstGeom prst="ellipse">
          <a:avLst/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300" kern="1200" dirty="0">
              <a:solidFill>
                <a:schemeClr val="tx1"/>
              </a:solidFill>
            </a:rPr>
            <a:t>Rritja e t</a:t>
          </a:r>
          <a:r>
            <a:rPr lang="en-US" sz="2300" kern="1200" dirty="0">
              <a:solidFill>
                <a:schemeClr val="tx1"/>
              </a:solidFill>
            </a:rPr>
            <a:t>ë</a:t>
          </a:r>
          <a:r>
            <a:rPr lang="sq-AL" sz="2300" kern="1200" dirty="0">
              <a:solidFill>
                <a:schemeClr val="tx1"/>
              </a:solidFill>
            </a:rPr>
            <a:t> ardhurave nga </a:t>
          </a:r>
          <a:r>
            <a:rPr lang="en-US" sz="2300" kern="1200" dirty="0">
              <a:solidFill>
                <a:schemeClr val="tx1"/>
              </a:solidFill>
            </a:rPr>
            <a:t>t</a:t>
          </a:r>
          <a:r>
            <a:rPr lang="sq-AL" sz="2300" kern="1200" dirty="0">
              <a:solidFill>
                <a:schemeClr val="tx1"/>
              </a:solidFill>
            </a:rPr>
            <a:t>aksa mbi pasurin</a:t>
          </a:r>
          <a:r>
            <a:rPr lang="en-US" sz="2300" kern="1200" dirty="0">
              <a:solidFill>
                <a:schemeClr val="tx1"/>
              </a:solidFill>
            </a:rPr>
            <a:t>ë</a:t>
          </a:r>
          <a:r>
            <a:rPr lang="sq-AL" sz="2300" kern="1200" dirty="0">
              <a:solidFill>
                <a:schemeClr val="tx1"/>
              </a:solidFill>
            </a:rPr>
            <a:t> e paluajtshme/nd</a:t>
          </a:r>
          <a:r>
            <a:rPr lang="en-US" sz="2300" kern="1200" dirty="0">
              <a:solidFill>
                <a:schemeClr val="tx1"/>
              </a:solidFill>
            </a:rPr>
            <a:t>ë</a:t>
          </a:r>
          <a:r>
            <a:rPr lang="sq-AL" sz="2300" kern="1200" dirty="0">
              <a:solidFill>
                <a:schemeClr val="tx1"/>
              </a:solidFill>
            </a:rPr>
            <a:t>rtes</a:t>
          </a:r>
          <a:r>
            <a:rPr lang="en-US" sz="2300" kern="1200" dirty="0" err="1">
              <a:solidFill>
                <a:schemeClr val="tx1"/>
              </a:solidFill>
            </a:rPr>
            <a:t>ës</a:t>
          </a:r>
          <a:r>
            <a:rPr lang="en-US" sz="2300" kern="1200" dirty="0">
              <a:solidFill>
                <a:schemeClr val="tx1"/>
              </a:solidFill>
            </a:rPr>
            <a:t>;</a:t>
          </a:r>
        </a:p>
      </dsp:txBody>
      <dsp:txXfrm>
        <a:off x="7302039" y="1671362"/>
        <a:ext cx="3199938" cy="1273232"/>
      </dsp:txXfrm>
    </dsp:sp>
    <dsp:sp modelId="{6FFDA509-BA8A-4D22-85C7-588701C8779A}">
      <dsp:nvSpPr>
        <dsp:cNvPr id="0" name=""/>
        <dsp:cNvSpPr/>
      </dsp:nvSpPr>
      <dsp:spPr>
        <a:xfrm rot="912401">
          <a:off x="6679949" y="3534719"/>
          <a:ext cx="392105" cy="28515"/>
        </a:xfrm>
        <a:custGeom>
          <a:avLst/>
          <a:gdLst/>
          <a:ahLst/>
          <a:cxnLst/>
          <a:rect l="0" t="0" r="0" b="0"/>
          <a:pathLst>
            <a:path>
              <a:moveTo>
                <a:pt x="0" y="14257"/>
              </a:moveTo>
              <a:lnTo>
                <a:pt x="392105" y="1425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>
            <a:solidFill>
              <a:schemeClr val="tx1"/>
            </a:solidFill>
          </a:endParaRPr>
        </a:p>
      </dsp:txBody>
      <dsp:txXfrm>
        <a:off x="6866199" y="3539174"/>
        <a:ext cx="19605" cy="19605"/>
      </dsp:txXfrm>
    </dsp:sp>
    <dsp:sp modelId="{B9539DB6-9455-4C4A-9887-67A5EBF13C41}">
      <dsp:nvSpPr>
        <dsp:cNvPr id="0" name=""/>
        <dsp:cNvSpPr/>
      </dsp:nvSpPr>
      <dsp:spPr>
        <a:xfrm>
          <a:off x="6621540" y="3224327"/>
          <a:ext cx="4744549" cy="1800622"/>
        </a:xfrm>
        <a:prstGeom prst="ellipse">
          <a:avLst/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>
              <a:solidFill>
                <a:schemeClr val="tx1"/>
              </a:solidFill>
            </a:rPr>
            <a:t>Moskrijimi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dhe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ulja</a:t>
          </a:r>
          <a:r>
            <a:rPr lang="en-US" sz="2300" kern="1200" dirty="0">
              <a:solidFill>
                <a:schemeClr val="tx1"/>
              </a:solidFill>
            </a:rPr>
            <a:t> e </a:t>
          </a:r>
          <a:r>
            <a:rPr lang="en-US" sz="2300" kern="1200" dirty="0" err="1">
              <a:solidFill>
                <a:schemeClr val="tx1"/>
              </a:solidFill>
            </a:rPr>
            <a:t>detyrimeve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të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prapambetura</a:t>
          </a:r>
          <a:r>
            <a:rPr lang="en-US" sz="2300" kern="1200" dirty="0">
              <a:solidFill>
                <a:schemeClr val="tx1"/>
              </a:solidFill>
            </a:rPr>
            <a:t>;</a:t>
          </a:r>
        </a:p>
      </dsp:txBody>
      <dsp:txXfrm>
        <a:off x="7316363" y="3488022"/>
        <a:ext cx="3354903" cy="1273232"/>
      </dsp:txXfrm>
    </dsp:sp>
    <dsp:sp modelId="{F0C874D8-5305-4CC6-BE98-670932739EEE}">
      <dsp:nvSpPr>
        <dsp:cNvPr id="0" name=""/>
        <dsp:cNvSpPr/>
      </dsp:nvSpPr>
      <dsp:spPr>
        <a:xfrm rot="4821123">
          <a:off x="5617174" y="4418551"/>
          <a:ext cx="622180" cy="28515"/>
        </a:xfrm>
        <a:custGeom>
          <a:avLst/>
          <a:gdLst/>
          <a:ahLst/>
          <a:cxnLst/>
          <a:rect l="0" t="0" r="0" b="0"/>
          <a:pathLst>
            <a:path>
              <a:moveTo>
                <a:pt x="0" y="14257"/>
              </a:moveTo>
              <a:lnTo>
                <a:pt x="622180" y="1425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>
            <a:solidFill>
              <a:schemeClr val="tx1"/>
            </a:solidFill>
          </a:endParaRPr>
        </a:p>
      </dsp:txBody>
      <dsp:txXfrm>
        <a:off x="5912709" y="4417254"/>
        <a:ext cx="31109" cy="31109"/>
      </dsp:txXfrm>
    </dsp:sp>
    <dsp:sp modelId="{CE64B129-E351-4DAC-8FF6-9A5EFA709317}">
      <dsp:nvSpPr>
        <dsp:cNvPr id="0" name=""/>
        <dsp:cNvSpPr/>
      </dsp:nvSpPr>
      <dsp:spPr>
        <a:xfrm>
          <a:off x="3623776" y="4737829"/>
          <a:ext cx="5018784" cy="1800622"/>
        </a:xfrm>
        <a:prstGeom prst="ellipse">
          <a:avLst/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>
              <a:solidFill>
                <a:schemeClr val="tx1"/>
              </a:solidFill>
            </a:rPr>
            <a:t>Ristrukturim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i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sistemit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të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raportimit</a:t>
          </a:r>
          <a:r>
            <a:rPr lang="en-US" sz="2300" kern="1200" dirty="0">
              <a:solidFill>
                <a:schemeClr val="tx1"/>
              </a:solidFill>
            </a:rPr>
            <a:t>, </a:t>
          </a:r>
          <a:r>
            <a:rPr lang="en-US" sz="2300" kern="1200" dirty="0" err="1">
              <a:solidFill>
                <a:schemeClr val="tx1"/>
              </a:solidFill>
            </a:rPr>
            <a:t>kontabilitetit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publik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dhe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tabelës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fiskale</a:t>
          </a:r>
          <a:r>
            <a:rPr lang="en-US" sz="2300" kern="1200" dirty="0">
              <a:solidFill>
                <a:schemeClr val="tx1"/>
              </a:solidFill>
            </a:rPr>
            <a:t>;</a:t>
          </a:r>
        </a:p>
      </dsp:txBody>
      <dsp:txXfrm>
        <a:off x="4358760" y="5001524"/>
        <a:ext cx="3548816" cy="1273232"/>
      </dsp:txXfrm>
    </dsp:sp>
    <dsp:sp modelId="{8E9533BC-B64A-4BB1-84DB-09F8E3560792}">
      <dsp:nvSpPr>
        <dsp:cNvPr id="0" name=""/>
        <dsp:cNvSpPr/>
      </dsp:nvSpPr>
      <dsp:spPr>
        <a:xfrm rot="9615597">
          <a:off x="4443012" y="3617329"/>
          <a:ext cx="359157" cy="28515"/>
        </a:xfrm>
        <a:custGeom>
          <a:avLst/>
          <a:gdLst/>
          <a:ahLst/>
          <a:cxnLst/>
          <a:rect l="0" t="0" r="0" b="0"/>
          <a:pathLst>
            <a:path>
              <a:moveTo>
                <a:pt x="0" y="14257"/>
              </a:moveTo>
              <a:lnTo>
                <a:pt x="359157" y="1425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>
            <a:solidFill>
              <a:schemeClr val="tx1"/>
            </a:solidFill>
          </a:endParaRPr>
        </a:p>
      </dsp:txBody>
      <dsp:txXfrm rot="10800000">
        <a:off x="4613612" y="3622608"/>
        <a:ext cx="17957" cy="17957"/>
      </dsp:txXfrm>
    </dsp:sp>
    <dsp:sp modelId="{17668CA7-D4B8-461F-8122-CD9105AC07E4}">
      <dsp:nvSpPr>
        <dsp:cNvPr id="0" name=""/>
        <dsp:cNvSpPr/>
      </dsp:nvSpPr>
      <dsp:spPr>
        <a:xfrm>
          <a:off x="258263" y="3432187"/>
          <a:ext cx="4911647" cy="1768499"/>
        </a:xfrm>
        <a:prstGeom prst="ellipse">
          <a:avLst/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>
              <a:solidFill>
                <a:schemeClr val="tx1"/>
              </a:solidFill>
            </a:rPr>
            <a:t>Menaxhimi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i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situatës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së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gjendjes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financiare</a:t>
          </a:r>
          <a:r>
            <a:rPr lang="en-US" sz="2300" kern="1200" dirty="0">
              <a:solidFill>
                <a:schemeClr val="tx1"/>
              </a:solidFill>
            </a:rPr>
            <a:t> </a:t>
          </a:r>
          <a:r>
            <a:rPr lang="en-US" sz="2300" kern="1200" dirty="0" err="1">
              <a:solidFill>
                <a:schemeClr val="tx1"/>
              </a:solidFill>
            </a:rPr>
            <a:t>sipas</a:t>
          </a:r>
          <a:r>
            <a:rPr lang="en-US" sz="2300" kern="1200" dirty="0">
              <a:solidFill>
                <a:schemeClr val="tx1"/>
              </a:solidFill>
            </a:rPr>
            <a:t> NJVQV-</a:t>
          </a:r>
          <a:r>
            <a:rPr lang="en-US" sz="2300" kern="1200" dirty="0" err="1">
              <a:solidFill>
                <a:schemeClr val="tx1"/>
              </a:solidFill>
            </a:rPr>
            <a:t>ve</a:t>
          </a:r>
          <a:r>
            <a:rPr lang="en-US" sz="2300" kern="1200" dirty="0">
              <a:solidFill>
                <a:schemeClr val="tx1"/>
              </a:solidFill>
            </a:rPr>
            <a:t>;</a:t>
          </a:r>
        </a:p>
      </dsp:txBody>
      <dsp:txXfrm>
        <a:off x="977557" y="3691178"/>
        <a:ext cx="3473059" cy="1250517"/>
      </dsp:txXfrm>
    </dsp:sp>
    <dsp:sp modelId="{C3FEA259-0D01-407B-A057-9F1E43FE720C}">
      <dsp:nvSpPr>
        <dsp:cNvPr id="0" name=""/>
        <dsp:cNvSpPr/>
      </dsp:nvSpPr>
      <dsp:spPr>
        <a:xfrm rot="11738673">
          <a:off x="4524529" y="2920022"/>
          <a:ext cx="245321" cy="28515"/>
        </a:xfrm>
        <a:custGeom>
          <a:avLst/>
          <a:gdLst/>
          <a:ahLst/>
          <a:cxnLst/>
          <a:rect l="0" t="0" r="0" b="0"/>
          <a:pathLst>
            <a:path>
              <a:moveTo>
                <a:pt x="0" y="14257"/>
              </a:moveTo>
              <a:lnTo>
                <a:pt x="245321" y="1425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>
            <a:solidFill>
              <a:schemeClr val="tx1"/>
            </a:solidFill>
          </a:endParaRPr>
        </a:p>
      </dsp:txBody>
      <dsp:txXfrm rot="10800000">
        <a:off x="4641057" y="2928147"/>
        <a:ext cx="12266" cy="12266"/>
      </dsp:txXfrm>
    </dsp:sp>
    <dsp:sp modelId="{33F77D3E-EF3C-4B4E-850B-27A03D42EE40}">
      <dsp:nvSpPr>
        <dsp:cNvPr id="0" name=""/>
        <dsp:cNvSpPr/>
      </dsp:nvSpPr>
      <dsp:spPr>
        <a:xfrm>
          <a:off x="248446" y="1399629"/>
          <a:ext cx="4690531" cy="1919175"/>
        </a:xfrm>
        <a:prstGeom prst="ellipse">
          <a:avLst/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300" kern="1200" dirty="0">
              <a:solidFill>
                <a:schemeClr val="tx1"/>
              </a:solidFill>
            </a:rPr>
            <a:t>Implementimi i AFMIS në nivel vendor.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935358" y="1680686"/>
        <a:ext cx="3316707" cy="13570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160F7F-06EC-48E1-9630-4D11FC8F5A12}">
      <dsp:nvSpPr>
        <dsp:cNvPr id="0" name=""/>
        <dsp:cNvSpPr/>
      </dsp:nvSpPr>
      <dsp:spPr>
        <a:xfrm>
          <a:off x="-6865204" y="-1050529"/>
          <a:ext cx="8177394" cy="8177394"/>
        </a:xfrm>
        <a:prstGeom prst="blockArc">
          <a:avLst>
            <a:gd name="adj1" fmla="val 18900000"/>
            <a:gd name="adj2" fmla="val 2700000"/>
            <a:gd name="adj3" fmla="val 264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C995E5-05EA-4255-A480-E12A44EA1F10}">
      <dsp:nvSpPr>
        <dsp:cNvPr id="0" name=""/>
        <dsp:cNvSpPr/>
      </dsp:nvSpPr>
      <dsp:spPr>
        <a:xfrm>
          <a:off x="406615" y="142568"/>
          <a:ext cx="11222510" cy="4783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323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300" kern="1200" dirty="0">
              <a:solidFill>
                <a:schemeClr val="tx1"/>
              </a:solidFill>
            </a:rPr>
            <a:t>Rritja e kapacitetit fiskal të njësive të vetëqeverisjes vendore</a:t>
          </a:r>
          <a:r>
            <a:rPr lang="en-GB" sz="2300" kern="1200" dirty="0">
              <a:solidFill>
                <a:schemeClr val="tx1"/>
              </a:solidFill>
            </a:rPr>
            <a:t>;</a:t>
          </a:r>
          <a:r>
            <a:rPr lang="sq-AL" sz="2300" kern="1200" dirty="0">
              <a:solidFill>
                <a:schemeClr val="tx1"/>
              </a:solidFill>
            </a:rPr>
            <a:t> 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406615" y="142568"/>
        <a:ext cx="11222510" cy="478314"/>
      </dsp:txXfrm>
    </dsp:sp>
    <dsp:sp modelId="{E7877156-9DC5-42AA-9598-FE5614D8C2A1}">
      <dsp:nvSpPr>
        <dsp:cNvPr id="0" name=""/>
        <dsp:cNvSpPr/>
      </dsp:nvSpPr>
      <dsp:spPr>
        <a:xfrm>
          <a:off x="81119" y="207203"/>
          <a:ext cx="690271" cy="6902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725E548-03B6-41AA-B2FF-862A1F4872EF}">
      <dsp:nvSpPr>
        <dsp:cNvPr id="0" name=""/>
        <dsp:cNvSpPr/>
      </dsp:nvSpPr>
      <dsp:spPr>
        <a:xfrm>
          <a:off x="926337" y="791496"/>
          <a:ext cx="10722427" cy="80567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323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300" kern="1200" dirty="0">
              <a:solidFill>
                <a:schemeClr val="tx1"/>
              </a:solidFill>
            </a:rPr>
            <a:t>Rritja e burimeve të financimit të qeverisjes vendore me rreth </a:t>
          </a:r>
          <a:r>
            <a:rPr lang="sq-AL" sz="2300" b="1" kern="1200" dirty="0">
              <a:solidFill>
                <a:schemeClr val="tx1"/>
              </a:solidFill>
            </a:rPr>
            <a:t>5.2 miliard lekë </a:t>
          </a:r>
          <a:r>
            <a:rPr lang="sq-AL" sz="2300" kern="1200" dirty="0">
              <a:solidFill>
                <a:schemeClr val="tx1"/>
              </a:solidFill>
            </a:rPr>
            <a:t>ose </a:t>
          </a:r>
          <a:r>
            <a:rPr lang="en-US" sz="2300" kern="1200" dirty="0">
              <a:solidFill>
                <a:schemeClr val="tx1"/>
              </a:solidFill>
            </a:rPr>
            <a:t>9</a:t>
          </a:r>
          <a:r>
            <a:rPr lang="sq-AL" sz="2300" kern="1200" dirty="0">
              <a:solidFill>
                <a:schemeClr val="tx1"/>
              </a:solidFill>
            </a:rPr>
            <a:t> % më shumë se sa plani i vitit 2022</a:t>
          </a:r>
          <a:r>
            <a:rPr lang="en-GB" sz="2300" kern="1200" dirty="0">
              <a:solidFill>
                <a:schemeClr val="tx1"/>
              </a:solidFill>
            </a:rPr>
            <a:t>;</a:t>
          </a:r>
          <a:r>
            <a:rPr lang="sq-AL" sz="2300" kern="1200" dirty="0">
              <a:solidFill>
                <a:schemeClr val="tx1"/>
              </a:solidFill>
            </a:rPr>
            <a:t> 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926337" y="791496"/>
        <a:ext cx="10722427" cy="805679"/>
      </dsp:txXfrm>
    </dsp:sp>
    <dsp:sp modelId="{BCA3006F-736D-461E-8298-FB0ED3905748}">
      <dsp:nvSpPr>
        <dsp:cNvPr id="0" name=""/>
        <dsp:cNvSpPr/>
      </dsp:nvSpPr>
      <dsp:spPr>
        <a:xfrm>
          <a:off x="581201" y="1036015"/>
          <a:ext cx="690271" cy="6902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C5446C-ADEF-460B-A34A-98A6E48B1862}">
      <dsp:nvSpPr>
        <dsp:cNvPr id="0" name=""/>
        <dsp:cNvSpPr/>
      </dsp:nvSpPr>
      <dsp:spPr>
        <a:xfrm>
          <a:off x="1200379" y="1771375"/>
          <a:ext cx="10448384" cy="8759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323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300" kern="1200" dirty="0">
              <a:solidFill>
                <a:schemeClr val="tx1"/>
              </a:solidFill>
            </a:rPr>
            <a:t>Harmonizimi dhe unifikimi i procedurave për hartimin, zbatimin, raportimin, monitorimin e buxheteve të njësive të vetëqeverisjes vendore, konform standarteve ndërkombëtare; 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1200379" y="1771375"/>
        <a:ext cx="10448384" cy="875960"/>
      </dsp:txXfrm>
    </dsp:sp>
    <dsp:sp modelId="{40863219-AEAF-44A4-AF45-7FF99DC5E59C}">
      <dsp:nvSpPr>
        <dsp:cNvPr id="0" name=""/>
        <dsp:cNvSpPr/>
      </dsp:nvSpPr>
      <dsp:spPr>
        <a:xfrm>
          <a:off x="855244" y="1864219"/>
          <a:ext cx="690271" cy="6902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24DC57B-C31F-4560-9C27-F74C77ACA5C8}">
      <dsp:nvSpPr>
        <dsp:cNvPr id="0" name=""/>
        <dsp:cNvSpPr/>
      </dsp:nvSpPr>
      <dsp:spPr>
        <a:xfrm>
          <a:off x="1287879" y="2762058"/>
          <a:ext cx="10360885" cy="55221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323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300" kern="1200" dirty="0">
              <a:solidFill>
                <a:schemeClr val="tx1"/>
              </a:solidFill>
            </a:rPr>
            <a:t>Konsolidimi fiskal dhe qëndrueshmëria e financave të pushtetit vendor</a:t>
          </a:r>
          <a:r>
            <a:rPr lang="en-GB" sz="2300" kern="1200" dirty="0">
              <a:solidFill>
                <a:schemeClr val="tx1"/>
              </a:solidFill>
            </a:rPr>
            <a:t>;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1287879" y="2762058"/>
        <a:ext cx="10360885" cy="552217"/>
      </dsp:txXfrm>
    </dsp:sp>
    <dsp:sp modelId="{92F537AA-C8AE-4A62-9886-8471B56C50B6}">
      <dsp:nvSpPr>
        <dsp:cNvPr id="0" name=""/>
        <dsp:cNvSpPr/>
      </dsp:nvSpPr>
      <dsp:spPr>
        <a:xfrm>
          <a:off x="942743" y="2693031"/>
          <a:ext cx="690271" cy="6902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7BE7BF9-BACD-4F49-8BA8-03D8BEB65E9A}">
      <dsp:nvSpPr>
        <dsp:cNvPr id="0" name=""/>
        <dsp:cNvSpPr/>
      </dsp:nvSpPr>
      <dsp:spPr>
        <a:xfrm>
          <a:off x="1200379" y="3590870"/>
          <a:ext cx="10448384" cy="55221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323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err="1">
              <a:solidFill>
                <a:schemeClr val="tx1"/>
              </a:solidFill>
            </a:rPr>
            <a:t>Përmirësimi</a:t>
          </a:r>
          <a:r>
            <a:rPr lang="en-GB" sz="2300" kern="1200" dirty="0">
              <a:solidFill>
                <a:schemeClr val="tx1"/>
              </a:solidFill>
            </a:rPr>
            <a:t> </a:t>
          </a:r>
          <a:r>
            <a:rPr lang="en-GB" sz="2300" kern="1200" dirty="0" err="1">
              <a:solidFill>
                <a:schemeClr val="tx1"/>
              </a:solidFill>
            </a:rPr>
            <a:t>i</a:t>
          </a:r>
          <a:r>
            <a:rPr lang="en-GB" sz="2300" kern="1200" dirty="0">
              <a:solidFill>
                <a:schemeClr val="tx1"/>
              </a:solidFill>
            </a:rPr>
            <a:t> </a:t>
          </a:r>
          <a:r>
            <a:rPr lang="en-GB" sz="2300" kern="1200" dirty="0" err="1">
              <a:solidFill>
                <a:schemeClr val="tx1"/>
              </a:solidFill>
            </a:rPr>
            <a:t>procesit</a:t>
          </a:r>
          <a:r>
            <a:rPr lang="en-GB" sz="2300" kern="1200" dirty="0">
              <a:solidFill>
                <a:schemeClr val="tx1"/>
              </a:solidFill>
            </a:rPr>
            <a:t> </a:t>
          </a:r>
          <a:r>
            <a:rPr lang="en-GB" sz="2300" kern="1200" dirty="0" err="1">
              <a:solidFill>
                <a:schemeClr val="tx1"/>
              </a:solidFill>
            </a:rPr>
            <a:t>të</a:t>
          </a:r>
          <a:r>
            <a:rPr lang="en-GB" sz="2300" kern="1200" dirty="0">
              <a:solidFill>
                <a:schemeClr val="tx1"/>
              </a:solidFill>
            </a:rPr>
            <a:t> </a:t>
          </a:r>
          <a:r>
            <a:rPr lang="sq-AL" sz="2300" kern="1200" dirty="0">
              <a:solidFill>
                <a:schemeClr val="tx1"/>
              </a:solidFill>
            </a:rPr>
            <a:t>buxhetimi</a:t>
          </a:r>
          <a:r>
            <a:rPr lang="en-GB" sz="2300" kern="1200" dirty="0">
              <a:solidFill>
                <a:schemeClr val="tx1"/>
              </a:solidFill>
            </a:rPr>
            <a:t>t</a:t>
          </a:r>
          <a:r>
            <a:rPr lang="sq-AL" sz="2300" kern="1200" dirty="0">
              <a:solidFill>
                <a:schemeClr val="tx1"/>
              </a:solidFill>
            </a:rPr>
            <a:t> mbi bazë produkti, programi dhe funksioni në të gjitha njësitë vetëqeverisjes vendore;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1200379" y="3590870"/>
        <a:ext cx="10448384" cy="552217"/>
      </dsp:txXfrm>
    </dsp:sp>
    <dsp:sp modelId="{D90297DB-9A8F-43A2-B9CE-A5FAAE3F84E0}">
      <dsp:nvSpPr>
        <dsp:cNvPr id="0" name=""/>
        <dsp:cNvSpPr/>
      </dsp:nvSpPr>
      <dsp:spPr>
        <a:xfrm>
          <a:off x="855244" y="3521843"/>
          <a:ext cx="690271" cy="6902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6B5378E-ADE0-40BA-96B5-A5912D0C7228}">
      <dsp:nvSpPr>
        <dsp:cNvPr id="0" name=""/>
        <dsp:cNvSpPr/>
      </dsp:nvSpPr>
      <dsp:spPr>
        <a:xfrm>
          <a:off x="926337" y="4419075"/>
          <a:ext cx="10722427" cy="55221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323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err="1">
              <a:solidFill>
                <a:schemeClr val="tx1"/>
              </a:solidFill>
            </a:rPr>
            <a:t>Vazhdimi</a:t>
          </a:r>
          <a:r>
            <a:rPr lang="en-GB" sz="2300" kern="1200" dirty="0">
              <a:solidFill>
                <a:schemeClr val="tx1"/>
              </a:solidFill>
            </a:rPr>
            <a:t> </a:t>
          </a:r>
          <a:r>
            <a:rPr lang="en-GB" sz="2300" kern="1200" dirty="0" err="1">
              <a:solidFill>
                <a:schemeClr val="tx1"/>
              </a:solidFill>
            </a:rPr>
            <a:t>i</a:t>
          </a:r>
          <a:r>
            <a:rPr lang="en-GB" sz="2300" kern="1200" dirty="0">
              <a:solidFill>
                <a:schemeClr val="tx1"/>
              </a:solidFill>
            </a:rPr>
            <a:t> </a:t>
          </a:r>
          <a:r>
            <a:rPr lang="en-GB" sz="2300" kern="1200" dirty="0" err="1">
              <a:solidFill>
                <a:schemeClr val="tx1"/>
              </a:solidFill>
            </a:rPr>
            <a:t>pilotimit</a:t>
          </a:r>
          <a:r>
            <a:rPr lang="en-GB" sz="2300" kern="1200" dirty="0">
              <a:solidFill>
                <a:schemeClr val="tx1"/>
              </a:solidFill>
            </a:rPr>
            <a:t> </a:t>
          </a:r>
          <a:r>
            <a:rPr lang="en-GB" sz="2300" kern="1200" dirty="0" err="1">
              <a:solidFill>
                <a:schemeClr val="tx1"/>
              </a:solidFill>
            </a:rPr>
            <a:t>të</a:t>
          </a:r>
          <a:r>
            <a:rPr lang="en-GB" sz="2300" kern="1200" dirty="0">
              <a:solidFill>
                <a:schemeClr val="tx1"/>
              </a:solidFill>
            </a:rPr>
            <a:t> NJVQV-</a:t>
          </a:r>
          <a:r>
            <a:rPr lang="en-GB" sz="2300" kern="1200" dirty="0" err="1">
              <a:solidFill>
                <a:schemeClr val="tx1"/>
              </a:solidFill>
            </a:rPr>
            <a:t>ve</a:t>
          </a:r>
          <a:r>
            <a:rPr lang="en-GB" sz="2300" kern="1200" dirty="0">
              <a:solidFill>
                <a:schemeClr val="tx1"/>
              </a:solidFill>
            </a:rPr>
            <a:t> </a:t>
          </a:r>
          <a:r>
            <a:rPr lang="en-GB" sz="2300" kern="1200" dirty="0" err="1">
              <a:solidFill>
                <a:schemeClr val="tx1"/>
              </a:solidFill>
            </a:rPr>
            <a:t>për</a:t>
          </a:r>
          <a:r>
            <a:rPr lang="en-GB" sz="2300" kern="1200" dirty="0">
              <a:solidFill>
                <a:schemeClr val="tx1"/>
              </a:solidFill>
            </a:rPr>
            <a:t> </a:t>
          </a:r>
          <a:r>
            <a:rPr lang="en-GB" sz="2300" kern="1200" dirty="0" err="1">
              <a:solidFill>
                <a:schemeClr val="tx1"/>
              </a:solidFill>
            </a:rPr>
            <a:t>reformimin</a:t>
          </a:r>
          <a:r>
            <a:rPr lang="en-GB" sz="2300" kern="1200" dirty="0">
              <a:solidFill>
                <a:schemeClr val="tx1"/>
              </a:solidFill>
            </a:rPr>
            <a:t> e </a:t>
          </a:r>
          <a:r>
            <a:rPr lang="en-GB" sz="2300" kern="1200" dirty="0" err="1">
              <a:solidFill>
                <a:schemeClr val="tx1"/>
              </a:solidFill>
            </a:rPr>
            <a:t>programit</a:t>
          </a:r>
          <a:r>
            <a:rPr lang="en-GB" sz="2300" kern="1200" dirty="0">
              <a:solidFill>
                <a:schemeClr val="tx1"/>
              </a:solidFill>
            </a:rPr>
            <a:t> </a:t>
          </a:r>
          <a:r>
            <a:rPr lang="en-GB" sz="2300" kern="1200" dirty="0" err="1">
              <a:solidFill>
                <a:schemeClr val="tx1"/>
              </a:solidFill>
            </a:rPr>
            <a:t>buxhetor</a:t>
          </a:r>
          <a:r>
            <a:rPr lang="en-GB" sz="2300" kern="1200" dirty="0">
              <a:solidFill>
                <a:schemeClr val="tx1"/>
              </a:solidFill>
            </a:rPr>
            <a:t>;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926337" y="4419075"/>
        <a:ext cx="10722427" cy="552217"/>
      </dsp:txXfrm>
    </dsp:sp>
    <dsp:sp modelId="{590A5F74-1AA1-41D7-A72F-1F758B60F090}">
      <dsp:nvSpPr>
        <dsp:cNvPr id="0" name=""/>
        <dsp:cNvSpPr/>
      </dsp:nvSpPr>
      <dsp:spPr>
        <a:xfrm>
          <a:off x="581201" y="4350048"/>
          <a:ext cx="690271" cy="6902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FDE134F-231A-4BE0-9261-695DB9D0F0D7}">
      <dsp:nvSpPr>
        <dsp:cNvPr id="0" name=""/>
        <dsp:cNvSpPr/>
      </dsp:nvSpPr>
      <dsp:spPr>
        <a:xfrm>
          <a:off x="426254" y="5247887"/>
          <a:ext cx="11222510" cy="55221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323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300" kern="1200" dirty="0">
              <a:solidFill>
                <a:schemeClr val="tx1"/>
              </a:solidFill>
            </a:rPr>
            <a:t>Zhvillimi ekonomik lokal dhe ulja e pabarazive midis njësive të vetëqeverisjes vendore</a:t>
          </a:r>
          <a:r>
            <a:rPr lang="en-US" sz="2300" kern="1200" dirty="0">
              <a:solidFill>
                <a:schemeClr val="tx1"/>
              </a:solidFill>
            </a:rPr>
            <a:t>;</a:t>
          </a:r>
        </a:p>
      </dsp:txBody>
      <dsp:txXfrm>
        <a:off x="426254" y="5247887"/>
        <a:ext cx="11222510" cy="552217"/>
      </dsp:txXfrm>
    </dsp:sp>
    <dsp:sp modelId="{ED7BA2A9-0EB9-4BCE-A3B8-13E78F1B9649}">
      <dsp:nvSpPr>
        <dsp:cNvPr id="0" name=""/>
        <dsp:cNvSpPr/>
      </dsp:nvSpPr>
      <dsp:spPr>
        <a:xfrm>
          <a:off x="81119" y="5178860"/>
          <a:ext cx="690271" cy="6902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0.01408</cdr:x>
      <cdr:y>0.26367</cdr:y>
    </cdr:from>
    <cdr:to>
      <cdr:x>0.0581</cdr:x>
      <cdr:y>0.57556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266701" y="1123949"/>
          <a:ext cx="923926" cy="2381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1"/>
            <a:t>Në mln lekë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C5CC2-A462-4A7D-9BF0-935D17DE9F46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B41F1-3534-4A6F-BA67-6BEAF30D8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65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16622-5391-4C45-A313-B901FBFC3211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236AA-A634-42F5-AE71-405968350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84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A12A-E6F4-431B-8CEB-CE5896960A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624-4CB5-4512-B54C-FB7BA1298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A12A-E6F4-431B-8CEB-CE5896960A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624-4CB5-4512-B54C-FB7BA1298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064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A12A-E6F4-431B-8CEB-CE5896960A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624-4CB5-4512-B54C-FB7BA1298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509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436803-3092-72A2-CC96-438882C1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8FA7B1B-3D4B-2BD0-C021-6C9B44410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13C1359-34D7-F98E-56D8-B990B5429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24D2-1B50-4A1B-BE3B-F87AA243B31F}" type="datetime1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1C8EEA6-3B06-C912-7475-5DE97936B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8DF60F-CAE5-86BF-076C-68BE57740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16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277379F-61B1-EC79-561B-E25BD677F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151E4DF-4D9D-EE07-9211-309E1E767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F86C0C1-0CA2-EA88-0694-1D1E2A13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8DB2-41FA-45D8-9C4F-9FFA713157BB}" type="datetime1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E2B75A3-D60F-9E00-C266-1AA38E74A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11E5349-0651-64EB-98C9-954EB6AA2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57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959EAC-B74F-2426-6B0A-3024909CA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24CCA65-2B2D-9681-C919-7AFB22DBA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25E1235-1F36-A42A-ADF1-5FCF32F28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CE23-3942-4517-A879-402286C65343}" type="datetime1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B111EAA-9F65-A008-D7E9-1D3CD3B79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7FD6FA9-C9BD-9387-E14E-D7F10222E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57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6FA7AF-AD9E-3F74-5619-0BD4F4CD2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D83F5D3-F550-B784-8118-10792A1CF2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703D7CB-1D52-0736-4B03-EDD44485A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E5FE523-83A3-9877-18A5-BA74599B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E7E0-D508-4ABE-8B5D-0A9BBD0C6C29}" type="datetime1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D1DD792-9BF5-1B71-F95F-DC728D501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DAB50F0-35B4-4B26-6A8C-59F0ED92D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18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1BDE59-335E-A619-76AE-F5306BA8D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775B26B-94A1-07DD-A33F-5A9F66F92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EA348AC-3DB7-4F1B-8550-054244873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ABF6DA8-1257-3E22-1E3B-973E81CF8B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2D89106-AAA6-60F2-CA36-829FC2F5F9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315E748-6C55-FEFB-B703-E5D4E87A7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5FFA-7098-4D7B-9654-1F90EF46909C}" type="datetime1">
              <a:rPr lang="en-US" smtClean="0"/>
              <a:t>10/27/2022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E37C0A9-0F04-42D3-26B8-A77E626F0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270A767-5156-FCE3-9B6E-0A19629AB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62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852A12-6CEB-0463-B4C5-79EE80D52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DA17F8C-9E59-B18D-D4AC-16A205F21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32D9-61EC-4BCE-B723-5F3D9F2B1F9E}" type="datetime1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F63C1E2-4661-B611-5638-D40E2B8A0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5B19CC-232F-055F-EB43-2E363DFFF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077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2E78F9D-E05B-96A2-DAA5-DE0198B13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4EDB-54BC-4470-A961-8BD62108F0F1}" type="datetime1">
              <a:rPr lang="en-US" smtClean="0"/>
              <a:t>10/27/2022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E68D01E-2143-F59D-793A-DB1E3BEBF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AB2DCE5-AF14-D002-D86B-EAB4FB7F3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593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9A4F85-81D4-3A55-7A39-FA7DA5AB3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645056-F187-32CD-E10D-69141C1CC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60537CB-0401-54CA-0E43-D8383EB0F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2F92811-6699-7E8F-DF37-3A45AED52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98DB8-1E3B-44BB-B6F6-3C05D9EA806E}" type="datetime1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C3DED90-13A5-F935-82D8-26A7B4421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18BBAF9-A4E1-AF60-B743-43B2E76C8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8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A12A-E6F4-431B-8CEB-CE5896960A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624-4CB5-4512-B54C-FB7BA1298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489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6C6039-59A7-6E7A-8C3D-06251730E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0999A5D-9EBF-5C8A-E81A-26B8CB4C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9320C09-8CF5-FA99-C3A3-7EC01F04C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A1E4455-ED53-4F7E-EA6A-45D9EAF8D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A965-DBCC-4F07-A1E3-B6F7C97C831F}" type="datetime1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28801FF-206D-0015-AC31-8CE20651E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6EEB368-2C07-F022-7A89-0E6257D74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218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18516C-C0D4-4C2D-297D-CD327D3C0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5695445-2185-2F9F-66E4-7027C45DD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84CD6CF-2A5E-48EB-8F92-382EB9807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E24C-1D83-4563-ABD2-13EF4DDD4831}" type="datetime1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BCE4EC3-7512-BBE2-7035-600075862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ACE0308-F9A9-36BA-33F6-54E1A04A1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01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5886A19-E92B-0FA4-FF69-96D6369FF3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AE5481E-8FC5-E32F-9893-5F54CB2BA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22C8644-1E79-B535-9C8E-4FA9DB9EE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86DA-283D-4D23-B919-CD2328C2D0E1}" type="datetime1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A87C1D5-494A-0BC7-F0FE-11636F3D4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D052F16-3A01-BB3A-8662-04088F7A1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170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24D2-1B50-4A1B-BE3B-F87AA243B31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686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8DB2-41FA-45D8-9C4F-9FFA713157B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755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CE23-3942-4517-A879-402286C653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1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E7E0-D508-4ABE-8B5D-0A9BBD0C6C2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2667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5FFA-7098-4D7B-9654-1F90EF4690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1724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32D9-61EC-4BCE-B723-5F3D9F2B1F9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2502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4EDB-54BC-4470-A961-8BD62108F0F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63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A12A-E6F4-431B-8CEB-CE5896960A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624-4CB5-4512-B54C-FB7BA1298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6922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98DB8-1E3B-44BB-B6F6-3C05D9EA80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3724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A965-DBCC-4F07-A1E3-B6F7C97C831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4088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E24C-1D83-4563-ABD2-13EF4DDD48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0436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86DA-283D-4D23-B919-CD2328C2D0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3053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86785" y="69851"/>
            <a:ext cx="12018433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D9073-C547-424C-B7F3-939D47FCCE81}" type="datetimeFigureOut">
              <a:rPr lang="en-US">
                <a:solidFill>
                  <a:srgbClr val="464653"/>
                </a:solidFill>
              </a:rPr>
              <a:pPr>
                <a:defRPr/>
              </a:pPr>
              <a:t>10/27/2022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8C899-F44D-41F3-94FD-EE9CA3EE6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369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108A2-0BB1-4558-ACD7-29F221C0E1B1}" type="datetimeFigureOut">
              <a:rPr lang="en-US">
                <a:solidFill>
                  <a:srgbClr val="464653"/>
                </a:solidFill>
              </a:rPr>
              <a:pPr>
                <a:defRPr/>
              </a:pPr>
              <a:t>10/27/2022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FC728-540D-4617-B0D7-EACAC5D56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914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93134" y="2376489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134" y="2341564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018" y="2468564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F6475-394B-476D-876B-985E189D196F}" type="datetimeFigureOut">
              <a:rPr lang="en-US">
                <a:solidFill>
                  <a:srgbClr val="464653"/>
                </a:solidFill>
              </a:rPr>
              <a:pPr>
                <a:defRPr/>
              </a:pPr>
              <a:t>10/27/2022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0D856-DA0E-409E-AC7C-A99DBC580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23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29EBB-51B7-40EA-AAF4-6384F1A54215}" type="datetimeFigureOut">
              <a:rPr lang="en-US">
                <a:solidFill>
                  <a:srgbClr val="464653"/>
                </a:solidFill>
              </a:rPr>
              <a:pPr>
                <a:defRPr/>
              </a:pPr>
              <a:t>10/27/2022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9141F-9F64-4355-9613-8D90E8657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163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B5F64-2304-4C40-883C-D3D57972467F}" type="datetimeFigureOut">
              <a:rPr lang="en-US">
                <a:solidFill>
                  <a:srgbClr val="464653"/>
                </a:solidFill>
              </a:rPr>
              <a:pPr>
                <a:defRPr/>
              </a:pPr>
              <a:t>10/27/2022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D363D-EE72-4304-BD5B-46FA58C9F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567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7B067-9892-4F5A-889E-BF8262156CE8}" type="datetimeFigureOut">
              <a:rPr lang="en-US">
                <a:solidFill>
                  <a:srgbClr val="464653"/>
                </a:solidFill>
              </a:rPr>
              <a:pPr>
                <a:defRPr/>
              </a:pPr>
              <a:t>10/27/2022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A4B26-D942-431A-A2FF-77D1646CD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7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A12A-E6F4-431B-8CEB-CE5896960A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624-4CB5-4512-B54C-FB7BA1298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7258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FA547-0AD8-41D4-B4BF-48C0CC78E611}" type="datetimeFigureOut">
              <a:rPr lang="en-US">
                <a:solidFill>
                  <a:srgbClr val="464653"/>
                </a:solidFill>
              </a:rPr>
              <a:pPr>
                <a:defRPr/>
              </a:pPr>
              <a:t>10/27/2022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F1AC-A499-4E12-8009-8B7677FF1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43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BD410-56BA-455C-BE19-911831B03628}" type="datetimeFigureOut">
              <a:rPr lang="en-US">
                <a:solidFill>
                  <a:srgbClr val="464653"/>
                </a:solidFill>
              </a:rPr>
              <a:pPr>
                <a:defRPr/>
              </a:pPr>
              <a:t>10/27/2022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B0561-768C-42F6-B187-D062F9878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918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91018" y="4683126"/>
            <a:ext cx="12009967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018" y="4649789"/>
            <a:ext cx="12009967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018" y="4773614"/>
            <a:ext cx="12009967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7300D-4D2E-4284-8108-8B27D4C50378}" type="datetimeFigureOut">
              <a:rPr lang="en-US">
                <a:solidFill>
                  <a:srgbClr val="464653"/>
                </a:solidFill>
              </a:rPr>
              <a:pPr>
                <a:defRPr/>
              </a:pPr>
              <a:t>10/27/2022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FA4B8-728F-4B3B-9B6E-DBC12C22F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744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5C51E-90FC-4AE2-B9DE-3A6BE1F1233F}" type="datetimeFigureOut">
              <a:rPr lang="en-US">
                <a:solidFill>
                  <a:srgbClr val="464653"/>
                </a:solidFill>
              </a:rPr>
              <a:pPr>
                <a:defRPr/>
              </a:pPr>
              <a:t>10/27/2022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42D7F-9C3C-41FC-B8CC-16F599D87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684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45D82-DD7C-4B68-AE7B-964B375E4BB1}" type="datetimeFigureOut">
              <a:rPr lang="en-US">
                <a:solidFill>
                  <a:srgbClr val="464653"/>
                </a:solidFill>
              </a:rPr>
              <a:pPr>
                <a:defRPr/>
              </a:pPr>
              <a:t>10/27/2022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7EA22-D7FE-42F1-9E0F-195F382A7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9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A12A-E6F4-431B-8CEB-CE5896960A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624-4CB5-4512-B54C-FB7BA1298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364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A12A-E6F4-431B-8CEB-CE5896960A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624-4CB5-4512-B54C-FB7BA1298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24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A12A-E6F4-431B-8CEB-CE5896960A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624-4CB5-4512-B54C-FB7BA1298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559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A12A-E6F4-431B-8CEB-CE5896960A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624-4CB5-4512-B54C-FB7BA1298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10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A12A-E6F4-431B-8CEB-CE5896960A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624-4CB5-4512-B54C-FB7BA1298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65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FA12A-E6F4-431B-8CEB-CE5896960A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D5624-4CB5-4512-B54C-FB7BA1298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93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D30BF03-6777-1940-461F-79513FABC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1778860-E86F-D76F-0C24-647329BA3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899707C-B797-776C-A852-8DA111A394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FA12A-E6F4-431B-8CEB-CE5896960A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A1525B8-A3DC-94EF-48EF-A1DD2917CB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A6A9D84-5E1F-786C-A4CA-7499C245D2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D5624-4CB5-4512-B54C-FB7BA1298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00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28592-8A9B-4836-A392-32C3437F0C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5E197-055B-462F-B76E-D4E06BC9F4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25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736CE3-2616-4608-9151-C382A22EFC82}" type="datetimeFigureOut">
              <a:rPr lang="en-US">
                <a:solidFill>
                  <a:srgbClr val="464653"/>
                </a:solidFill>
              </a:rPr>
              <a:pPr>
                <a:defRPr/>
              </a:pPr>
              <a:t>10/27/2022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60C34E-BB00-406D-AF04-2F79D5B12BC4}" type="slidenum">
              <a:rPr 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56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4977" y="2596446"/>
            <a:ext cx="9144000" cy="1331207"/>
          </a:xfrm>
        </p:spPr>
        <p:txBody>
          <a:bodyPr>
            <a:normAutofit/>
          </a:bodyPr>
          <a:lstStyle/>
          <a:p>
            <a:r>
              <a:rPr lang="sq-AL" sz="5000" b="1" dirty="0">
                <a:latin typeface="+mn-lt"/>
                <a:ea typeface="+mn-ea"/>
                <a:cs typeface="+mn-cs"/>
              </a:rPr>
              <a:t>Buxheti</a:t>
            </a:r>
            <a:r>
              <a:rPr lang="en-US" sz="5000" b="1" dirty="0">
                <a:latin typeface="+mn-lt"/>
                <a:ea typeface="+mn-ea"/>
                <a:cs typeface="+mn-cs"/>
              </a:rPr>
              <a:t> Vendor 2023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1</a:t>
            </a:fld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111" y="0"/>
            <a:ext cx="8915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934578" y="5161668"/>
            <a:ext cx="65532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500" b="1" kern="0" dirty="0">
                <a:solidFill>
                  <a:prstClr val="black"/>
                </a:solidFill>
              </a:rPr>
              <a:t>Fran BRAHIMI/</a:t>
            </a:r>
            <a:r>
              <a:rPr lang="en-US" sz="2500" b="1" kern="0" dirty="0" err="1">
                <a:solidFill>
                  <a:prstClr val="black"/>
                </a:solidFill>
              </a:rPr>
              <a:t>Ministria</a:t>
            </a:r>
            <a:r>
              <a:rPr lang="en-US" sz="2500" b="1" kern="0" dirty="0">
                <a:solidFill>
                  <a:prstClr val="black"/>
                </a:solidFill>
              </a:rPr>
              <a:t> e </a:t>
            </a:r>
            <a:r>
              <a:rPr lang="en-US" sz="2500" b="1" kern="0" dirty="0" err="1">
                <a:solidFill>
                  <a:prstClr val="black"/>
                </a:solidFill>
              </a:rPr>
              <a:t>Financave</a:t>
            </a:r>
            <a:r>
              <a:rPr lang="en-US" sz="2500" b="1" kern="0" dirty="0">
                <a:solidFill>
                  <a:prstClr val="black"/>
                </a:solidFill>
              </a:rPr>
              <a:t> </a:t>
            </a:r>
            <a:r>
              <a:rPr lang="en-US" sz="2500" b="1" kern="0" dirty="0" err="1">
                <a:solidFill>
                  <a:prstClr val="black"/>
                </a:solidFill>
              </a:rPr>
              <a:t>dhe</a:t>
            </a:r>
            <a:r>
              <a:rPr lang="en-US" sz="2500" b="1" kern="0" dirty="0">
                <a:solidFill>
                  <a:prstClr val="black"/>
                </a:solidFill>
              </a:rPr>
              <a:t> </a:t>
            </a:r>
            <a:r>
              <a:rPr lang="en-US" sz="2500" b="1" kern="0" dirty="0" err="1">
                <a:solidFill>
                  <a:prstClr val="black"/>
                </a:solidFill>
              </a:rPr>
              <a:t>Ekonomisë</a:t>
            </a:r>
            <a:endParaRPr lang="en-US" sz="2500" b="1" kern="0" dirty="0">
              <a:solidFill>
                <a:prstClr val="black"/>
              </a:solidFill>
            </a:endParaRPr>
          </a:p>
          <a:p>
            <a:pPr algn="ctr"/>
            <a:endParaRPr lang="en-US" sz="2500" b="1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85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70943" y="1005653"/>
            <a:ext cx="1846078" cy="376833"/>
          </a:xfrm>
        </p:spPr>
        <p:txBody>
          <a:bodyPr>
            <a:normAutofit/>
          </a:bodyPr>
          <a:lstStyle/>
          <a:p>
            <a:pPr algn="r"/>
            <a:r>
              <a:rPr lang="sq-AL" sz="1800" dirty="0"/>
              <a:t>(</a:t>
            </a:r>
            <a:r>
              <a:rPr lang="sq-AL" sz="2000" dirty="0"/>
              <a:t>në milion lekë</a:t>
            </a:r>
            <a:r>
              <a:rPr lang="sq-AL" sz="1600" dirty="0"/>
              <a:t>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5780610"/>
              </p:ext>
            </p:extLst>
          </p:nvPr>
        </p:nvGraphicFramePr>
        <p:xfrm>
          <a:off x="261258" y="1415143"/>
          <a:ext cx="11713028" cy="4805035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741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621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280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2152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271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054764">
                <a:tc>
                  <a:txBody>
                    <a:bodyPr/>
                    <a:lstStyle/>
                    <a:p>
                      <a:r>
                        <a:rPr lang="en-US" sz="2000" dirty="0"/>
                        <a:t>Nr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Emërtimi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Diferenca</a:t>
                      </a:r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 2023-2022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54764"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q-AL" sz="2400" dirty="0">
                          <a:effectLst/>
                        </a:rPr>
                        <a:t>Produkti i Brendshëm Bruto i parashikuar</a:t>
                      </a:r>
                      <a:endParaRPr lang="en-US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effectLst/>
                        </a:rPr>
                        <a:t>1,867,351</a:t>
                      </a:r>
                      <a:endParaRPr lang="en-US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effectLst/>
                        </a:rPr>
                        <a:t>2,176,100</a:t>
                      </a:r>
                      <a:endParaRPr lang="en-US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+308,749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5979"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Transferta</a:t>
                      </a:r>
                      <a:r>
                        <a:rPr lang="en-US" sz="2400" dirty="0"/>
                        <a:t> e </a:t>
                      </a:r>
                      <a:r>
                        <a:rPr lang="en-US" sz="2400" dirty="0" err="1"/>
                        <a:t>pakushtëzuar</a:t>
                      </a:r>
                      <a:r>
                        <a:rPr lang="en-US" sz="2400" dirty="0"/>
                        <a:t> e </a:t>
                      </a:r>
                      <a:r>
                        <a:rPr lang="en-US" sz="2400" dirty="0" err="1"/>
                        <a:t>përgjithshme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18,700</a:t>
                      </a:r>
                      <a:endParaRPr lang="en-US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21,761</a:t>
                      </a:r>
                      <a:endParaRPr lang="en-US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+3,061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5979"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Në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përqindje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ndaj</a:t>
                      </a:r>
                      <a:r>
                        <a:rPr lang="en-US" sz="2400" dirty="0"/>
                        <a:t> PBB-</a:t>
                      </a:r>
                      <a:r>
                        <a:rPr lang="en-US" sz="2400" dirty="0" err="1"/>
                        <a:t>së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1.00</a:t>
                      </a:r>
                      <a:endParaRPr lang="en-US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1.00</a:t>
                      </a:r>
                      <a:endParaRPr lang="en-US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+0.00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23549">
                <a:tc>
                  <a:txBody>
                    <a:bodyPr/>
                    <a:lstStyle/>
                    <a:p>
                      <a:r>
                        <a:rPr lang="en-US" sz="2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Transfertë</a:t>
                      </a:r>
                      <a:r>
                        <a:rPr lang="en-US" sz="2400" baseline="0" dirty="0"/>
                        <a:t> e </a:t>
                      </a:r>
                      <a:r>
                        <a:rPr lang="en-US" sz="2400" baseline="0" dirty="0" err="1"/>
                        <a:t>pakushtëzuar</a:t>
                      </a:r>
                      <a:r>
                        <a:rPr lang="en-US" sz="2400" baseline="0" dirty="0"/>
                        <a:t> e </a:t>
                      </a:r>
                      <a:r>
                        <a:rPr lang="en-US" sz="2400" baseline="0" dirty="0" err="1"/>
                        <a:t>përgjithshme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dhe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sektoriale</a:t>
                      </a:r>
                      <a:r>
                        <a:rPr lang="en-US" sz="2400" baseline="0" dirty="0"/>
                        <a:t> e </a:t>
                      </a:r>
                      <a:r>
                        <a:rPr lang="en-US" sz="2400" baseline="0" dirty="0" err="1"/>
                        <a:t>shpërndarë</a:t>
                      </a:r>
                      <a:r>
                        <a:rPr lang="en-US" sz="2400" baseline="0" dirty="0"/>
                        <a:t> me </a:t>
                      </a:r>
                      <a:r>
                        <a:rPr lang="en-US" sz="2400" baseline="0" dirty="0" err="1"/>
                        <a:t>formulë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21,684</a:t>
                      </a:r>
                      <a:endParaRPr lang="en-US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24,953</a:t>
                      </a:r>
                      <a:endParaRPr lang="en-US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+3,269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10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0" y="427038"/>
            <a:ext cx="10972800" cy="578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err="1">
                <a:latin typeface="+mn-lt"/>
                <a:ea typeface="+mn-ea"/>
                <a:cs typeface="+mn-cs"/>
              </a:rPr>
              <a:t>Transferta</a:t>
            </a:r>
            <a:r>
              <a:rPr lang="en-US" sz="3600" b="1" dirty="0">
                <a:latin typeface="+mn-lt"/>
                <a:ea typeface="+mn-ea"/>
                <a:cs typeface="+mn-cs"/>
              </a:rPr>
              <a:t> e </a:t>
            </a:r>
            <a:r>
              <a:rPr lang="en-US" sz="3600" b="1" dirty="0" err="1">
                <a:latin typeface="+mn-lt"/>
                <a:ea typeface="+mn-ea"/>
                <a:cs typeface="+mn-cs"/>
              </a:rPr>
              <a:t>pakushtëzuar</a:t>
            </a:r>
            <a:r>
              <a:rPr lang="en-US" sz="3600" b="1" dirty="0">
                <a:latin typeface="+mn-lt"/>
                <a:ea typeface="+mn-ea"/>
                <a:cs typeface="+mn-cs"/>
              </a:rPr>
              <a:t> 2022-2023</a:t>
            </a:r>
          </a:p>
        </p:txBody>
      </p:sp>
    </p:spTree>
    <p:extLst>
      <p:ext uri="{BB962C8B-B14F-4D97-AF65-F5344CB8AC3E}">
        <p14:creationId xmlns:p14="http://schemas.microsoft.com/office/powerpoint/2010/main" val="309203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835CE9-67AD-4723-802D-588DBD9CC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</p:spPr>
        <p:txBody>
          <a:bodyPr>
            <a:noAutofit/>
          </a:bodyPr>
          <a:lstStyle/>
          <a:p>
            <a:r>
              <a:rPr lang="en-US" sz="3400" b="1" dirty="0" err="1"/>
              <a:t>Transferta</a:t>
            </a:r>
            <a:r>
              <a:rPr lang="en-US" sz="3400" b="1" dirty="0"/>
              <a:t> </a:t>
            </a:r>
            <a:r>
              <a:rPr lang="en-US" sz="3400" b="1" dirty="0" err="1"/>
              <a:t>të</a:t>
            </a:r>
            <a:r>
              <a:rPr lang="en-US" sz="3400" b="1" dirty="0"/>
              <a:t> </a:t>
            </a:r>
            <a:r>
              <a:rPr lang="en-US" sz="3400" b="1" dirty="0" err="1"/>
              <a:t>tjera</a:t>
            </a:r>
            <a:endParaRPr lang="en-US" sz="3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8A8D8D-5358-40CA-86E5-26D2DE745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941" y="968829"/>
            <a:ext cx="11720230" cy="5665566"/>
          </a:xfrm>
        </p:spPr>
        <p:txBody>
          <a:bodyPr>
            <a:normAutofit fontScale="92500" lnSpcReduction="10000"/>
          </a:bodyPr>
          <a:lstStyle/>
          <a:p>
            <a:r>
              <a:rPr lang="en-US" sz="3100" dirty="0" err="1"/>
              <a:t>Transferta</a:t>
            </a:r>
            <a:r>
              <a:rPr lang="en-US" sz="3100" dirty="0"/>
              <a:t> </a:t>
            </a:r>
            <a:r>
              <a:rPr lang="en-US" sz="3100" dirty="0" err="1"/>
              <a:t>për</a:t>
            </a:r>
            <a:r>
              <a:rPr lang="en-US" sz="3100" dirty="0"/>
              <a:t> </a:t>
            </a:r>
            <a:r>
              <a:rPr lang="en-US" sz="3100" dirty="0" err="1"/>
              <a:t>mbrojtjen</a:t>
            </a:r>
            <a:r>
              <a:rPr lang="en-US" sz="3100" dirty="0"/>
              <a:t> </a:t>
            </a:r>
            <a:r>
              <a:rPr lang="sq-AL" sz="3100" dirty="0"/>
              <a:t>civile, në masën </a:t>
            </a:r>
            <a:r>
              <a:rPr lang="sq-AL" sz="3100" b="1" dirty="0"/>
              <a:t>800 milion lekë</a:t>
            </a:r>
            <a:r>
              <a:rPr lang="sq-AL" sz="3100" dirty="0"/>
              <a:t>, </a:t>
            </a:r>
            <a:r>
              <a:rPr lang="en-GB" sz="3100" dirty="0"/>
              <a:t>e </a:t>
            </a:r>
            <a:r>
              <a:rPr lang="en-GB" sz="3100" dirty="0" err="1"/>
              <a:t>cila</a:t>
            </a:r>
            <a:r>
              <a:rPr lang="en-GB" sz="3100" dirty="0"/>
              <a:t> </a:t>
            </a:r>
            <a:r>
              <a:rPr lang="sq-AL" sz="3100" dirty="0"/>
              <a:t>shpërndahet </a:t>
            </a:r>
            <a:r>
              <a:rPr lang="en-GB" sz="3100" dirty="0"/>
              <a:t>me </a:t>
            </a:r>
            <a:r>
              <a:rPr lang="en-GB" sz="3100" dirty="0" err="1"/>
              <a:t>formulë</a:t>
            </a:r>
            <a:r>
              <a:rPr lang="en-GB" sz="3100" dirty="0"/>
              <a:t> </a:t>
            </a:r>
            <a:r>
              <a:rPr lang="sq-AL" sz="3100" dirty="0"/>
              <a:t>në formën e transfertës së kushtëzuar.  </a:t>
            </a:r>
            <a:endParaRPr lang="en-US" sz="3100" dirty="0"/>
          </a:p>
          <a:p>
            <a:r>
              <a:rPr lang="sq-AL" sz="3100" dirty="0"/>
              <a:t>Fondi </a:t>
            </a:r>
            <a:r>
              <a:rPr lang="sq-AL" sz="3100" b="1" dirty="0"/>
              <a:t>200 milion lekë</a:t>
            </a:r>
            <a:r>
              <a:rPr lang="sq-AL" sz="3100" dirty="0"/>
              <a:t>, në zërin shpenzime kapitale në programin “Emergjencat Civile” të Ministrisë së Mbrojtjes përdoret për eleminimin e pasojave në rastet e fatkeqësive natyrore</a:t>
            </a:r>
            <a:r>
              <a:rPr lang="en-GB" sz="3100" dirty="0"/>
              <a:t> </a:t>
            </a:r>
            <a:r>
              <a:rPr lang="en-GB" sz="3100" dirty="0" err="1"/>
              <a:t>dhe</a:t>
            </a:r>
            <a:r>
              <a:rPr lang="en-GB" sz="3100" dirty="0"/>
              <a:t> </a:t>
            </a:r>
            <a:r>
              <a:rPr lang="sq-AL" sz="3100" dirty="0"/>
              <a:t>shpërndahet gjatë vitit buxhetor</a:t>
            </a:r>
            <a:r>
              <a:rPr lang="en-GB" sz="3100" dirty="0"/>
              <a:t>.</a:t>
            </a:r>
            <a:endParaRPr lang="en-US" sz="3100" dirty="0"/>
          </a:p>
          <a:p>
            <a:r>
              <a:rPr lang="sq-AL" sz="3100" dirty="0"/>
              <a:t>Fondi prej </a:t>
            </a:r>
            <a:r>
              <a:rPr lang="sq-AL" sz="3100" b="1" dirty="0"/>
              <a:t>1.000 milion lekë </a:t>
            </a:r>
            <a:r>
              <a:rPr lang="sq-AL" sz="3100" dirty="0"/>
              <a:t>në zërin shpenzime kapitale në programin “Emergjencat Civile” të Ministrisë së Mbrojtjes akordohet me vendim të Këshillit të Ministrave për financimin e projekteve që lidhen me parandalimin e fatkeqësive natyrore, sipas kritereve në aneksin 6 </a:t>
            </a:r>
            <a:r>
              <a:rPr lang="en-US" sz="3100" dirty="0" err="1"/>
              <a:t>të</a:t>
            </a:r>
            <a:r>
              <a:rPr lang="en-US" sz="3100" dirty="0"/>
              <a:t> </a:t>
            </a:r>
            <a:r>
              <a:rPr lang="en-US" sz="3100" dirty="0" err="1"/>
              <a:t>ligjit</a:t>
            </a:r>
            <a:r>
              <a:rPr lang="en-US" sz="3100" dirty="0"/>
              <a:t> </a:t>
            </a:r>
            <a:r>
              <a:rPr lang="en-US" sz="3100" dirty="0" err="1"/>
              <a:t>të</a:t>
            </a:r>
            <a:r>
              <a:rPr lang="en-US" sz="3100" dirty="0"/>
              <a:t> </a:t>
            </a:r>
            <a:r>
              <a:rPr lang="en-US" sz="3100" dirty="0" err="1"/>
              <a:t>buxhetit</a:t>
            </a:r>
            <a:r>
              <a:rPr lang="sq-AL" sz="3100" dirty="0"/>
              <a:t>. </a:t>
            </a:r>
            <a:endParaRPr lang="en-GB" sz="3100" dirty="0"/>
          </a:p>
          <a:p>
            <a:r>
              <a:rPr lang="en-GB" sz="3100" dirty="0" err="1"/>
              <a:t>Transferta</a:t>
            </a:r>
            <a:r>
              <a:rPr lang="en-GB" sz="3100" dirty="0"/>
              <a:t> </a:t>
            </a:r>
            <a:r>
              <a:rPr lang="en-GB" sz="3100" dirty="0" err="1"/>
              <a:t>për</a:t>
            </a:r>
            <a:r>
              <a:rPr lang="en-GB" sz="3100" dirty="0"/>
              <a:t> </a:t>
            </a:r>
            <a:r>
              <a:rPr lang="en-GB" sz="3100" dirty="0" err="1"/>
              <a:t>menaxhimin</a:t>
            </a:r>
            <a:r>
              <a:rPr lang="en-GB" sz="3100" dirty="0"/>
              <a:t> e </a:t>
            </a:r>
            <a:r>
              <a:rPr lang="en-GB" sz="3100" dirty="0" err="1"/>
              <a:t>mbetjeve</a:t>
            </a:r>
            <a:r>
              <a:rPr lang="en-GB" sz="3100" dirty="0"/>
              <a:t> urbane (</a:t>
            </a:r>
            <a:r>
              <a:rPr lang="en-GB" sz="3100" b="1" dirty="0"/>
              <a:t>700 </a:t>
            </a:r>
            <a:r>
              <a:rPr lang="en-GB" sz="3100" b="1" dirty="0" err="1"/>
              <a:t>milion</a:t>
            </a:r>
            <a:r>
              <a:rPr lang="en-GB" sz="3100" b="1" dirty="0"/>
              <a:t> </a:t>
            </a:r>
            <a:r>
              <a:rPr lang="en-GB" sz="3100" b="1" dirty="0" err="1"/>
              <a:t>lekë</a:t>
            </a:r>
            <a:r>
              <a:rPr lang="en-GB" sz="3100" b="1" dirty="0"/>
              <a:t> </a:t>
            </a:r>
            <a:r>
              <a:rPr lang="en-GB" sz="3100" dirty="0" err="1"/>
              <a:t>për</a:t>
            </a:r>
            <a:r>
              <a:rPr lang="en-GB" sz="3100" dirty="0"/>
              <a:t> </a:t>
            </a:r>
            <a:r>
              <a:rPr lang="en-GB" sz="3100" dirty="0" err="1"/>
              <a:t>të</a:t>
            </a:r>
            <a:r>
              <a:rPr lang="en-GB" sz="3100" dirty="0"/>
              <a:t> </a:t>
            </a:r>
            <a:r>
              <a:rPr lang="en-GB" sz="3100" dirty="0" err="1"/>
              <a:t>gjitha</a:t>
            </a:r>
            <a:r>
              <a:rPr lang="en-GB" sz="3100" dirty="0"/>
              <a:t> </a:t>
            </a:r>
            <a:r>
              <a:rPr lang="en-GB" sz="3100" dirty="0" err="1"/>
              <a:t>njësitë</a:t>
            </a:r>
            <a:r>
              <a:rPr lang="en-GB" sz="3100" dirty="0"/>
              <a:t> e </a:t>
            </a:r>
            <a:r>
              <a:rPr lang="en-GB" sz="3100" dirty="0" err="1"/>
              <a:t>vetëqeverisjes</a:t>
            </a:r>
            <a:r>
              <a:rPr lang="en-GB" sz="3100" dirty="0"/>
              <a:t> </a:t>
            </a:r>
            <a:r>
              <a:rPr lang="en-GB" sz="3100" dirty="0" err="1"/>
              <a:t>vendore</a:t>
            </a:r>
            <a:r>
              <a:rPr lang="en-GB" sz="3100" dirty="0"/>
              <a:t>)</a:t>
            </a:r>
            <a:r>
              <a:rPr lang="en-US" sz="3100" dirty="0"/>
              <a:t>, </a:t>
            </a:r>
            <a:r>
              <a:rPr lang="sq-AL" sz="3100" dirty="0"/>
              <a:t>përdoret/shpërndahet në përputhje me kriteret e vendosura në aneksin 7 </a:t>
            </a:r>
            <a:r>
              <a:rPr lang="en-US" sz="3100" dirty="0" err="1"/>
              <a:t>të</a:t>
            </a:r>
            <a:r>
              <a:rPr lang="en-US" sz="3100" dirty="0"/>
              <a:t> </a:t>
            </a:r>
            <a:r>
              <a:rPr lang="en-US" sz="3100" dirty="0" err="1"/>
              <a:t>ligjit</a:t>
            </a:r>
            <a:r>
              <a:rPr lang="en-US" sz="3100" dirty="0"/>
              <a:t> </a:t>
            </a:r>
            <a:r>
              <a:rPr lang="en-US" sz="3100" dirty="0" err="1"/>
              <a:t>të</a:t>
            </a:r>
            <a:r>
              <a:rPr lang="en-US" sz="3100" dirty="0"/>
              <a:t> </a:t>
            </a:r>
            <a:r>
              <a:rPr lang="en-US" sz="3100" dirty="0" err="1"/>
              <a:t>buxhetit</a:t>
            </a:r>
            <a:r>
              <a:rPr lang="sq-AL" sz="3100" dirty="0"/>
              <a:t>.</a:t>
            </a:r>
            <a:endParaRPr lang="en-US" sz="3100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F55FD3C-4B71-48A3-B525-AE6F0A8F0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2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96685" y="0"/>
            <a:ext cx="10515600" cy="679904"/>
          </a:xfrm>
        </p:spPr>
        <p:txBody>
          <a:bodyPr>
            <a:normAutofit/>
          </a:bodyPr>
          <a:lstStyle/>
          <a:p>
            <a:pPr algn="ctr"/>
            <a:r>
              <a:rPr lang="sq-AL" sz="3200" b="1" dirty="0">
                <a:latin typeface="+mn-lt"/>
                <a:ea typeface="+mn-ea"/>
                <a:cs typeface="+mn-cs"/>
              </a:rPr>
              <a:t>Performaca e buxhetit </a:t>
            </a:r>
            <a:r>
              <a:rPr lang="en-US" sz="3200" b="1" dirty="0">
                <a:latin typeface="+mn-lt"/>
                <a:ea typeface="+mn-ea"/>
                <a:cs typeface="+mn-cs"/>
              </a:rPr>
              <a:t>vendor 2015-2023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43" y="679904"/>
            <a:ext cx="5280580" cy="6178096"/>
          </a:xfrm>
        </p:spPr>
        <p:txBody>
          <a:bodyPr>
            <a:normAutofit fontScale="85000" lnSpcReduction="20000"/>
          </a:bodyPr>
          <a:lstStyle/>
          <a:p>
            <a:r>
              <a:rPr lang="sq-AL" sz="3100" dirty="0"/>
              <a:t>Tendenca e rritjes së buxhetit vendor do të vazhdojë edhe në projektbuxhetin e vitit 202</a:t>
            </a:r>
            <a:r>
              <a:rPr lang="en-US" sz="3100" dirty="0"/>
              <a:t>3</a:t>
            </a:r>
            <a:r>
              <a:rPr lang="sq-AL" sz="3100" dirty="0"/>
              <a:t> ku buxheti vendor, me autonomi të plotë financiare, parashikohet të jetë</a:t>
            </a:r>
            <a:r>
              <a:rPr lang="en-US" sz="3100" dirty="0"/>
              <a:t> </a:t>
            </a:r>
            <a:r>
              <a:rPr lang="en-US" sz="3100" dirty="0" err="1"/>
              <a:t>rreth</a:t>
            </a:r>
            <a:r>
              <a:rPr lang="sq-AL" sz="3100" dirty="0"/>
              <a:t> </a:t>
            </a:r>
            <a:r>
              <a:rPr lang="sq-AL" sz="3100" b="1" dirty="0"/>
              <a:t>3.</a:t>
            </a:r>
            <a:r>
              <a:rPr lang="en-US" sz="3100" b="1" dirty="0"/>
              <a:t>1% </a:t>
            </a:r>
            <a:r>
              <a:rPr lang="sq-AL" sz="3100" b="1" dirty="0"/>
              <a:t>e PBB-së</a:t>
            </a:r>
            <a:r>
              <a:rPr lang="sq-AL" sz="3100" dirty="0"/>
              <a:t>.</a:t>
            </a:r>
            <a:endParaRPr lang="en-US" sz="3100" dirty="0"/>
          </a:p>
          <a:p>
            <a:r>
              <a:rPr lang="sq-AL" sz="3100" b="1" dirty="0"/>
              <a:t>Rritja e të ardhurave vendore gjatë viteve 2015-202</a:t>
            </a:r>
            <a:r>
              <a:rPr lang="en-US" sz="3100" b="1" dirty="0"/>
              <a:t>3</a:t>
            </a:r>
            <a:r>
              <a:rPr lang="sq-AL" sz="3100" dirty="0"/>
              <a:t>, evidentohet edhe në rritjen e peshës që zënë këto të ardhura si ndaj të ardhurave totale të buxhetit të shtetit, ashtu edhe ndaj P</a:t>
            </a:r>
            <a:r>
              <a:rPr lang="en-US" sz="3100" dirty="0"/>
              <a:t>BB-</a:t>
            </a:r>
            <a:r>
              <a:rPr lang="en-US" sz="3100" dirty="0" err="1"/>
              <a:t>së</a:t>
            </a:r>
            <a:r>
              <a:rPr lang="en-US" sz="3100" dirty="0"/>
              <a:t>.</a:t>
            </a:r>
          </a:p>
          <a:p>
            <a:r>
              <a:rPr lang="sq-AL" sz="3100" dirty="0"/>
              <a:t>Pesha specifike e shpenzimeve të buxhetit vendor ndaj buxhetit të shtetit është rritur ndjeshëm në vitin 202</a:t>
            </a:r>
            <a:r>
              <a:rPr lang="en-GB" sz="3100" dirty="0"/>
              <a:t>3</a:t>
            </a:r>
            <a:r>
              <a:rPr lang="sq-AL" sz="3100" dirty="0"/>
              <a:t> (</a:t>
            </a:r>
            <a:r>
              <a:rPr lang="en-US" sz="3100" b="1" dirty="0"/>
              <a:t>9.63%</a:t>
            </a:r>
            <a:r>
              <a:rPr lang="sq-AL" sz="3100" dirty="0"/>
              <a:t>), krahasuar me vitin 2015, ku shpenzimet e buxhetit vendor zinin vetëm </a:t>
            </a:r>
            <a:r>
              <a:rPr lang="sq-AL" sz="3100" b="1" dirty="0"/>
              <a:t>7.7</a:t>
            </a:r>
            <a:r>
              <a:rPr lang="en-US" sz="3100" b="1" dirty="0"/>
              <a:t>9% </a:t>
            </a:r>
            <a:r>
              <a:rPr lang="sq-AL" sz="3100" dirty="0"/>
              <a:t>të shpenzimeve të buxhetit shtetit</a:t>
            </a:r>
            <a:r>
              <a:rPr lang="en-US" sz="3100" dirty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12</a:t>
            </a:fld>
            <a:endParaRPr lang="en-US"/>
          </a:p>
        </p:txBody>
      </p:sp>
      <p:pic>
        <p:nvPicPr>
          <p:cNvPr id="3074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934" y="679904"/>
            <a:ext cx="6472235" cy="1891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Chart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934" y="2582634"/>
            <a:ext cx="6496387" cy="1880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Chart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935" y="4463144"/>
            <a:ext cx="6472234" cy="223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558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0774"/>
            <a:ext cx="10972800" cy="612112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Detyrimet</a:t>
            </a:r>
            <a:r>
              <a:rPr lang="en-US" sz="3200" b="1" dirty="0"/>
              <a:t> e </a:t>
            </a:r>
            <a:r>
              <a:rPr lang="en-US" sz="3200" b="1" dirty="0" err="1"/>
              <a:t>prapambetura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5894" y="772886"/>
            <a:ext cx="6443505" cy="5948592"/>
          </a:xfrm>
        </p:spPr>
        <p:txBody>
          <a:bodyPr>
            <a:noAutofit/>
          </a:bodyPr>
          <a:lstStyle/>
          <a:p>
            <a:r>
              <a:rPr lang="sq-AL" sz="2000" dirty="0"/>
              <a:t>Stoku i detyrimeve të prapambetura në fund të muajit qershor 2022, është rreth </a:t>
            </a:r>
            <a:r>
              <a:rPr lang="sq-AL" sz="2000" b="1" dirty="0"/>
              <a:t>7.1 miliard lekë</a:t>
            </a:r>
            <a:r>
              <a:rPr lang="sq-AL" sz="2000" dirty="0"/>
              <a:t>. </a:t>
            </a:r>
            <a:endParaRPr lang="en-US" sz="2000" dirty="0"/>
          </a:p>
          <a:p>
            <a:r>
              <a:rPr lang="sq-AL" sz="2000" dirty="0"/>
              <a:t>Vlera e stokut të detyrimeve të prapambetura është ulur me rreth </a:t>
            </a:r>
            <a:r>
              <a:rPr lang="sq-AL" sz="2000" b="1" dirty="0"/>
              <a:t>0.2 milard lekë</a:t>
            </a:r>
            <a:r>
              <a:rPr lang="sq-AL" sz="2000" dirty="0"/>
              <a:t> krahasuar me stokun e detyrimit në fund të tremujorit të parë të vitit 2022, që ishte rreth </a:t>
            </a:r>
            <a:r>
              <a:rPr lang="sq-AL" sz="2000" b="1" dirty="0"/>
              <a:t>7.3 miliard lekë. </a:t>
            </a:r>
            <a:endParaRPr lang="en-US" sz="2000" b="1" dirty="0"/>
          </a:p>
          <a:p>
            <a:r>
              <a:rPr lang="sq-AL" sz="2000" dirty="0"/>
              <a:t>Ndërkohë, detyrimet e prapambetura për qeverisjen vendore në vitin 2016 kanë qenë në vlerën rreth </a:t>
            </a:r>
            <a:r>
              <a:rPr lang="sq-AL" sz="2000" b="1" dirty="0"/>
              <a:t>12.1 miliard lekë</a:t>
            </a:r>
            <a:r>
              <a:rPr lang="sq-AL" sz="2000" dirty="0"/>
              <a:t>, dhe krahasuar me 6-mujorin e parë të vitit 2022 janë ulur me rreth </a:t>
            </a:r>
            <a:r>
              <a:rPr lang="sq-AL" sz="2000" b="1" dirty="0"/>
              <a:t>5 miliard lekë</a:t>
            </a:r>
            <a:r>
              <a:rPr lang="sq-AL" sz="2000" dirty="0"/>
              <a:t> ose rreth </a:t>
            </a:r>
            <a:r>
              <a:rPr lang="sq-AL" sz="2000" b="1" dirty="0"/>
              <a:t>41</a:t>
            </a:r>
            <a:r>
              <a:rPr lang="en-US" sz="2000" b="1" dirty="0"/>
              <a:t>%</a:t>
            </a:r>
            <a:r>
              <a:rPr lang="sq-AL" sz="2000" dirty="0"/>
              <a:t>.</a:t>
            </a:r>
            <a:endParaRPr lang="en-US" sz="2000" dirty="0"/>
          </a:p>
          <a:p>
            <a:r>
              <a:rPr lang="sq-AL" sz="2000" dirty="0"/>
              <a:t>Për </a:t>
            </a:r>
            <a:r>
              <a:rPr lang="en-US" sz="2000" dirty="0" err="1"/>
              <a:t>bashkitë</a:t>
            </a:r>
            <a:r>
              <a:rPr lang="en-US" sz="2000" dirty="0"/>
              <a:t> me </a:t>
            </a:r>
            <a:r>
              <a:rPr lang="en-US" sz="2000" dirty="0" err="1"/>
              <a:t>probleme</a:t>
            </a:r>
            <a:r>
              <a:rPr lang="en-US" sz="2000" dirty="0"/>
              <a:t>/</a:t>
            </a:r>
            <a:r>
              <a:rPr lang="en-US" sz="2000" dirty="0" err="1"/>
              <a:t>vështirësi</a:t>
            </a:r>
            <a:r>
              <a:rPr lang="en-US" sz="2000" dirty="0"/>
              <a:t> financiare </a:t>
            </a:r>
            <a:r>
              <a:rPr lang="sq-AL" sz="2000" dirty="0"/>
              <a:t>është hartuar një plan rehabilitimi për daljen nga situata e problemeve/vështirësisë financiare i cili do të vijojë të zbatohet edhe në buxhetin e vitit 2023. </a:t>
            </a:r>
            <a:endParaRPr lang="en-US" sz="2000" dirty="0"/>
          </a:p>
          <a:p>
            <a:r>
              <a:rPr lang="sq-AL" sz="2000" dirty="0"/>
              <a:t>Në vitin 202</a:t>
            </a:r>
            <a:r>
              <a:rPr lang="en-US" sz="2000" dirty="0"/>
              <a:t>3</a:t>
            </a:r>
            <a:r>
              <a:rPr lang="sq-AL" sz="2000" dirty="0"/>
              <a:t> do të vazhdojë të monitorohet periodikisht zbatimi i planit të shlyerjes së detyrimeve nga njësitë e vetëqeverisjes vendore, deri në shlyerjen e plotë të tyre</a:t>
            </a:r>
            <a:r>
              <a:rPr lang="en-US" sz="2000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1128269"/>
              </p:ext>
            </p:extLst>
          </p:nvPr>
        </p:nvGraphicFramePr>
        <p:xfrm>
          <a:off x="6640286" y="1926771"/>
          <a:ext cx="5464628" cy="3428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198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966" y="1172914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4400" dirty="0" smtClean="0"/>
          </a:p>
          <a:p>
            <a:pPr marL="0" indent="0" algn="ctr">
              <a:buNone/>
            </a:pPr>
            <a:endParaRPr lang="en-GB" sz="4400" dirty="0" smtClean="0"/>
          </a:p>
          <a:p>
            <a:pPr marL="0" indent="0" algn="ctr">
              <a:buNone/>
            </a:pPr>
            <a:r>
              <a:rPr lang="en-GB" b="1" dirty="0">
                <a:latin typeface="Calibri (Body)"/>
                <a:ea typeface="+mj-ea"/>
                <a:cs typeface="+mj-cs"/>
              </a:rPr>
              <a:t>FORMULA E </a:t>
            </a:r>
            <a:r>
              <a:rPr lang="en-GB" b="1" dirty="0" smtClean="0">
                <a:latin typeface="Calibri (Body)"/>
                <a:ea typeface="+mj-ea"/>
                <a:cs typeface="+mj-cs"/>
              </a:rPr>
              <a:t>TRANSFERTËS SË PAKUSHTËZUAR</a:t>
            </a:r>
            <a:endParaRPr lang="en-GB" b="1" dirty="0">
              <a:latin typeface="Calibri (Body)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39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770391"/>
          </a:xfrm>
        </p:spPr>
        <p:txBody>
          <a:bodyPr/>
          <a:lstStyle/>
          <a:p>
            <a:pPr algn="ctr" eaLnBrk="1" hangingPunct="1"/>
            <a:r>
              <a:rPr lang="en-US" sz="2800" dirty="0" err="1">
                <a:solidFill>
                  <a:schemeClr val="tx1"/>
                </a:solidFill>
                <a:latin typeface="Calibri (Body)"/>
              </a:rPr>
              <a:t>Ndarja</a:t>
            </a:r>
            <a:r>
              <a:rPr lang="en-US" sz="2800" dirty="0">
                <a:solidFill>
                  <a:schemeClr val="tx1"/>
                </a:solidFill>
                <a:latin typeface="Calibri (Body)"/>
              </a:rPr>
              <a:t> e </a:t>
            </a:r>
            <a:r>
              <a:rPr lang="en-US" sz="2800" dirty="0" err="1">
                <a:solidFill>
                  <a:schemeClr val="tx1"/>
                </a:solidFill>
                <a:latin typeface="Calibri (Body)"/>
              </a:rPr>
              <a:t>transfertës</a:t>
            </a:r>
            <a:r>
              <a:rPr lang="en-US" sz="2800" dirty="0">
                <a:solidFill>
                  <a:schemeClr val="tx1"/>
                </a:solidFill>
                <a:latin typeface="Calibri (Body)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 (Body)"/>
              </a:rPr>
              <a:t>së</a:t>
            </a:r>
            <a:r>
              <a:rPr lang="en-US" sz="2800" dirty="0">
                <a:solidFill>
                  <a:schemeClr val="tx1"/>
                </a:solidFill>
                <a:latin typeface="Calibri (Body)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 (Body)"/>
              </a:rPr>
              <a:t>pakushtëzuar</a:t>
            </a:r>
            <a:r>
              <a:rPr lang="en-US" sz="2800" dirty="0">
                <a:solidFill>
                  <a:schemeClr val="tx1"/>
                </a:solidFill>
                <a:latin typeface="Calibri (Body)"/>
              </a:rPr>
              <a:t> midis </a:t>
            </a:r>
            <a:r>
              <a:rPr lang="en-US" sz="2800" dirty="0" err="1">
                <a:solidFill>
                  <a:schemeClr val="tx1"/>
                </a:solidFill>
                <a:latin typeface="Calibri (Body)"/>
              </a:rPr>
              <a:t>niveleve</a:t>
            </a:r>
            <a:r>
              <a:rPr lang="en-US" sz="2800" dirty="0">
                <a:solidFill>
                  <a:schemeClr val="tx1"/>
                </a:solidFill>
                <a:latin typeface="Calibri (Body)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 (Body)"/>
              </a:rPr>
              <a:t>të</a:t>
            </a:r>
            <a:r>
              <a:rPr lang="en-US" sz="2800" dirty="0">
                <a:solidFill>
                  <a:schemeClr val="tx1"/>
                </a:solidFill>
                <a:latin typeface="Calibri (Body)"/>
              </a:rPr>
              <a:t> QV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566057" y="1186543"/>
            <a:ext cx="11016343" cy="544285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 err="1">
                <a:latin typeface="Calibri (Body)"/>
              </a:rPr>
              <a:t>Merret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në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konsideratë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volumi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i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funksioneve</a:t>
            </a:r>
            <a:r>
              <a:rPr lang="en-US" sz="2000" dirty="0">
                <a:latin typeface="Calibri (Body)"/>
              </a:rPr>
              <a:t> dhe </a:t>
            </a:r>
            <a:r>
              <a:rPr lang="en-US" sz="2000" dirty="0" err="1">
                <a:latin typeface="Calibri (Body)"/>
              </a:rPr>
              <a:t>përgjegjësive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që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kanë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këto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dy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nivele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të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qeverisjes</a:t>
            </a:r>
            <a:r>
              <a:rPr lang="en-US" sz="2000" dirty="0">
                <a:latin typeface="Calibri (Body)"/>
              </a:rPr>
              <a:t> vendore.</a:t>
            </a:r>
          </a:p>
          <a:p>
            <a:pPr>
              <a:spcBef>
                <a:spcPts val="1200"/>
              </a:spcBef>
            </a:pPr>
            <a:r>
              <a:rPr lang="en-US" sz="2000" dirty="0" err="1">
                <a:latin typeface="Calibri (Body)"/>
              </a:rPr>
              <a:t>Kapaciteti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taksëmbledhës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i</a:t>
            </a:r>
            <a:r>
              <a:rPr lang="en-US" sz="2000" dirty="0">
                <a:latin typeface="Calibri (Body)"/>
              </a:rPr>
              <a:t> </a:t>
            </a:r>
            <a:r>
              <a:rPr lang="en-US" sz="2000" dirty="0" err="1">
                <a:latin typeface="Calibri (Body)"/>
              </a:rPr>
              <a:t>tyre</a:t>
            </a:r>
            <a:r>
              <a:rPr lang="en-US" sz="2000" dirty="0">
                <a:latin typeface="Calibri (Body)"/>
              </a:rPr>
              <a:t>.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772886" y="2879953"/>
          <a:ext cx="9971313" cy="3194275"/>
        </p:xfrm>
        <a:graphic>
          <a:graphicData uri="http://schemas.openxmlformats.org/drawingml/2006/table">
            <a:tbl>
              <a:tblPr firstRow="1" firstCol="1" bandRow="1"/>
              <a:tblGrid>
                <a:gridCol w="6220635"/>
                <a:gridCol w="1878388"/>
                <a:gridCol w="1872290"/>
              </a:tblGrid>
              <a:tr h="1597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Ndarja e Transfertës së Pakushtëzuar të përgjithshme ndërmjet dy niveleve të Qeverisjes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20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Në përqindje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Vlera në lekë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</a:tr>
              <a:tr h="798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Transferta e Pakushtëzuar për Bashkitë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96.7%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q-AL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19,509,311,262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Transferta e Pakushtëzuar për Qarqet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3.3%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033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670,000,000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78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51114" y="220210"/>
            <a:ext cx="10733314" cy="715962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200" dirty="0" err="1">
                <a:solidFill>
                  <a:schemeClr val="tx1"/>
                </a:solidFill>
                <a:latin typeface="Calibri (Body)"/>
              </a:rPr>
              <a:t>Koeficienti</a:t>
            </a:r>
            <a:r>
              <a:rPr lang="en-US" sz="3200" dirty="0">
                <a:solidFill>
                  <a:schemeClr val="tx1"/>
                </a:solidFill>
                <a:latin typeface="Calibri (Body)"/>
              </a:rPr>
              <a:t> i </a:t>
            </a:r>
            <a:r>
              <a:rPr lang="en-US" sz="3200" dirty="0" err="1">
                <a:solidFill>
                  <a:schemeClr val="tx1"/>
                </a:solidFill>
                <a:latin typeface="Calibri (Body)"/>
              </a:rPr>
              <a:t>përshtatjes</a:t>
            </a:r>
            <a:r>
              <a:rPr lang="en-US" sz="3200" dirty="0">
                <a:solidFill>
                  <a:schemeClr val="tx1"/>
                </a:solidFill>
                <a:latin typeface="Calibri (Body)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libri (Body)"/>
              </a:rPr>
              <a:t>së</a:t>
            </a:r>
            <a:r>
              <a:rPr lang="en-US" sz="3200" dirty="0">
                <a:solidFill>
                  <a:schemeClr val="tx1"/>
                </a:solidFill>
                <a:latin typeface="Calibri (Body)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libri (Body)"/>
              </a:rPr>
              <a:t>të</a:t>
            </a:r>
            <a:r>
              <a:rPr lang="en-US" sz="3200" dirty="0">
                <a:solidFill>
                  <a:schemeClr val="tx1"/>
                </a:solidFill>
                <a:latin typeface="Calibri (Body)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libri (Body)"/>
              </a:rPr>
              <a:t>dhënave</a:t>
            </a:r>
            <a:r>
              <a:rPr lang="en-US" sz="3200" dirty="0">
                <a:solidFill>
                  <a:schemeClr val="tx1"/>
                </a:solidFill>
                <a:latin typeface="Calibri (Body)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libri (Body)"/>
              </a:rPr>
              <a:t>të</a:t>
            </a:r>
            <a:r>
              <a:rPr lang="en-US" sz="3200" dirty="0">
                <a:solidFill>
                  <a:schemeClr val="tx1"/>
                </a:solidFill>
                <a:latin typeface="Calibri (Body)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libri (Body)"/>
              </a:rPr>
              <a:t>popullsisë</a:t>
            </a:r>
            <a:endParaRPr lang="en-US" sz="3200" dirty="0">
              <a:solidFill>
                <a:schemeClr val="tx1"/>
              </a:solidFill>
              <a:latin typeface="Calibri (Body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29" y="1066800"/>
            <a:ext cx="11353800" cy="54102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SzPct val="145000"/>
              <a:buNone/>
              <a:defRPr/>
            </a:pPr>
            <a:r>
              <a:rPr lang="en-US" sz="3200" u="sng" dirty="0" err="1">
                <a:latin typeface="Calibri (Body)"/>
              </a:rPr>
              <a:t>Popullsia</a:t>
            </a:r>
            <a:r>
              <a:rPr lang="en-US" sz="3200" u="sng" dirty="0">
                <a:latin typeface="Calibri (Body)"/>
              </a:rPr>
              <a:t> relative: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SzPct val="145000"/>
              <a:defRPr/>
            </a:pPr>
            <a:r>
              <a:rPr lang="en-US" sz="2400" dirty="0" err="1">
                <a:latin typeface="Calibri (Body)"/>
              </a:rPr>
              <a:t>Lidhet</a:t>
            </a:r>
            <a:r>
              <a:rPr lang="en-US" sz="2400" dirty="0">
                <a:latin typeface="Calibri (Body)"/>
              </a:rPr>
              <a:t> </a:t>
            </a:r>
            <a:r>
              <a:rPr lang="en-US" sz="2400" dirty="0" err="1">
                <a:latin typeface="Calibri (Body)"/>
              </a:rPr>
              <a:t>ngushtë</a:t>
            </a:r>
            <a:r>
              <a:rPr lang="en-US" sz="2400" dirty="0">
                <a:latin typeface="Calibri (Body)"/>
              </a:rPr>
              <a:t> me </a:t>
            </a:r>
            <a:r>
              <a:rPr lang="en-US" sz="2400" dirty="0" err="1">
                <a:latin typeface="Calibri (Body)"/>
              </a:rPr>
              <a:t>shpenzimet</a:t>
            </a:r>
            <a:r>
              <a:rPr lang="en-US" sz="2400" dirty="0">
                <a:latin typeface="Calibri (Body)"/>
              </a:rPr>
              <a:t> </a:t>
            </a:r>
            <a:r>
              <a:rPr lang="en-US" sz="2400" dirty="0" err="1">
                <a:latin typeface="Calibri (Body)"/>
              </a:rPr>
              <a:t>dhe</a:t>
            </a:r>
            <a:r>
              <a:rPr lang="en-US" sz="2400" dirty="0">
                <a:latin typeface="Calibri (Body)"/>
              </a:rPr>
              <a:t> </a:t>
            </a:r>
            <a:r>
              <a:rPr lang="en-US" sz="2400" dirty="0" err="1">
                <a:latin typeface="Calibri (Body)"/>
              </a:rPr>
              <a:t>nevojat</a:t>
            </a:r>
            <a:r>
              <a:rPr lang="en-US" sz="2400" dirty="0">
                <a:latin typeface="Calibri (Body)"/>
              </a:rPr>
              <a:t> </a:t>
            </a:r>
            <a:r>
              <a:rPr lang="en-US" sz="2400" dirty="0" err="1">
                <a:latin typeface="Calibri (Body)"/>
              </a:rPr>
              <a:t>për</a:t>
            </a:r>
            <a:r>
              <a:rPr lang="en-US" sz="2400" dirty="0">
                <a:latin typeface="Calibri (Body)"/>
              </a:rPr>
              <a:t> </a:t>
            </a:r>
            <a:r>
              <a:rPr lang="en-US" sz="2400" dirty="0" err="1">
                <a:latin typeface="Calibri (Body)"/>
              </a:rPr>
              <a:t>shërbime</a:t>
            </a:r>
            <a:r>
              <a:rPr lang="en-US" sz="2400" dirty="0">
                <a:latin typeface="Calibri (Body)"/>
              </a:rPr>
              <a:t>.</a:t>
            </a:r>
            <a:endParaRPr lang="en-US" sz="2400" dirty="0">
              <a:solidFill>
                <a:srgbClr val="FF0000"/>
              </a:solidFill>
              <a:latin typeface="Calibri (Body)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SzPct val="145000"/>
              <a:defRPr/>
            </a:pPr>
            <a:r>
              <a:rPr lang="en-US" sz="2400" dirty="0">
                <a:latin typeface="Calibri (Body)"/>
              </a:rPr>
              <a:t>T</a:t>
            </a:r>
            <a:r>
              <a:rPr lang="sq-AL" sz="2400" dirty="0">
                <a:latin typeface="Calibri (Body)"/>
              </a:rPr>
              <a:t>ë dhënat për popullsinë bazohen</a:t>
            </a:r>
            <a:r>
              <a:rPr lang="en-US" sz="2400" dirty="0">
                <a:latin typeface="Calibri (Body)"/>
              </a:rPr>
              <a:t> </a:t>
            </a:r>
            <a:r>
              <a:rPr lang="sq-AL" sz="2400" dirty="0">
                <a:latin typeface="Calibri (Body)"/>
              </a:rPr>
              <a:t>kryesisht në të dhënat e Censusit të vitit 2011</a:t>
            </a:r>
            <a:r>
              <a:rPr lang="en-US" sz="2400" dirty="0">
                <a:latin typeface="Calibri (Body)"/>
              </a:rPr>
              <a:t> </a:t>
            </a:r>
            <a:r>
              <a:rPr lang="en-US" sz="2400" dirty="0" err="1">
                <a:latin typeface="Calibri (Body)"/>
              </a:rPr>
              <a:t>dhe</a:t>
            </a:r>
            <a:r>
              <a:rPr lang="en-US" sz="2400" dirty="0">
                <a:latin typeface="Calibri (Body)"/>
              </a:rPr>
              <a:t> </a:t>
            </a:r>
            <a:r>
              <a:rPr lang="en-US" sz="2400" dirty="0" err="1">
                <a:latin typeface="Calibri (Body)"/>
              </a:rPr>
              <a:t>korrektohen</a:t>
            </a:r>
            <a:r>
              <a:rPr lang="en-US" sz="2400" dirty="0">
                <a:latin typeface="Calibri (Body)"/>
              </a:rPr>
              <a:t> me </a:t>
            </a:r>
            <a:r>
              <a:rPr lang="en-US" sz="2400" dirty="0" err="1">
                <a:latin typeface="Calibri (Body)"/>
              </a:rPr>
              <a:t>të</a:t>
            </a:r>
            <a:r>
              <a:rPr lang="en-US" sz="2400" dirty="0">
                <a:latin typeface="Calibri (Body)"/>
              </a:rPr>
              <a:t> </a:t>
            </a:r>
            <a:r>
              <a:rPr lang="en-US" sz="2400" dirty="0" err="1">
                <a:latin typeface="Calibri (Body)"/>
              </a:rPr>
              <a:t>dhënat</a:t>
            </a:r>
            <a:r>
              <a:rPr lang="en-US" sz="2400" dirty="0">
                <a:latin typeface="Calibri (Body)"/>
              </a:rPr>
              <a:t> e </a:t>
            </a:r>
            <a:r>
              <a:rPr lang="en-US" sz="2400" dirty="0" err="1">
                <a:latin typeface="Calibri (Body)"/>
              </a:rPr>
              <a:t>Regjistrit</a:t>
            </a:r>
            <a:r>
              <a:rPr lang="en-US" sz="2400" dirty="0">
                <a:latin typeface="Calibri (Body)"/>
              </a:rPr>
              <a:t> </a:t>
            </a:r>
            <a:r>
              <a:rPr lang="en-US" sz="2400" dirty="0" err="1">
                <a:latin typeface="Calibri (Body)"/>
              </a:rPr>
              <a:t>të</a:t>
            </a:r>
            <a:r>
              <a:rPr lang="en-US" sz="2400" dirty="0">
                <a:latin typeface="Calibri (Body)"/>
              </a:rPr>
              <a:t> </a:t>
            </a:r>
            <a:r>
              <a:rPr lang="en-US" sz="2400" dirty="0" err="1">
                <a:latin typeface="Calibri (Body)"/>
              </a:rPr>
              <a:t>Gjendjes</a:t>
            </a:r>
            <a:r>
              <a:rPr lang="en-US" sz="2400" dirty="0">
                <a:latin typeface="Calibri (Body)"/>
              </a:rPr>
              <a:t> </a:t>
            </a:r>
            <a:r>
              <a:rPr lang="en-US" sz="2400" dirty="0" err="1">
                <a:latin typeface="Calibri (Body)"/>
              </a:rPr>
              <a:t>Civile</a:t>
            </a:r>
            <a:endParaRPr lang="en-US" sz="2400" dirty="0">
              <a:latin typeface="Calibri (Body)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sz="2000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sz="800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751115" y="3048001"/>
          <a:ext cx="10961915" cy="2703514"/>
        </p:xfrm>
        <a:graphic>
          <a:graphicData uri="http://schemas.openxmlformats.org/drawingml/2006/table">
            <a:tbl>
              <a:tblPr/>
              <a:tblGrid>
                <a:gridCol w="7444539"/>
                <a:gridCol w="1109852"/>
                <a:gridCol w="2407524"/>
              </a:tblGrid>
              <a:tr h="12313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q-A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Koeficienti i përshtatjes së të dhënave të popullsisë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q-A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30%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</a:tr>
              <a:tr h="147218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q-A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Banorë rezidentë efektivë = [CENSUS + (Regjistri i gjendjes civile – Census)*30%]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q-AL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[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2,800,138 + (4,568,640-2,800,138)*0.30</a:t>
                      </a:r>
                      <a:r>
                        <a:rPr kumimoji="0" lang="sq-AL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]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q-AL" sz="2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3,330,689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95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748619"/>
          </a:xfrm>
        </p:spPr>
        <p:txBody>
          <a:bodyPr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Calibri (Body)"/>
              </a:rPr>
              <a:t>Shembull</a:t>
            </a:r>
            <a:r>
              <a:rPr lang="en-US" sz="3600" dirty="0" smtClean="0">
                <a:solidFill>
                  <a:schemeClr val="tx1"/>
                </a:solidFill>
                <a:latin typeface="Calibri (Body)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Calibri (Body)"/>
              </a:rPr>
              <a:t>për</a:t>
            </a:r>
            <a:r>
              <a:rPr lang="en-US" sz="3600" dirty="0" smtClean="0">
                <a:solidFill>
                  <a:schemeClr val="tx1"/>
                </a:solidFill>
                <a:latin typeface="Calibri (Body)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Calibri (Body)"/>
              </a:rPr>
              <a:t>bashkinë</a:t>
            </a:r>
            <a:r>
              <a:rPr lang="en-US" sz="3600" dirty="0" smtClean="0">
                <a:solidFill>
                  <a:schemeClr val="tx1"/>
                </a:solidFill>
                <a:latin typeface="Calibri (Body)"/>
              </a:rPr>
              <a:t> “X”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391886" y="1142999"/>
            <a:ext cx="11604171" cy="5225143"/>
          </a:xfrm>
        </p:spPr>
        <p:txBody>
          <a:bodyPr/>
          <a:lstStyle/>
          <a:p>
            <a:r>
              <a:rPr lang="en-US" sz="4000" dirty="0">
                <a:latin typeface="Calibri (Body)"/>
              </a:rPr>
              <a:t>Bashkia “X”</a:t>
            </a:r>
            <a:r>
              <a:rPr lang="sq-AL" sz="4000" dirty="0">
                <a:latin typeface="Calibri (Body)"/>
              </a:rPr>
              <a:t>sipas Censusit të vitit 2011 ka 30</a:t>
            </a:r>
            <a:r>
              <a:rPr lang="en-US" sz="4000" dirty="0">
                <a:latin typeface="Calibri (Body)"/>
              </a:rPr>
              <a:t>,</a:t>
            </a:r>
            <a:r>
              <a:rPr lang="sq-AL" sz="4000" dirty="0">
                <a:latin typeface="Calibri (Body)"/>
              </a:rPr>
              <a:t>000 banorë, </a:t>
            </a:r>
            <a:endParaRPr lang="en-US" sz="4000" dirty="0">
              <a:latin typeface="Calibri (Body)"/>
            </a:endParaRPr>
          </a:p>
          <a:p>
            <a:r>
              <a:rPr lang="en-US" sz="4000" dirty="0">
                <a:latin typeface="Calibri (Body)"/>
              </a:rPr>
              <a:t>S</a:t>
            </a:r>
            <a:r>
              <a:rPr lang="sq-AL" sz="4000" dirty="0">
                <a:latin typeface="Calibri (Body)"/>
              </a:rPr>
              <a:t>ipas gjendjes civile rezulton të ketë 45</a:t>
            </a:r>
            <a:r>
              <a:rPr lang="en-US" sz="4000" dirty="0">
                <a:latin typeface="Calibri (Body)"/>
              </a:rPr>
              <a:t>,</a:t>
            </a:r>
            <a:r>
              <a:rPr lang="sq-AL" sz="4000" dirty="0">
                <a:latin typeface="Calibri (Body)"/>
              </a:rPr>
              <a:t>000 banorë,</a:t>
            </a:r>
            <a:endParaRPr lang="en-US" sz="4000" dirty="0">
              <a:latin typeface="Calibri (Body)"/>
            </a:endParaRPr>
          </a:p>
          <a:p>
            <a:r>
              <a:rPr lang="en-US" sz="4000" dirty="0">
                <a:latin typeface="Calibri (Body)"/>
              </a:rPr>
              <a:t>N</a:t>
            </a:r>
            <a:r>
              <a:rPr lang="sq-AL" sz="4000" dirty="0">
                <a:latin typeface="Calibri (Body)"/>
              </a:rPr>
              <a:t>umri i popullsisë së përdorur për alokimin e fondeve për këtë bashki </a:t>
            </a:r>
            <a:r>
              <a:rPr lang="en-US" sz="4000" dirty="0" err="1">
                <a:latin typeface="Calibri (Body)"/>
              </a:rPr>
              <a:t>është</a:t>
            </a:r>
            <a:r>
              <a:rPr lang="en-US" sz="4000" dirty="0">
                <a:latin typeface="Calibri (Body)"/>
              </a:rPr>
              <a:t> </a:t>
            </a:r>
            <a:r>
              <a:rPr lang="sq-AL" sz="4000" dirty="0">
                <a:solidFill>
                  <a:srgbClr val="000000"/>
                </a:solidFill>
                <a:latin typeface="Calibri (Body)"/>
              </a:rPr>
              <a:t>[</a:t>
            </a:r>
            <a:r>
              <a:rPr lang="sq-AL" sz="4000" dirty="0">
                <a:latin typeface="Calibri (Body)"/>
              </a:rPr>
              <a:t>30.000 + (45.000-30.000)*30%] = 34</a:t>
            </a:r>
            <a:r>
              <a:rPr lang="en-US" sz="4000" dirty="0">
                <a:latin typeface="Calibri (Body)"/>
              </a:rPr>
              <a:t>,</a:t>
            </a:r>
            <a:r>
              <a:rPr lang="sq-AL" sz="4000" dirty="0">
                <a:latin typeface="Calibri (Body)"/>
              </a:rPr>
              <a:t>500 banorë të konsideruar rezidentë efektivë</a:t>
            </a:r>
            <a:r>
              <a:rPr lang="en-US" sz="4000" dirty="0">
                <a:latin typeface="Calibri (Body)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799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50571" y="342900"/>
            <a:ext cx="8439604" cy="876300"/>
          </a:xfrm>
        </p:spPr>
        <p:txBody>
          <a:bodyPr/>
          <a:lstStyle/>
          <a:p>
            <a:pPr algn="ctr" eaLnBrk="1" hangingPunct="1">
              <a:lnSpc>
                <a:spcPct val="115000"/>
              </a:lnSpc>
            </a:pPr>
            <a:r>
              <a:rPr lang="en-US" dirty="0" err="1" smtClean="0">
                <a:solidFill>
                  <a:schemeClr val="tx1"/>
                </a:solidFill>
                <a:latin typeface="Calibri (Body)"/>
              </a:rPr>
              <a:t>Kriteri</a:t>
            </a:r>
            <a:r>
              <a:rPr lang="en-US" dirty="0" smtClean="0">
                <a:solidFill>
                  <a:schemeClr val="tx1"/>
                </a:solidFill>
                <a:latin typeface="Calibri (Body)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 (Body)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 (Body)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 (Body)"/>
              </a:rPr>
              <a:t>popullsisë</a:t>
            </a:r>
            <a:endParaRPr lang="en-US" dirty="0" smtClean="0">
              <a:solidFill>
                <a:schemeClr val="tx1"/>
              </a:solidFill>
              <a:latin typeface="Calibri (Body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1" y="3450771"/>
            <a:ext cx="10809514" cy="3026229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Calibri (Body)"/>
                <a:ea typeface="Times New Roman"/>
                <a:cs typeface="Calibri" pitchFamily="34" charset="0"/>
              </a:rPr>
              <a:t>Ç</a:t>
            </a:r>
            <a:r>
              <a:rPr lang="sq-AL" sz="2800" dirty="0">
                <a:latin typeface="Calibri (Body)"/>
                <a:ea typeface="Times New Roman"/>
                <a:cs typeface="Calibri" pitchFamily="34" charset="0"/>
              </a:rPr>
              <a:t>do njësi merr një transfertë të pakushtëzuar prej </a:t>
            </a:r>
            <a:r>
              <a:rPr lang="en-US" sz="2800" dirty="0">
                <a:latin typeface="Calibri (Body)"/>
                <a:ea typeface="Times New Roman"/>
                <a:cs typeface="Calibri" pitchFamily="34" charset="0"/>
              </a:rPr>
              <a:t>4,686</a:t>
            </a:r>
            <a:r>
              <a:rPr lang="sq-AL" sz="2800" dirty="0">
                <a:latin typeface="Calibri (Body)"/>
                <a:ea typeface="Times New Roman"/>
                <a:cs typeface="Calibri" pitchFamily="34" charset="0"/>
              </a:rPr>
              <a:t> lekë, për çdo banor rezident në njësinë e qeverisjes vendore. </a:t>
            </a:r>
            <a:endParaRPr lang="en-US" sz="2800" dirty="0">
              <a:latin typeface="Calibri (Body)"/>
              <a:ea typeface="Times New Roman"/>
              <a:cs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800" dirty="0">
                <a:latin typeface="Calibri (Body)"/>
                <a:ea typeface="Times New Roman"/>
                <a:cs typeface="Calibri" pitchFamily="34" charset="0"/>
              </a:rPr>
              <a:t>    </a:t>
            </a:r>
            <a:r>
              <a:rPr lang="en-US" sz="2800" i="1" dirty="0" err="1">
                <a:latin typeface="Calibri (Body)"/>
                <a:ea typeface="Times New Roman"/>
                <a:cs typeface="Calibri" pitchFamily="34" charset="0"/>
              </a:rPr>
              <a:t>Shëmbull</a:t>
            </a:r>
            <a:endParaRPr lang="en-US" sz="2800" i="1" dirty="0">
              <a:latin typeface="Calibri (Body)"/>
              <a:ea typeface="Times New Roman"/>
              <a:cs typeface="Calibri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Calibri (Body)"/>
                <a:ea typeface="Times New Roman"/>
                <a:cs typeface="Calibri" pitchFamily="34" charset="0"/>
              </a:rPr>
              <a:t>Bashkia</a:t>
            </a:r>
            <a:r>
              <a:rPr lang="en-US" sz="2800" dirty="0">
                <a:latin typeface="Calibri (Body)"/>
                <a:ea typeface="Times New Roman"/>
                <a:cs typeface="Calibri" pitchFamily="34" charset="0"/>
              </a:rPr>
              <a:t> “X” </a:t>
            </a:r>
            <a:r>
              <a:rPr lang="en-US" sz="2800" dirty="0" err="1">
                <a:latin typeface="Calibri (Body)"/>
                <a:ea typeface="Times New Roman"/>
                <a:cs typeface="Calibri" pitchFamily="34" charset="0"/>
              </a:rPr>
              <a:t>ka</a:t>
            </a:r>
            <a:r>
              <a:rPr lang="en-US" sz="2800" dirty="0">
                <a:latin typeface="Calibri (Body)"/>
                <a:ea typeface="Times New Roman"/>
                <a:cs typeface="Calibri" pitchFamily="34" charset="0"/>
              </a:rPr>
              <a:t> 34,500 </a:t>
            </a:r>
            <a:r>
              <a:rPr lang="en-US" sz="2800" dirty="0" err="1">
                <a:latin typeface="Calibri (Body)"/>
                <a:ea typeface="Times New Roman"/>
                <a:cs typeface="Calibri" pitchFamily="34" charset="0"/>
              </a:rPr>
              <a:t>banorë</a:t>
            </a:r>
            <a:r>
              <a:rPr lang="en-US" sz="2800" dirty="0">
                <a:latin typeface="Calibri (Body)"/>
                <a:ea typeface="Times New Roman"/>
                <a:cs typeface="Calibri" pitchFamily="34" charset="0"/>
              </a:rPr>
              <a:t> </a:t>
            </a:r>
            <a:r>
              <a:rPr lang="en-US" sz="2800" dirty="0" err="1">
                <a:latin typeface="Calibri (Body)"/>
                <a:ea typeface="Times New Roman"/>
                <a:cs typeface="Calibri" pitchFamily="34" charset="0"/>
              </a:rPr>
              <a:t>rezident</a:t>
            </a:r>
            <a:r>
              <a:rPr lang="en-US" sz="2800" dirty="0">
                <a:latin typeface="Calibri (Body)"/>
                <a:ea typeface="Times New Roman"/>
                <a:cs typeface="Calibri" pitchFamily="34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Calibri (Body)"/>
                <a:ea typeface="Times New Roman"/>
                <a:cs typeface="Calibri" pitchFamily="34" charset="0"/>
              </a:rPr>
              <a:t>Granti</a:t>
            </a:r>
            <a:r>
              <a:rPr lang="en-US" sz="2800" dirty="0">
                <a:latin typeface="Calibri (Body)"/>
                <a:ea typeface="Times New Roman"/>
                <a:cs typeface="Calibri" pitchFamily="34" charset="0"/>
              </a:rPr>
              <a:t> </a:t>
            </a:r>
            <a:r>
              <a:rPr lang="en-US" sz="2800" dirty="0" err="1">
                <a:latin typeface="Calibri (Body)"/>
                <a:ea typeface="Times New Roman"/>
                <a:cs typeface="Calibri" pitchFamily="34" charset="0"/>
              </a:rPr>
              <a:t>për</a:t>
            </a:r>
            <a:r>
              <a:rPr lang="en-US" sz="2800" dirty="0">
                <a:latin typeface="Calibri (Body)"/>
                <a:ea typeface="Times New Roman"/>
                <a:cs typeface="Calibri" pitchFamily="34" charset="0"/>
              </a:rPr>
              <a:t> </a:t>
            </a:r>
            <a:r>
              <a:rPr lang="en-US" sz="2800" dirty="0" err="1">
                <a:latin typeface="Calibri (Body)"/>
                <a:ea typeface="Times New Roman"/>
                <a:cs typeface="Calibri" pitchFamily="34" charset="0"/>
              </a:rPr>
              <a:t>banorë</a:t>
            </a:r>
            <a:r>
              <a:rPr lang="en-US" sz="2800" dirty="0">
                <a:latin typeface="Calibri (Body)"/>
                <a:ea typeface="Times New Roman"/>
                <a:cs typeface="Calibri" pitchFamily="34" charset="0"/>
              </a:rPr>
              <a:t> </a:t>
            </a:r>
            <a:r>
              <a:rPr lang="en-US" sz="2800" dirty="0" err="1">
                <a:latin typeface="Calibri (Body)"/>
                <a:ea typeface="Times New Roman"/>
                <a:cs typeface="Calibri" pitchFamily="34" charset="0"/>
              </a:rPr>
              <a:t>rezident</a:t>
            </a:r>
            <a:r>
              <a:rPr lang="en-US" sz="2800" dirty="0">
                <a:latin typeface="Calibri (Body)"/>
                <a:ea typeface="Times New Roman"/>
                <a:cs typeface="Calibri" pitchFamily="34" charset="0"/>
              </a:rPr>
              <a:t> </a:t>
            </a:r>
            <a:r>
              <a:rPr lang="en-US" sz="2800" dirty="0" err="1">
                <a:latin typeface="Calibri (Body)"/>
                <a:ea typeface="Times New Roman"/>
                <a:cs typeface="Calibri" pitchFamily="34" charset="0"/>
              </a:rPr>
              <a:t>për</a:t>
            </a:r>
            <a:r>
              <a:rPr lang="en-US" sz="2800" dirty="0">
                <a:latin typeface="Calibri (Body)"/>
                <a:ea typeface="Times New Roman"/>
                <a:cs typeface="Calibri" pitchFamily="34" charset="0"/>
              </a:rPr>
              <a:t> </a:t>
            </a:r>
            <a:r>
              <a:rPr lang="en-US" sz="2800" dirty="0" err="1">
                <a:latin typeface="Calibri (Body)"/>
                <a:ea typeface="Times New Roman"/>
                <a:cs typeface="Calibri" pitchFamily="34" charset="0"/>
              </a:rPr>
              <a:t>bashkinë</a:t>
            </a:r>
            <a:r>
              <a:rPr lang="en-US" sz="2800" dirty="0">
                <a:latin typeface="Calibri (Body)"/>
                <a:ea typeface="Times New Roman"/>
                <a:cs typeface="Calibri" pitchFamily="34" charset="0"/>
              </a:rPr>
              <a:t> “X” do të </a:t>
            </a:r>
            <a:r>
              <a:rPr lang="en-US" sz="2800" dirty="0" err="1">
                <a:latin typeface="Calibri (Body)"/>
                <a:ea typeface="Times New Roman"/>
                <a:cs typeface="Calibri" pitchFamily="34" charset="0"/>
              </a:rPr>
              <a:t>jetë</a:t>
            </a:r>
            <a:r>
              <a:rPr lang="en-US" sz="2800" dirty="0">
                <a:latin typeface="Calibri (Body)"/>
                <a:ea typeface="Times New Roman"/>
                <a:cs typeface="Calibri" pitchFamily="34" charset="0"/>
              </a:rPr>
              <a:t> (34,500*4,686) = </a:t>
            </a:r>
            <a:r>
              <a:rPr lang="en-US" sz="2800" b="1" dirty="0">
                <a:latin typeface="Calibri (Body)"/>
                <a:ea typeface="Times New Roman"/>
                <a:cs typeface="Calibri" pitchFamily="34" charset="0"/>
              </a:rPr>
              <a:t>161,667,000 </a:t>
            </a:r>
            <a:r>
              <a:rPr lang="en-US" sz="2800" b="1" dirty="0" err="1">
                <a:latin typeface="Calibri (Body)"/>
                <a:ea typeface="Times New Roman"/>
                <a:cs typeface="Calibri" pitchFamily="34" charset="0"/>
              </a:rPr>
              <a:t>lekë</a:t>
            </a:r>
            <a:r>
              <a:rPr lang="sq-AL" sz="2800" b="1" dirty="0">
                <a:latin typeface="Calibri (Body)"/>
                <a:ea typeface="Times New Roman"/>
                <a:cs typeface="Calibri" pitchFamily="34" charset="0"/>
              </a:rPr>
              <a:t>.</a:t>
            </a:r>
            <a:r>
              <a:rPr lang="sq-AL" sz="2800" dirty="0">
                <a:latin typeface="Calibri (Body)"/>
                <a:ea typeface="Times New Roman"/>
                <a:cs typeface="Calibri" pitchFamily="34" charset="0"/>
              </a:rPr>
              <a:t> </a:t>
            </a:r>
            <a:endParaRPr lang="en-US" sz="2800" dirty="0">
              <a:latin typeface="Calibri (Body)"/>
              <a:ea typeface="Times New Roman"/>
              <a:cs typeface="Calibri" pitchFamily="34" charset="0"/>
            </a:endParaRPr>
          </a:p>
          <a:p>
            <a:pPr>
              <a:defRPr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903514" y="1426029"/>
          <a:ext cx="10548257" cy="1887010"/>
        </p:xfrm>
        <a:graphic>
          <a:graphicData uri="http://schemas.openxmlformats.org/drawingml/2006/table">
            <a:tbl>
              <a:tblPr firstRow="1" firstCol="1" bandRow="1"/>
              <a:tblGrid>
                <a:gridCol w="8368758"/>
                <a:gridCol w="2179499"/>
              </a:tblGrid>
              <a:tr h="569523">
                <a:tc>
                  <a:txBody>
                    <a:bodyPr/>
                    <a:lstStyle/>
                    <a:p>
                      <a:pPr marL="0" marR="0" indent="14033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Përbërja e transfertës së pakushtëzuar për bashkitë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19,509,311,262</a:t>
                      </a:r>
                      <a:r>
                        <a:rPr lang="sq-AL" sz="18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q-AL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</a:tr>
              <a:tr h="3956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</a:rPr>
                        <a:t>Komponenti I: Ndarja sipas popullsisë (në përqindje)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</a:t>
                      </a:r>
                      <a:r>
                        <a:rPr lang="sq-AL" sz="18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</a:tr>
              <a:tr h="5261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Transferta e pakushtëzuar që shpërndahet sipas numrit të banorëve rezidentë efektivë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15,607,449,010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5" marR="6858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q-AL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Transferta e pakushtëzuar për frymë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 (15,607,449,010/</a:t>
                      </a:r>
                      <a:r>
                        <a:rPr kumimoji="0" lang="sq-AL" sz="1800" kern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3,</a:t>
                      </a:r>
                      <a:r>
                        <a:rPr kumimoji="0" lang="en-GB" sz="1800" kern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330</a:t>
                      </a:r>
                      <a:r>
                        <a:rPr kumimoji="0" lang="sq-AL" sz="1800" kern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,</a:t>
                      </a:r>
                      <a:r>
                        <a:rPr kumimoji="0" lang="en-GB" sz="1800" kern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68</a:t>
                      </a:r>
                      <a:r>
                        <a:rPr kumimoji="0" lang="sq-AL" sz="1800" kern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9</a:t>
                      </a:r>
                      <a:endParaRPr kumimoji="0" lang="en-US" sz="1800" kern="1200" noProof="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5" marR="685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4033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4,686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45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273629" y="274638"/>
            <a:ext cx="9514114" cy="868362"/>
          </a:xfrm>
        </p:spPr>
        <p:txBody>
          <a:bodyPr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Calibri (Body)"/>
              </a:rPr>
              <a:t>Kriteri</a:t>
            </a:r>
            <a:r>
              <a:rPr lang="en-US" sz="3600" dirty="0" smtClean="0">
                <a:solidFill>
                  <a:schemeClr val="tx1"/>
                </a:solidFill>
                <a:latin typeface="Calibri (Body)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Calibri (Body)"/>
              </a:rPr>
              <a:t>i</a:t>
            </a:r>
            <a:r>
              <a:rPr lang="en-US" sz="3600" dirty="0" smtClean="0">
                <a:solidFill>
                  <a:schemeClr val="tx1"/>
                </a:solidFill>
                <a:latin typeface="Calibri (Body)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Calibri (Body)"/>
              </a:rPr>
              <a:t>dendësisë</a:t>
            </a:r>
            <a:r>
              <a:rPr lang="en-US" sz="3600" dirty="0" smtClean="0">
                <a:solidFill>
                  <a:schemeClr val="tx1"/>
                </a:solidFill>
                <a:latin typeface="Calibri (Body)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Calibri (Body)"/>
              </a:rPr>
              <a:t>së</a:t>
            </a:r>
            <a:r>
              <a:rPr lang="en-US" sz="3600" dirty="0" smtClean="0">
                <a:solidFill>
                  <a:schemeClr val="tx1"/>
                </a:solidFill>
                <a:latin typeface="Calibri (Body)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Calibri (Body)"/>
              </a:rPr>
              <a:t>popullsisë</a:t>
            </a:r>
            <a:endParaRPr lang="en-US" sz="3600" dirty="0">
              <a:solidFill>
                <a:schemeClr val="tx1"/>
              </a:solidFill>
              <a:latin typeface="Calibri (Body)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544285" y="1295400"/>
            <a:ext cx="11266715" cy="5257800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sq-AL" sz="2200" dirty="0">
                <a:latin typeface="Calibri (Body)"/>
                <a:cs typeface="Times New Roman" panose="02020603050405020304" pitchFamily="18" charset="0"/>
              </a:rPr>
              <a:t>Reforma administrative territoriale ka eliminuar dallimet ligjore mes komunave dhe bashkive duke i bërë 61 bashkitë e reja më të ngjashme me njëra tjetrën për sa i përket sipërfaqes dhe popullsisë nga sa ishin në ndarjen e vjetër territoriale. </a:t>
            </a:r>
            <a:endParaRPr lang="en-US" sz="2200" dirty="0">
              <a:latin typeface="Calibri (Body)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en-US" sz="2200" dirty="0">
                <a:latin typeface="Calibri (Body)"/>
                <a:cs typeface="Times New Roman" panose="02020603050405020304" pitchFamily="18" charset="0"/>
              </a:rPr>
              <a:t>S</a:t>
            </a:r>
            <a:r>
              <a:rPr lang="sq-AL" sz="2200" dirty="0">
                <a:latin typeface="Calibri (Body)"/>
                <a:cs typeface="Times New Roman" panose="02020603050405020304" pitchFamily="18" charset="0"/>
              </a:rPr>
              <a:t>ipërfaqja dhe popullsia </a:t>
            </a:r>
            <a:r>
              <a:rPr lang="en-US" sz="2200" dirty="0">
                <a:latin typeface="Calibri (Body)"/>
                <a:cs typeface="Times New Roman" panose="02020603050405020304" pitchFamily="18" charset="0"/>
              </a:rPr>
              <a:t>e </a:t>
            </a:r>
            <a:r>
              <a:rPr lang="en-US" sz="2200" dirty="0" err="1">
                <a:latin typeface="Calibri (Body)"/>
                <a:cs typeface="Times New Roman" panose="02020603050405020304" pitchFamily="18" charset="0"/>
              </a:rPr>
              <a:t>bashkive</a:t>
            </a:r>
            <a:r>
              <a:rPr lang="en-US" sz="2200" dirty="0">
                <a:latin typeface="Calibri (Body)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Calibri (Body)"/>
                <a:cs typeface="Times New Roman" panose="02020603050405020304" pitchFamily="18" charset="0"/>
              </a:rPr>
              <a:t>të</a:t>
            </a:r>
            <a:r>
              <a:rPr lang="en-US" sz="2200" dirty="0">
                <a:latin typeface="Calibri (Body)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Calibri (Body)"/>
                <a:cs typeface="Times New Roman" panose="02020603050405020304" pitchFamily="18" charset="0"/>
              </a:rPr>
              <a:t>reja</a:t>
            </a:r>
            <a:r>
              <a:rPr lang="en-US" sz="2200" dirty="0">
                <a:latin typeface="Calibri (Body)"/>
                <a:cs typeface="Times New Roman" panose="02020603050405020304" pitchFamily="18" charset="0"/>
              </a:rPr>
              <a:t>, </a:t>
            </a:r>
            <a:r>
              <a:rPr lang="sq-AL" sz="2200" dirty="0">
                <a:latin typeface="Calibri (Body)"/>
                <a:cs typeface="Times New Roman" panose="02020603050405020304" pitchFamily="18" charset="0"/>
              </a:rPr>
              <a:t>nuk shprehin më ndryshime thelbësore në strukturën e njësive vendore që mund të nënkuptojnë kosto mesatarisht më të mëdha ose më të ulta se njësitë e tjera. </a:t>
            </a:r>
            <a:endParaRPr lang="en-US" sz="2200" dirty="0">
              <a:latin typeface="Calibri (Body)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sq-AL" sz="2200" dirty="0">
                <a:latin typeface="Calibri (Body)"/>
                <a:cs typeface="Times New Roman" panose="02020603050405020304" pitchFamily="18" charset="0"/>
              </a:rPr>
              <a:t>Për të marrë në konsideratë diferencat në kostot e ofrimit të shërbimeve</a:t>
            </a:r>
            <a:r>
              <a:rPr lang="en-US" sz="2200" dirty="0">
                <a:latin typeface="Calibri (Body)"/>
                <a:cs typeface="Times New Roman" panose="02020603050405020304" pitchFamily="18" charset="0"/>
              </a:rPr>
              <a:t>, </a:t>
            </a:r>
            <a:r>
              <a:rPr lang="sq-AL" sz="2200" dirty="0">
                <a:latin typeface="Calibri (Body)"/>
                <a:cs typeface="Times New Roman" panose="02020603050405020304" pitchFamily="18" charset="0"/>
              </a:rPr>
              <a:t>njësitë e </a:t>
            </a:r>
            <a:r>
              <a:rPr lang="en-US" sz="2200" dirty="0" err="1">
                <a:latin typeface="Calibri (Body)"/>
                <a:cs typeface="Times New Roman" panose="02020603050405020304" pitchFamily="18" charset="0"/>
              </a:rPr>
              <a:t>vetë</a:t>
            </a:r>
            <a:r>
              <a:rPr lang="sq-AL" sz="2200" dirty="0">
                <a:latin typeface="Calibri (Body)"/>
                <a:cs typeface="Times New Roman" panose="02020603050405020304" pitchFamily="18" charset="0"/>
              </a:rPr>
              <a:t>qeverisjes vendore </a:t>
            </a:r>
            <a:r>
              <a:rPr lang="sq-AL" sz="2200" b="1" dirty="0">
                <a:latin typeface="Calibri (Body)"/>
                <a:cs typeface="Times New Roman" panose="02020603050405020304" pitchFamily="18" charset="0"/>
              </a:rPr>
              <a:t>diferencohen mbi bazën e dendësisë së popullsisë.</a:t>
            </a:r>
            <a:endParaRPr lang="en-US" sz="2200" b="1" dirty="0">
              <a:latin typeface="Calibri (Body)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en-US" sz="2200" dirty="0">
                <a:latin typeface="Calibri (Body)"/>
                <a:cs typeface="Times New Roman" panose="02020603050405020304" pitchFamily="18" charset="0"/>
              </a:rPr>
              <a:t>K</a:t>
            </a:r>
            <a:r>
              <a:rPr lang="sq-AL" sz="2200" dirty="0">
                <a:latin typeface="Calibri (Body)"/>
                <a:cs typeface="Times New Roman" panose="02020603050405020304" pitchFamily="18" charset="0"/>
              </a:rPr>
              <a:t>oeficienti, “</a:t>
            </a:r>
            <a:r>
              <a:rPr lang="sq-AL" sz="2200" b="1" dirty="0">
                <a:latin typeface="Calibri (Body)"/>
                <a:cs typeface="Times New Roman" panose="02020603050405020304" pitchFamily="18" charset="0"/>
              </a:rPr>
              <a:t>dendësi e ulët e popullsisë</a:t>
            </a:r>
            <a:r>
              <a:rPr lang="sq-AL" sz="2200" dirty="0">
                <a:latin typeface="Calibri (Body)"/>
                <a:cs typeface="Times New Roman" panose="02020603050405020304" pitchFamily="18" charset="0"/>
              </a:rPr>
              <a:t>”, çon fonde shtesë</a:t>
            </a:r>
            <a:r>
              <a:rPr lang="en-US" sz="2200" dirty="0">
                <a:latin typeface="Calibri (Body)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Calibri (Body)"/>
                <a:cs typeface="Times New Roman" panose="02020603050405020304" pitchFamily="18" charset="0"/>
              </a:rPr>
              <a:t>në</a:t>
            </a:r>
            <a:r>
              <a:rPr lang="en-US" sz="2200" dirty="0">
                <a:latin typeface="Calibri (Body)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Calibri (Body)"/>
                <a:cs typeface="Times New Roman" panose="02020603050405020304" pitchFamily="18" charset="0"/>
              </a:rPr>
              <a:t>njësinë</a:t>
            </a:r>
            <a:r>
              <a:rPr lang="sq-AL" sz="2200" dirty="0">
                <a:latin typeface="Calibri (Body)"/>
                <a:cs typeface="Times New Roman" panose="02020603050405020304" pitchFamily="18" charset="0"/>
              </a:rPr>
              <a:t>.</a:t>
            </a:r>
            <a:endParaRPr lang="en-US" sz="2200" dirty="0">
              <a:latin typeface="Calibri (Body)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sq-AL" sz="2200" dirty="0">
                <a:latin typeface="Calibri (Body)"/>
                <a:cs typeface="Times New Roman" panose="02020603050405020304" pitchFamily="18" charset="0"/>
              </a:rPr>
              <a:t>Në formulë 15% e totalit të fondit për bashkitë, alokohet mbi bazën e dendësisë së popullsisë,</a:t>
            </a:r>
            <a:endParaRPr lang="en-US" sz="2200" dirty="0">
              <a:latin typeface="Calibri (Body)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en-US" sz="2200" dirty="0">
                <a:latin typeface="Calibri (Body)"/>
                <a:cs typeface="Times New Roman" panose="02020603050405020304" pitchFamily="18" charset="0"/>
              </a:rPr>
              <a:t>P</a:t>
            </a:r>
            <a:r>
              <a:rPr lang="sq-AL" sz="2200" dirty="0">
                <a:latin typeface="Calibri (Body)"/>
                <a:cs typeface="Times New Roman" panose="02020603050405020304" pitchFamily="18" charset="0"/>
              </a:rPr>
              <a:t>ërfituese janë njësitë e qeverisjes vendore që kanë një dendësi popullsie nën 110% të mesatares kombëtare prej 11</a:t>
            </a:r>
            <a:r>
              <a:rPr lang="en-US" sz="2200" dirty="0">
                <a:latin typeface="Calibri (Body)"/>
                <a:cs typeface="Times New Roman" panose="02020603050405020304" pitchFamily="18" charset="0"/>
              </a:rPr>
              <a:t>7</a:t>
            </a:r>
            <a:r>
              <a:rPr lang="sq-AL" sz="2200" dirty="0">
                <a:latin typeface="Calibri (Body)"/>
                <a:cs typeface="Times New Roman" panose="02020603050405020304" pitchFamily="18" charset="0"/>
              </a:rPr>
              <a:t> banorë për </a:t>
            </a:r>
            <a:r>
              <a:rPr lang="sq-AL" sz="2200" dirty="0" smtClean="0">
                <a:latin typeface="Calibri (Body)"/>
                <a:cs typeface="Times New Roman" panose="02020603050405020304" pitchFamily="18" charset="0"/>
              </a:rPr>
              <a:t>km</a:t>
            </a:r>
            <a:r>
              <a:rPr lang="sq-AL" sz="2200" baseline="30000" dirty="0" smtClean="0">
                <a:latin typeface="Calibri (Body)"/>
                <a:cs typeface="Times New Roman" panose="02020603050405020304" pitchFamily="18" charset="0"/>
              </a:rPr>
              <a:t>2</a:t>
            </a:r>
            <a:r>
              <a:rPr lang="en-US" sz="2200" dirty="0" smtClean="0">
                <a:latin typeface="Calibri (Body)"/>
                <a:cs typeface="Times New Roman" panose="02020603050405020304" pitchFamily="18" charset="0"/>
              </a:rPr>
              <a:t> .</a:t>
            </a:r>
            <a:endParaRPr lang="en-US" sz="2200" baseline="30000" dirty="0">
              <a:latin typeface="Calibri (Body)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1578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375404EC-280D-A7D2-8F00-0CCB40AE12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969036"/>
              </p:ext>
            </p:extLst>
          </p:nvPr>
        </p:nvGraphicFramePr>
        <p:xfrm>
          <a:off x="511278" y="884903"/>
          <a:ext cx="11169444" cy="5843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="" xmlns:a16="http://schemas.microsoft.com/office/drawing/2014/main" id="{FC78F751-A74F-C69D-8065-B8C9B6882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7305"/>
            <a:ext cx="10515600" cy="647598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+mn-lt"/>
                <a:ea typeface="+mn-ea"/>
                <a:cs typeface="+mn-cs"/>
              </a:rPr>
              <a:t>A</a:t>
            </a:r>
            <a:r>
              <a:rPr lang="sq-AL" sz="3200" b="1" dirty="0">
                <a:latin typeface="+mn-lt"/>
                <a:ea typeface="+mn-ea"/>
                <a:cs typeface="+mn-cs"/>
              </a:rPr>
              <a:t>rritje</a:t>
            </a:r>
            <a:r>
              <a:rPr lang="en-US" sz="3200" b="1" dirty="0">
                <a:latin typeface="+mn-lt"/>
                <a:ea typeface="+mn-ea"/>
                <a:cs typeface="+mn-cs"/>
              </a:rPr>
              <a:t>t</a:t>
            </a:r>
            <a:r>
              <a:rPr lang="sq-AL" sz="3200" b="1" dirty="0">
                <a:latin typeface="+mn-lt"/>
                <a:ea typeface="+mn-ea"/>
                <a:cs typeface="+mn-cs"/>
              </a:rPr>
              <a:t> në proceset e menaxhimit të financave vendore </a:t>
            </a:r>
            <a:endParaRPr lang="en-US" sz="3200" b="1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057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981200" y="359228"/>
            <a:ext cx="8229600" cy="620486"/>
          </a:xfrm>
        </p:spPr>
        <p:txBody>
          <a:bodyPr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Calibri (Body)"/>
              </a:rPr>
              <a:t>Kriteri</a:t>
            </a:r>
            <a:r>
              <a:rPr lang="en-US" sz="3600" dirty="0">
                <a:solidFill>
                  <a:schemeClr val="tx1"/>
                </a:solidFill>
                <a:latin typeface="Calibri (Body)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Calibri (Body)"/>
              </a:rPr>
              <a:t>i</a:t>
            </a:r>
            <a:r>
              <a:rPr lang="en-US" sz="3600" dirty="0">
                <a:solidFill>
                  <a:schemeClr val="tx1"/>
                </a:solidFill>
                <a:latin typeface="Calibri (Body)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Calibri (Body)"/>
              </a:rPr>
              <a:t>dendësisë</a:t>
            </a:r>
            <a:r>
              <a:rPr lang="en-US" sz="3600" dirty="0">
                <a:solidFill>
                  <a:schemeClr val="tx1"/>
                </a:solidFill>
                <a:latin typeface="Calibri (Body)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Calibri (Body)"/>
              </a:rPr>
              <a:t>së</a:t>
            </a:r>
            <a:r>
              <a:rPr lang="en-US" sz="3600" dirty="0">
                <a:solidFill>
                  <a:schemeClr val="tx1"/>
                </a:solidFill>
                <a:latin typeface="Calibri (Body)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Calibri (Body)"/>
              </a:rPr>
              <a:t>popullsisë</a:t>
            </a:r>
            <a:endParaRPr lang="en-US" sz="3600" dirty="0">
              <a:solidFill>
                <a:schemeClr val="tx1"/>
              </a:solidFill>
              <a:latin typeface="Calibri (Body)"/>
            </a:endParaRP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>
          <a:xfrm>
            <a:off x="544286" y="4724400"/>
            <a:ext cx="11179628" cy="19812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SzPct val="155000"/>
              <a:defRPr/>
            </a:pPr>
            <a:r>
              <a:rPr lang="sq-AL" sz="2200" dirty="0">
                <a:latin typeface="Calibri (Body)"/>
                <a:ea typeface="Times New Roman"/>
              </a:rPr>
              <a:t>Për të kompensuar njësitë me dendësi më të ulët për kostot më të larta të shërbimit janë krijuar </a:t>
            </a:r>
            <a:r>
              <a:rPr lang="en-US" sz="2200" dirty="0">
                <a:latin typeface="Calibri (Body)"/>
                <a:ea typeface="Times New Roman"/>
              </a:rPr>
              <a:t>5</a:t>
            </a:r>
            <a:r>
              <a:rPr lang="sq-AL" sz="2200" dirty="0">
                <a:latin typeface="Calibri (Body)"/>
                <a:ea typeface="Times New Roman"/>
              </a:rPr>
              <a:t> grupime sipas ngjashmërisë më të madhe të dendësisë. </a:t>
            </a:r>
            <a:endParaRPr lang="en-US" sz="2200" dirty="0">
              <a:latin typeface="Calibri (Body)"/>
            </a:endParaRPr>
          </a:p>
          <a:p>
            <a:pPr eaLnBrk="1" hangingPunct="1">
              <a:spcBef>
                <a:spcPts val="0"/>
              </a:spcBef>
              <a:buSzPct val="155000"/>
              <a:defRPr/>
            </a:pPr>
            <a:r>
              <a:rPr lang="en-US" sz="2200" dirty="0" err="1">
                <a:latin typeface="Calibri (Body)"/>
                <a:ea typeface="Times New Roman"/>
              </a:rPr>
              <a:t>Shëmbull</a:t>
            </a:r>
            <a:endParaRPr lang="en-US" sz="2200" dirty="0">
              <a:latin typeface="Calibri (Body)"/>
              <a:ea typeface="Times New Roman"/>
            </a:endParaRPr>
          </a:p>
          <a:p>
            <a:pPr eaLnBrk="1" hangingPunct="1">
              <a:spcBef>
                <a:spcPts val="0"/>
              </a:spcBef>
              <a:buSzPct val="155000"/>
              <a:defRPr/>
            </a:pPr>
            <a:r>
              <a:rPr lang="en-US" sz="2200" dirty="0" err="1">
                <a:latin typeface="Calibri (Body)"/>
                <a:ea typeface="Times New Roman"/>
              </a:rPr>
              <a:t>Bashkia</a:t>
            </a:r>
            <a:r>
              <a:rPr lang="en-US" sz="2200" dirty="0">
                <a:latin typeface="Calibri (Body)"/>
                <a:ea typeface="Times New Roman"/>
              </a:rPr>
              <a:t> “X”  </a:t>
            </a:r>
            <a:r>
              <a:rPr lang="en-US" sz="2200" dirty="0" err="1">
                <a:latin typeface="Calibri (Body)"/>
                <a:ea typeface="Times New Roman"/>
              </a:rPr>
              <a:t>ka</a:t>
            </a:r>
            <a:r>
              <a:rPr lang="en-US" sz="2200" dirty="0">
                <a:latin typeface="Calibri (Body)"/>
                <a:ea typeface="Times New Roman"/>
              </a:rPr>
              <a:t> 34,500 </a:t>
            </a:r>
            <a:r>
              <a:rPr lang="en-US" sz="2200" dirty="0" err="1">
                <a:latin typeface="Calibri (Body)"/>
                <a:ea typeface="Times New Roman"/>
              </a:rPr>
              <a:t>banorë</a:t>
            </a:r>
            <a:r>
              <a:rPr lang="en-US" sz="2200" dirty="0">
                <a:latin typeface="Calibri (Body)"/>
                <a:ea typeface="Times New Roman"/>
              </a:rPr>
              <a:t> </a:t>
            </a:r>
            <a:r>
              <a:rPr lang="en-US" sz="2200" dirty="0" err="1">
                <a:latin typeface="Calibri (Body)"/>
                <a:ea typeface="Times New Roman"/>
              </a:rPr>
              <a:t>dhe</a:t>
            </a:r>
            <a:r>
              <a:rPr lang="en-US" sz="2200" dirty="0">
                <a:latin typeface="Calibri (Body)"/>
                <a:ea typeface="Times New Roman"/>
              </a:rPr>
              <a:t> </a:t>
            </a:r>
            <a:r>
              <a:rPr lang="en-US" sz="2200" dirty="0" err="1">
                <a:latin typeface="Calibri (Body)"/>
                <a:ea typeface="Times New Roman"/>
              </a:rPr>
              <a:t>klasifikohet</a:t>
            </a:r>
            <a:r>
              <a:rPr lang="en-US" sz="2200" dirty="0">
                <a:latin typeface="Calibri (Body)"/>
                <a:ea typeface="Times New Roman"/>
              </a:rPr>
              <a:t> </a:t>
            </a:r>
            <a:r>
              <a:rPr lang="en-US" sz="2200" dirty="0" err="1">
                <a:latin typeface="Calibri (Body)"/>
                <a:ea typeface="Times New Roman"/>
              </a:rPr>
              <a:t>në</a:t>
            </a:r>
            <a:r>
              <a:rPr lang="en-US" sz="2200" dirty="0">
                <a:latin typeface="Calibri (Body)"/>
                <a:ea typeface="Times New Roman"/>
              </a:rPr>
              <a:t> </a:t>
            </a:r>
            <a:r>
              <a:rPr lang="en-US" sz="2200" dirty="0" err="1">
                <a:latin typeface="Calibri (Body)"/>
                <a:ea typeface="Times New Roman"/>
              </a:rPr>
              <a:t>grupin</a:t>
            </a:r>
            <a:r>
              <a:rPr lang="en-US" sz="2200" dirty="0">
                <a:latin typeface="Calibri (Body)"/>
                <a:ea typeface="Times New Roman"/>
              </a:rPr>
              <a:t> e </a:t>
            </a:r>
            <a:r>
              <a:rPr lang="en-US" sz="2200" dirty="0" err="1">
                <a:latin typeface="Calibri (Body)"/>
                <a:ea typeface="Times New Roman"/>
              </a:rPr>
              <a:t>tretë</a:t>
            </a:r>
            <a:r>
              <a:rPr lang="en-US" sz="2200" dirty="0">
                <a:latin typeface="Calibri (Body)"/>
                <a:ea typeface="Times New Roman"/>
              </a:rPr>
              <a:t>.</a:t>
            </a:r>
          </a:p>
          <a:p>
            <a:pPr marL="0" indent="0" eaLnBrk="1" hangingPunct="1">
              <a:spcBef>
                <a:spcPts val="0"/>
              </a:spcBef>
              <a:buSzPct val="155000"/>
              <a:buNone/>
              <a:defRPr/>
            </a:pPr>
            <a:r>
              <a:rPr lang="en-US" sz="2200" dirty="0">
                <a:latin typeface="Calibri (Body)"/>
                <a:ea typeface="Times New Roman"/>
              </a:rPr>
              <a:t>     {(34,500*0.90)*2,415} = </a:t>
            </a:r>
            <a:r>
              <a:rPr lang="en-US" sz="2200" b="1" dirty="0">
                <a:latin typeface="Calibri (Body)"/>
                <a:ea typeface="Times New Roman"/>
              </a:rPr>
              <a:t>74,985,750 </a:t>
            </a:r>
            <a:r>
              <a:rPr lang="en-US" sz="2200" b="1" dirty="0" err="1">
                <a:latin typeface="Calibri (Body)"/>
                <a:ea typeface="Times New Roman"/>
              </a:rPr>
              <a:t>lekë</a:t>
            </a:r>
            <a:endParaRPr lang="en-US" sz="2200" b="1" dirty="0">
              <a:latin typeface="Calibri (Body)"/>
              <a:ea typeface="Times New Roman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827314" y="1219200"/>
          <a:ext cx="10678886" cy="3429000"/>
        </p:xfrm>
        <a:graphic>
          <a:graphicData uri="http://schemas.openxmlformats.org/drawingml/2006/table">
            <a:tbl>
              <a:tblPr firstRow="1" firstCol="1" bandRow="1"/>
              <a:tblGrid>
                <a:gridCol w="1067453"/>
                <a:gridCol w="971305"/>
                <a:gridCol w="1308911"/>
                <a:gridCol w="1213858"/>
                <a:gridCol w="1359171"/>
                <a:gridCol w="1455317"/>
                <a:gridCol w="1458595"/>
                <a:gridCol w="1844276"/>
              </a:tblGrid>
              <a:tr h="228600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1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Komponenti II: Ndarja sipas dendësisë së popullsisë (në përqindje)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15%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</a:tr>
              <a:tr h="228600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Madhësia e Transfertës së Pakushtëzuar që shpërndahet sipas dendësisë së popullsisë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2,926,396,689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Mesatarja Kombëtare e Dendësisë së Popullsisë 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1143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117 banorë/km</a:t>
                      </a:r>
                      <a:r>
                        <a:rPr lang="sq-AL" sz="1100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Transferta  për frymë nga densiteti i popullsisë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2,415</a:t>
                      </a:r>
                      <a:r>
                        <a:rPr lang="sq-AL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sq-AL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lek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ë</a:t>
                      </a:r>
                      <a:r>
                        <a:rPr lang="sq-AL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/banorë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Kufijtë e dëndësisë së popullsisë  si përqindje ndaj mesatares kombëtare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 dirty="0" smtClean="0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Koefiçentë</a:t>
                      </a:r>
                      <a:r>
                        <a:rPr lang="en-US" sz="1200" b="1" dirty="0" smtClean="0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sq-AL" sz="1200" b="1" dirty="0" smtClean="0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</a:t>
                      </a:r>
                      <a:r>
                        <a:rPr lang="en-US" sz="1200" b="1" dirty="0" smtClean="0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ë</a:t>
                      </a:r>
                      <a:r>
                        <a:rPr lang="sq-AL" sz="1200" b="1" dirty="0" smtClean="0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sq-AL" sz="1200" b="1" dirty="0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rregullimit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Numri i NJVQV-ve përfituese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Dëndësia e popullsisë korresponduese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Popullsia në çdo grup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Popullsia e korrektuar me koeficentin e rregullimit për çdo grup 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Shuma e fondeve shtesë për çdo grup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Kufiri 1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1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22%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1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2.270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q-A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10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25.2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114,190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259,210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625,932,330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Kufiri 2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1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43%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1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1.669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q-A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13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50.5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278,115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464,174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1,120,870,430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Kufiri 3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1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75%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1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0.900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q-A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88.0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346,890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312,201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753,891,573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Kufiri 4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1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110%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1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0.350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q-A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129.1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286,347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100,222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242,011,476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Kufiri 5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1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&gt;110%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1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0.033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q-A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22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&gt;130.1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2,305,147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76,070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183,690,881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Totali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1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1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q-A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61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3,330,689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1,211,876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2,926,396,689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97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698171" y="274638"/>
            <a:ext cx="8512629" cy="715962"/>
          </a:xfrm>
        </p:spPr>
        <p:txBody>
          <a:bodyPr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Calibri (Body)"/>
              </a:rPr>
              <a:t>Kriteri</a:t>
            </a:r>
            <a:r>
              <a:rPr lang="en-US" sz="3200" dirty="0" smtClean="0">
                <a:solidFill>
                  <a:schemeClr val="tx1"/>
                </a:solidFill>
                <a:latin typeface="Calibri (Body)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Calibri (Body)"/>
              </a:rPr>
              <a:t>i</a:t>
            </a:r>
            <a:r>
              <a:rPr lang="en-US" sz="3200" dirty="0" smtClean="0">
                <a:solidFill>
                  <a:schemeClr val="tx1"/>
                </a:solidFill>
                <a:latin typeface="Calibri (Body)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alibri (Body)"/>
              </a:rPr>
              <a:t>numrit</a:t>
            </a:r>
            <a:r>
              <a:rPr lang="en-US" sz="3200" dirty="0" smtClean="0">
                <a:solidFill>
                  <a:schemeClr val="tx1"/>
                </a:solidFill>
                <a:latin typeface="Calibri (Body)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Calibri (Body)"/>
              </a:rPr>
              <a:t>faktik</a:t>
            </a:r>
            <a:r>
              <a:rPr lang="en-US" sz="3200" dirty="0" smtClean="0">
                <a:solidFill>
                  <a:schemeClr val="tx1"/>
                </a:solidFill>
                <a:latin typeface="Calibri (Body)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alibri (Body)"/>
              </a:rPr>
              <a:t>të</a:t>
            </a:r>
            <a:r>
              <a:rPr lang="en-US" sz="3200" dirty="0" smtClean="0">
                <a:solidFill>
                  <a:schemeClr val="tx1"/>
                </a:solidFill>
                <a:latin typeface="Calibri (Body)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alibri (Body)"/>
              </a:rPr>
              <a:t>nxënësve</a:t>
            </a:r>
            <a:endParaRPr lang="en-US" sz="3200" dirty="0" smtClean="0">
              <a:solidFill>
                <a:schemeClr val="tx1"/>
              </a:solidFill>
              <a:latin typeface="Calibri (Body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016828"/>
            <a:ext cx="11114314" cy="228600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200" i="1" dirty="0"/>
              <a:t>   </a:t>
            </a:r>
            <a:r>
              <a:rPr lang="en-US" sz="3200" i="1" dirty="0" err="1" smtClean="0">
                <a:latin typeface="Calibri (Body)"/>
              </a:rPr>
              <a:t>Shembull</a:t>
            </a:r>
            <a:r>
              <a:rPr lang="en-US" sz="3200" i="1" dirty="0">
                <a:latin typeface="Calibri (Body)"/>
              </a:rPr>
              <a:t>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latin typeface="Calibri (Body)"/>
              </a:rPr>
              <a:t>Bashkia “X” </a:t>
            </a:r>
            <a:r>
              <a:rPr lang="en-US" sz="3200" dirty="0" err="1">
                <a:latin typeface="Calibri (Body)"/>
              </a:rPr>
              <a:t>ka</a:t>
            </a:r>
            <a:r>
              <a:rPr lang="en-US" sz="3200" dirty="0">
                <a:latin typeface="Calibri (Body)"/>
              </a:rPr>
              <a:t>  15,000 </a:t>
            </a:r>
            <a:r>
              <a:rPr lang="en-US" sz="3200" dirty="0" err="1">
                <a:latin typeface="Calibri (Body)"/>
              </a:rPr>
              <a:t>nxënës</a:t>
            </a:r>
            <a:r>
              <a:rPr lang="en-US" sz="3200" dirty="0">
                <a:latin typeface="Calibri (Body)"/>
              </a:rPr>
              <a:t>  (15,000 * 2,525)= </a:t>
            </a:r>
            <a:r>
              <a:rPr lang="en-US" sz="3200" b="1" dirty="0">
                <a:latin typeface="Calibri (Body)"/>
              </a:rPr>
              <a:t>38,875,000 </a:t>
            </a:r>
            <a:r>
              <a:rPr lang="en-US" sz="3200" b="1" dirty="0" err="1">
                <a:latin typeface="Calibri (Body)"/>
              </a:rPr>
              <a:t>lekë</a:t>
            </a:r>
            <a:endParaRPr lang="en-US" sz="3200" b="1" dirty="0">
              <a:latin typeface="Calibri (Body)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990600" y="1371600"/>
          <a:ext cx="10134600" cy="2193998"/>
        </p:xfrm>
        <a:graphic>
          <a:graphicData uri="http://schemas.openxmlformats.org/drawingml/2006/table">
            <a:tbl>
              <a:tblPr firstRow="1" firstCol="1" bandRow="1"/>
              <a:tblGrid>
                <a:gridCol w="7193104"/>
                <a:gridCol w="2941496"/>
              </a:tblGrid>
              <a:tr h="731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q-AL" sz="2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Komponenti III: Ndarja sipas numrit të fëmijëve dhe nxënësve (në %)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5%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731483">
                <a:tc>
                  <a:txBody>
                    <a:bodyPr/>
                    <a:lstStyle/>
                    <a:p>
                      <a:pPr marL="171450">
                        <a:spcAft>
                          <a:spcPts val="0"/>
                        </a:spcAft>
                      </a:pPr>
                      <a:r>
                        <a:rPr lang="sq-AL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Sipas numrit të nxënësve në shkollat fillore dhe të mesme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14033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975,465,563</a:t>
                      </a:r>
                      <a:endParaRPr kumimoji="0" lang="en-GB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958">
                <a:tc>
                  <a:txBody>
                    <a:bodyPr/>
                    <a:lstStyle/>
                    <a:p>
                      <a:pPr marL="171450">
                        <a:spcAft>
                          <a:spcPts val="0"/>
                        </a:spcAft>
                      </a:pPr>
                      <a:r>
                        <a:rPr lang="sq-AL" sz="2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Transferta për një </a:t>
                      </a:r>
                      <a:r>
                        <a:rPr lang="sq-AL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nxënës</a:t>
                      </a:r>
                      <a:endParaRPr lang="en-GB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14033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2,525 </a:t>
                      </a:r>
                      <a:r>
                        <a:rPr lang="en-US" sz="20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lekë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sz="20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nxënës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4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100943" y="274638"/>
            <a:ext cx="8436427" cy="715962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Calibri Heading"/>
              </a:rPr>
              <a:t>Kriteri</a:t>
            </a:r>
            <a:r>
              <a:rPr lang="en-US" dirty="0" smtClean="0">
                <a:solidFill>
                  <a:schemeClr val="tx1"/>
                </a:solidFill>
                <a:latin typeface="Calibri Heading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Calibri Heading"/>
              </a:rPr>
              <a:t>Sistemi</a:t>
            </a:r>
            <a:r>
              <a:rPr lang="en-US" dirty="0" smtClean="0">
                <a:solidFill>
                  <a:schemeClr val="tx1"/>
                </a:solidFill>
                <a:latin typeface="Calibri Heading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 Heading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 Heading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 Heading"/>
              </a:rPr>
              <a:t>ekualizimit</a:t>
            </a:r>
            <a:r>
              <a:rPr lang="en-US" dirty="0" smtClean="0">
                <a:solidFill>
                  <a:schemeClr val="tx1"/>
                </a:solidFill>
                <a:latin typeface="Calibri Heading"/>
              </a:rPr>
              <a:t> </a:t>
            </a:r>
            <a:endParaRPr lang="en-US" sz="4800" dirty="0">
              <a:solidFill>
                <a:schemeClr val="tx1"/>
              </a:solidFill>
              <a:latin typeface="Calibri Heading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838200" y="1077688"/>
          <a:ext cx="10439400" cy="5083403"/>
        </p:xfrm>
        <a:graphic>
          <a:graphicData uri="http://schemas.openxmlformats.org/drawingml/2006/table">
            <a:tbl>
              <a:tblPr firstRow="1" firstCol="1" bandRow="1"/>
              <a:tblGrid>
                <a:gridCol w="1285505"/>
                <a:gridCol w="852392"/>
                <a:gridCol w="1979335"/>
                <a:gridCol w="1209949"/>
                <a:gridCol w="1395112"/>
                <a:gridCol w="2140024"/>
                <a:gridCol w="1577083"/>
              </a:tblGrid>
              <a:tr h="548383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Komponenti IV: Sistemi i Ekualizimit të të ardhurave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7741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Të ardhurat nga taksat e ndara që do të përdoren për ekualizimin e të ardhurave (TAP + Taksa e Automjeteve + Taksa mbi transferimin e pasurisë nga personat juridik)                                                                                                                  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         3,159,148,084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705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Të ardhurat kombëtare për frymë (TAKPF</a:t>
                      </a:r>
                      <a:r>
                        <a:rPr lang="sq-A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), Të ardhura për frymë (TAPF)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7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948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5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Nëse NJVV-të kanë TAPF nën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88%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të TAKPF, atëherë ato kompensohen me 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120%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të diferencës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Madhësia e ekualizimit fiskal (fondet që duhet të shtohen)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           371,881,476  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754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duke u marrë NJVQV-ve me të ardhura për frymë mbi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120%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të mesatares kombëtare (TAKPF) 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70%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të diferencës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Fondet që efektivisht shkurtohen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          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375,137,854  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38705">
                <a:tc gridSpan="6">
                  <a:txBody>
                    <a:bodyPr/>
                    <a:lstStyle/>
                    <a:p>
                      <a:pPr indent="127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Koeficienti i rishpërndarjes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763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1.00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44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262743" y="274638"/>
            <a:ext cx="9416143" cy="792162"/>
          </a:xfrm>
        </p:spPr>
        <p:txBody>
          <a:bodyPr/>
          <a:lstStyle/>
          <a:p>
            <a:r>
              <a:rPr lang="en-US" sz="3600" dirty="0" err="1">
                <a:solidFill>
                  <a:schemeClr val="tx1"/>
                </a:solidFill>
                <a:latin typeface="Calibri Heading"/>
              </a:rPr>
              <a:t>Kriteri</a:t>
            </a:r>
            <a:r>
              <a:rPr lang="en-US" sz="3600" dirty="0">
                <a:solidFill>
                  <a:schemeClr val="tx1"/>
                </a:solidFill>
                <a:latin typeface="Calibri Heading"/>
              </a:rPr>
              <a:t>: </a:t>
            </a:r>
            <a:r>
              <a:rPr lang="en-US" sz="3600" dirty="0" err="1">
                <a:solidFill>
                  <a:schemeClr val="tx1"/>
                </a:solidFill>
                <a:latin typeface="Calibri Heading"/>
              </a:rPr>
              <a:t>Sistemi</a:t>
            </a:r>
            <a:r>
              <a:rPr lang="en-US" sz="3600" dirty="0">
                <a:solidFill>
                  <a:schemeClr val="tx1"/>
                </a:solidFill>
                <a:latin typeface="Calibri Heading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Calibri Heading"/>
              </a:rPr>
              <a:t>i</a:t>
            </a:r>
            <a:r>
              <a:rPr lang="en-US" sz="3600" dirty="0">
                <a:solidFill>
                  <a:schemeClr val="tx1"/>
                </a:solidFill>
                <a:latin typeface="Calibri Heading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Calibri Heading"/>
              </a:rPr>
              <a:t>ekualizimit</a:t>
            </a:r>
            <a:r>
              <a:rPr lang="en-US" sz="3600" dirty="0">
                <a:solidFill>
                  <a:schemeClr val="tx1"/>
                </a:solidFill>
                <a:latin typeface="Calibri Heading"/>
              </a:rPr>
              <a:t> ...</a:t>
            </a:r>
            <a:r>
              <a:rPr lang="en-US" sz="3600" dirty="0" err="1">
                <a:solidFill>
                  <a:schemeClr val="tx1"/>
                </a:solidFill>
                <a:latin typeface="Calibri Heading"/>
              </a:rPr>
              <a:t>vazhdim</a:t>
            </a:r>
            <a:endParaRPr lang="en-US" sz="4400" dirty="0">
              <a:solidFill>
                <a:schemeClr val="tx1"/>
              </a:solidFill>
              <a:latin typeface="Calibri Heading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566057" y="1219200"/>
            <a:ext cx="11092543" cy="5323114"/>
          </a:xfrm>
        </p:spPr>
        <p:txBody>
          <a:bodyPr/>
          <a:lstStyle/>
          <a:p>
            <a:pPr algn="just"/>
            <a:r>
              <a:rPr lang="sq-AL" sz="2700" dirty="0">
                <a:latin typeface="Calibri (Body)"/>
              </a:rPr>
              <a:t>Njësitë e qeverisjes vendore që kanë të ardhura për frymë (TAPF) nën </a:t>
            </a:r>
            <a:r>
              <a:rPr lang="en-US" sz="2700" dirty="0">
                <a:latin typeface="Calibri (Body)"/>
              </a:rPr>
              <a:t>88</a:t>
            </a:r>
            <a:r>
              <a:rPr lang="sq-AL" sz="2700" dirty="0">
                <a:latin typeface="Calibri (Body)"/>
              </a:rPr>
              <a:t>% mesatares kombëtare (TAKPF) prej </a:t>
            </a:r>
            <a:r>
              <a:rPr lang="en-GB" sz="2800" dirty="0">
                <a:latin typeface="Calibri (Body)"/>
                <a:cs typeface="Times New Roman" panose="02020603050405020304" pitchFamily="18" charset="0"/>
              </a:rPr>
              <a:t>948</a:t>
            </a:r>
            <a:r>
              <a:rPr lang="sq-AL" sz="2700" dirty="0">
                <a:latin typeface="Calibri (Body)"/>
              </a:rPr>
              <a:t> lekë/frymë, do të kompensohen me 1</a:t>
            </a:r>
            <a:r>
              <a:rPr lang="en-GB" sz="2700" dirty="0">
                <a:latin typeface="Calibri (Body)"/>
              </a:rPr>
              <a:t>2</a:t>
            </a:r>
            <a:r>
              <a:rPr lang="sq-AL" sz="2700" dirty="0">
                <a:latin typeface="Calibri (Body)"/>
              </a:rPr>
              <a:t>0% të diferencës ndërmjet të ardhurave të tyre për frymë dhe mesatares kombëtare.</a:t>
            </a:r>
            <a:endParaRPr lang="en-US" sz="2700" dirty="0">
              <a:latin typeface="Calibri (Body)"/>
            </a:endParaRPr>
          </a:p>
          <a:p>
            <a:pPr algn="just"/>
            <a:r>
              <a:rPr lang="sq-AL" sz="2700" dirty="0">
                <a:latin typeface="Calibri (Body)"/>
              </a:rPr>
              <a:t>Kjo llogaritje tregon sa fonde do duhej t’u shtoheshin njësive me të ardhura më të ulta për ti sjellë ato në nivelin prej </a:t>
            </a:r>
            <a:r>
              <a:rPr lang="en-US" sz="2700" dirty="0">
                <a:latin typeface="Calibri (Body)"/>
              </a:rPr>
              <a:t>834</a:t>
            </a:r>
            <a:r>
              <a:rPr lang="sq-AL" sz="2700" dirty="0">
                <a:latin typeface="Calibri (Body)"/>
              </a:rPr>
              <a:t> lek</a:t>
            </a:r>
            <a:r>
              <a:rPr lang="en-US" sz="2700" dirty="0">
                <a:latin typeface="Calibri (Body)"/>
              </a:rPr>
              <a:t>ë</a:t>
            </a:r>
            <a:r>
              <a:rPr lang="sq-AL" sz="2700" dirty="0">
                <a:latin typeface="Calibri (Body)"/>
              </a:rPr>
              <a:t>/frymë (ku </a:t>
            </a:r>
            <a:r>
              <a:rPr lang="en-US" sz="2700" dirty="0">
                <a:latin typeface="Calibri (Body)"/>
              </a:rPr>
              <a:t>948</a:t>
            </a:r>
            <a:r>
              <a:rPr lang="sq-AL" sz="2700" dirty="0">
                <a:latin typeface="Calibri (Body)"/>
              </a:rPr>
              <a:t>*</a:t>
            </a:r>
            <a:r>
              <a:rPr lang="en-US" sz="2700" dirty="0">
                <a:latin typeface="Calibri (Body)"/>
              </a:rPr>
              <a:t>80</a:t>
            </a:r>
            <a:r>
              <a:rPr lang="sq-AL" sz="2700" dirty="0">
                <a:latin typeface="Calibri (Body)"/>
              </a:rPr>
              <a:t>%=</a:t>
            </a:r>
            <a:r>
              <a:rPr lang="en-US" sz="2700" dirty="0">
                <a:latin typeface="Calibri (Body)"/>
              </a:rPr>
              <a:t>834</a:t>
            </a:r>
            <a:r>
              <a:rPr lang="sq-AL" sz="2700" dirty="0">
                <a:latin typeface="Calibri (Body)"/>
              </a:rPr>
              <a:t> lek</a:t>
            </a:r>
            <a:r>
              <a:rPr lang="en-US" sz="2700" dirty="0">
                <a:latin typeface="Calibri (Body)"/>
              </a:rPr>
              <a:t>ë</a:t>
            </a:r>
            <a:r>
              <a:rPr lang="sq-AL" sz="2700" dirty="0">
                <a:latin typeface="Calibri (Body)"/>
              </a:rPr>
              <a:t>). </a:t>
            </a:r>
            <a:endParaRPr lang="en-US" sz="2700" dirty="0">
              <a:latin typeface="Calibri (Body)"/>
            </a:endParaRPr>
          </a:p>
          <a:p>
            <a:pPr algn="just"/>
            <a:r>
              <a:rPr lang="sq-AL" sz="2700" dirty="0">
                <a:latin typeface="Calibri (Body)"/>
              </a:rPr>
              <a:t>Për të sjellë të gjitha bashkitë me të ardhura më “të ulta” në nivelin prej </a:t>
            </a:r>
            <a:r>
              <a:rPr lang="en-US" sz="2700" dirty="0">
                <a:latin typeface="Calibri (Body)"/>
              </a:rPr>
              <a:t>88</a:t>
            </a:r>
            <a:r>
              <a:rPr lang="sq-AL" sz="2700" dirty="0">
                <a:latin typeface="Calibri (Body)"/>
              </a:rPr>
              <a:t>% të mesatares kombëtare, njësive me të ardhura më të larta se 1</a:t>
            </a:r>
            <a:r>
              <a:rPr lang="en-US" sz="2700" dirty="0">
                <a:latin typeface="Calibri (Body)"/>
              </a:rPr>
              <a:t>2</a:t>
            </a:r>
            <a:r>
              <a:rPr lang="sq-AL" sz="2700" dirty="0">
                <a:latin typeface="Calibri (Body)"/>
              </a:rPr>
              <a:t>0% e mesatares kombëtare, (pra me TAPF mbi </a:t>
            </a:r>
            <a:r>
              <a:rPr lang="en-US" sz="2700" dirty="0">
                <a:latin typeface="Calibri (Body)"/>
              </a:rPr>
              <a:t>(948*120%)=1,137 </a:t>
            </a:r>
            <a:r>
              <a:rPr lang="sq-AL" sz="2700" dirty="0">
                <a:latin typeface="Calibri (Body)"/>
              </a:rPr>
              <a:t>lekë/frymë) do t’u merret </a:t>
            </a:r>
            <a:r>
              <a:rPr lang="en-US" sz="2700" dirty="0">
                <a:latin typeface="Calibri (Body)"/>
              </a:rPr>
              <a:t>70</a:t>
            </a:r>
            <a:r>
              <a:rPr lang="sq-AL" sz="2700" dirty="0">
                <a:latin typeface="Calibri (Body)"/>
              </a:rPr>
              <a:t>% e diferencës midis të ardhurave të tyre për frymë dhe 1</a:t>
            </a:r>
            <a:r>
              <a:rPr lang="en-GB" sz="2700" dirty="0">
                <a:latin typeface="Calibri (Body)"/>
              </a:rPr>
              <a:t>2</a:t>
            </a:r>
            <a:r>
              <a:rPr lang="sq-AL" sz="2700" dirty="0">
                <a:latin typeface="Calibri (Body)"/>
              </a:rPr>
              <a:t>0% të mesatares kombëtare</a:t>
            </a:r>
            <a:r>
              <a:rPr lang="sq-AL" sz="2800" dirty="0">
                <a:latin typeface="Calibri (Body)"/>
              </a:rPr>
              <a:t>. </a:t>
            </a:r>
            <a:endParaRPr lang="en-US" sz="3200" dirty="0"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32739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219200" y="391886"/>
            <a:ext cx="10363200" cy="718457"/>
          </a:xfrm>
        </p:spPr>
        <p:txBody>
          <a:bodyPr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Calibri Heading"/>
              </a:rPr>
              <a:t>Kriteri</a:t>
            </a:r>
            <a:r>
              <a:rPr lang="en-US" sz="3600" dirty="0">
                <a:solidFill>
                  <a:schemeClr val="tx1"/>
                </a:solidFill>
                <a:latin typeface="Calibri Heading"/>
              </a:rPr>
              <a:t>: </a:t>
            </a:r>
            <a:r>
              <a:rPr lang="en-US" sz="3600" dirty="0" err="1">
                <a:solidFill>
                  <a:schemeClr val="tx1"/>
                </a:solidFill>
                <a:latin typeface="Calibri Heading"/>
              </a:rPr>
              <a:t>Sistemi</a:t>
            </a:r>
            <a:r>
              <a:rPr lang="en-US" sz="3600" dirty="0">
                <a:solidFill>
                  <a:schemeClr val="tx1"/>
                </a:solidFill>
                <a:latin typeface="Calibri Heading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Calibri Heading"/>
              </a:rPr>
              <a:t>i</a:t>
            </a:r>
            <a:r>
              <a:rPr lang="en-US" sz="3600" dirty="0">
                <a:solidFill>
                  <a:schemeClr val="tx1"/>
                </a:solidFill>
                <a:latin typeface="Calibri Heading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Calibri Heading"/>
              </a:rPr>
              <a:t>ekualizimit</a:t>
            </a:r>
            <a:r>
              <a:rPr lang="en-US" sz="3600" dirty="0">
                <a:solidFill>
                  <a:schemeClr val="tx1"/>
                </a:solidFill>
                <a:latin typeface="Calibri Heading"/>
              </a:rPr>
              <a:t> ...</a:t>
            </a:r>
            <a:r>
              <a:rPr lang="en-US" sz="3600" dirty="0" err="1">
                <a:solidFill>
                  <a:schemeClr val="tx1"/>
                </a:solidFill>
                <a:latin typeface="Calibri Heading"/>
              </a:rPr>
              <a:t>vazhdim</a:t>
            </a:r>
            <a:endParaRPr lang="en-US" sz="4400" dirty="0">
              <a:solidFill>
                <a:schemeClr val="tx1"/>
              </a:solidFill>
              <a:latin typeface="Calibri Heading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4286" y="1395867"/>
            <a:ext cx="11430000" cy="5029200"/>
          </a:xfrm>
        </p:spPr>
        <p:txBody>
          <a:bodyPr/>
          <a:lstStyle/>
          <a:p>
            <a:pPr algn="just">
              <a:buClr>
                <a:srgbClr val="D34817"/>
              </a:buClr>
              <a:defRPr/>
            </a:pPr>
            <a:r>
              <a:rPr lang="sq-AL" sz="2800" dirty="0">
                <a:solidFill>
                  <a:prstClr val="black"/>
                </a:solidFill>
                <a:latin typeface="Calibri (Body)"/>
              </a:rPr>
              <a:t>Për vitin </a:t>
            </a:r>
            <a:r>
              <a:rPr lang="en-US" sz="2800" dirty="0" err="1">
                <a:solidFill>
                  <a:prstClr val="black"/>
                </a:solidFill>
                <a:latin typeface="Calibri (Body)"/>
              </a:rPr>
              <a:t>xxxx</a:t>
            </a:r>
            <a:r>
              <a:rPr lang="sq-AL" sz="2800" dirty="0">
                <a:solidFill>
                  <a:prstClr val="black"/>
                </a:solidFill>
                <a:latin typeface="Calibri (Body)"/>
              </a:rPr>
              <a:t>, fondet e nevojshme për ekualizim janë </a:t>
            </a:r>
            <a:r>
              <a:rPr lang="en-GB" sz="2800" dirty="0">
                <a:solidFill>
                  <a:prstClr val="black"/>
                </a:solidFill>
                <a:latin typeface="Calibri (Body)"/>
              </a:rPr>
              <a:t>  </a:t>
            </a:r>
            <a:r>
              <a:rPr lang="en-US" sz="2800" dirty="0">
                <a:solidFill>
                  <a:prstClr val="black"/>
                </a:solidFill>
                <a:latin typeface="Calibri (Body)"/>
              </a:rPr>
              <a:t>371,881,476 </a:t>
            </a:r>
            <a:r>
              <a:rPr lang="sq-AL" sz="2800" dirty="0">
                <a:solidFill>
                  <a:prstClr val="black"/>
                </a:solidFill>
                <a:latin typeface="Calibri (Body)"/>
              </a:rPr>
              <a:t>lekë, ndërkohë që fondet  e disponueshme për ekualizim që vijnë nga “taksimi” prej </a:t>
            </a:r>
            <a:r>
              <a:rPr lang="en-GB" sz="2800" dirty="0">
                <a:solidFill>
                  <a:prstClr val="black"/>
                </a:solidFill>
                <a:latin typeface="Calibri (Body)"/>
              </a:rPr>
              <a:t>7</a:t>
            </a:r>
            <a:r>
              <a:rPr lang="en-US" sz="2800" dirty="0">
                <a:solidFill>
                  <a:prstClr val="black"/>
                </a:solidFill>
                <a:latin typeface="Calibri (Body)"/>
              </a:rPr>
              <a:t>0</a:t>
            </a:r>
            <a:r>
              <a:rPr lang="sq-AL" sz="2800" dirty="0">
                <a:solidFill>
                  <a:prstClr val="black"/>
                </a:solidFill>
                <a:latin typeface="Calibri (Body)"/>
              </a:rPr>
              <a:t>% të të ardhurave mbi </a:t>
            </a:r>
            <a:r>
              <a:rPr lang="en-US" sz="2800" dirty="0">
                <a:solidFill>
                  <a:prstClr val="black"/>
                </a:solidFill>
                <a:latin typeface="Calibri (Body)"/>
              </a:rPr>
              <a:t>1,137 </a:t>
            </a:r>
            <a:r>
              <a:rPr lang="sq-AL" sz="2800" dirty="0">
                <a:solidFill>
                  <a:prstClr val="black"/>
                </a:solidFill>
                <a:latin typeface="Calibri (Body)"/>
              </a:rPr>
              <a:t>lek</a:t>
            </a:r>
            <a:r>
              <a:rPr lang="en-US" sz="2800" dirty="0">
                <a:solidFill>
                  <a:prstClr val="black"/>
                </a:solidFill>
                <a:latin typeface="Calibri (Body)"/>
              </a:rPr>
              <a:t>ë</a:t>
            </a:r>
            <a:r>
              <a:rPr lang="sq-AL" sz="2800" dirty="0">
                <a:solidFill>
                  <a:prstClr val="black"/>
                </a:solidFill>
                <a:latin typeface="Calibri (Body)"/>
              </a:rPr>
              <a:t>/frymë i njësive me të ardhura më të larta janë </a:t>
            </a:r>
            <a:r>
              <a:rPr lang="en-GB" sz="2800" dirty="0">
                <a:solidFill>
                  <a:prstClr val="black"/>
                </a:solidFill>
                <a:latin typeface="Calibri (Body)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alibri (Body)"/>
                <a:ea typeface="Times New Roman"/>
                <a:cs typeface="Times New Roman"/>
              </a:rPr>
              <a:t>375,137,854 </a:t>
            </a:r>
            <a:r>
              <a:rPr lang="sq-AL" sz="2800" dirty="0">
                <a:solidFill>
                  <a:prstClr val="black"/>
                </a:solidFill>
                <a:latin typeface="Calibri (Body)"/>
              </a:rPr>
              <a:t>Lek</a:t>
            </a:r>
            <a:r>
              <a:rPr lang="en-US" sz="2800" dirty="0">
                <a:solidFill>
                  <a:prstClr val="black"/>
                </a:solidFill>
                <a:latin typeface="Calibri (Body)"/>
              </a:rPr>
              <a:t>ë</a:t>
            </a:r>
            <a:r>
              <a:rPr lang="sq-AL" sz="2800" dirty="0">
                <a:solidFill>
                  <a:prstClr val="black"/>
                </a:solidFill>
                <a:latin typeface="Calibri (Body)"/>
              </a:rPr>
              <a:t> dhe për rrjedhojë koeficienti i rishpërndarjes është </a:t>
            </a:r>
            <a:r>
              <a:rPr lang="en-US" sz="2800" dirty="0">
                <a:solidFill>
                  <a:prstClr val="black"/>
                </a:solidFill>
                <a:latin typeface="Calibri (Body)"/>
              </a:rPr>
              <a:t>1</a:t>
            </a:r>
            <a:r>
              <a:rPr lang="sq-AL" sz="2800" dirty="0">
                <a:solidFill>
                  <a:prstClr val="black"/>
                </a:solidFill>
                <a:latin typeface="Calibri (Body)"/>
              </a:rPr>
              <a:t>. </a:t>
            </a:r>
            <a:endParaRPr lang="en-US" sz="2800" dirty="0">
              <a:solidFill>
                <a:prstClr val="black"/>
              </a:solidFill>
              <a:latin typeface="Calibri (Body)"/>
            </a:endParaRPr>
          </a:p>
          <a:p>
            <a:pPr marL="0" indent="0" algn="just">
              <a:buClr>
                <a:srgbClr val="D34817"/>
              </a:buClr>
              <a:buNone/>
              <a:defRPr/>
            </a:pPr>
            <a:r>
              <a:rPr lang="en-US" sz="2800" dirty="0">
                <a:solidFill>
                  <a:prstClr val="black"/>
                </a:solidFill>
                <a:latin typeface="Calibri (Body)"/>
              </a:rPr>
              <a:t>   </a:t>
            </a:r>
            <a:r>
              <a:rPr lang="en-US" sz="2800" i="1" dirty="0" err="1">
                <a:solidFill>
                  <a:prstClr val="black"/>
                </a:solidFill>
                <a:latin typeface="Calibri (Body)"/>
              </a:rPr>
              <a:t>Shëmbull</a:t>
            </a:r>
            <a:endParaRPr lang="en-US" sz="2800" i="1" dirty="0">
              <a:solidFill>
                <a:prstClr val="black"/>
              </a:solidFill>
              <a:latin typeface="Calibri (Body)"/>
            </a:endParaRPr>
          </a:p>
          <a:p>
            <a:pPr algn="just">
              <a:buClr>
                <a:srgbClr val="D34817"/>
              </a:buClr>
              <a:defRPr/>
            </a:pPr>
            <a:r>
              <a:rPr lang="en-US" sz="2800" dirty="0" err="1">
                <a:solidFill>
                  <a:prstClr val="black"/>
                </a:solidFill>
                <a:latin typeface="Calibri (Body)"/>
              </a:rPr>
              <a:t>Bashkia</a:t>
            </a:r>
            <a:r>
              <a:rPr lang="en-US" sz="2800" dirty="0">
                <a:solidFill>
                  <a:prstClr val="black"/>
                </a:solidFill>
                <a:latin typeface="Calibri (Body)"/>
              </a:rPr>
              <a:t> “X” </a:t>
            </a:r>
            <a:r>
              <a:rPr lang="sq-AL" sz="2800" dirty="0">
                <a:solidFill>
                  <a:prstClr val="black"/>
                </a:solidFill>
                <a:latin typeface="Calibri (Body)"/>
              </a:rPr>
              <a:t>ka të ardhura për frym</a:t>
            </a:r>
            <a:r>
              <a:rPr lang="en-US" sz="2800" dirty="0">
                <a:solidFill>
                  <a:prstClr val="black"/>
                </a:solidFill>
                <a:latin typeface="Calibri (Body)"/>
              </a:rPr>
              <a:t>ë</a:t>
            </a:r>
            <a:r>
              <a:rPr lang="sq-AL" sz="2800" dirty="0">
                <a:solidFill>
                  <a:prstClr val="black"/>
                </a:solidFill>
                <a:latin typeface="Calibri (Body)"/>
              </a:rPr>
              <a:t> prej 1</a:t>
            </a:r>
            <a:r>
              <a:rPr lang="en-US" sz="2800" dirty="0">
                <a:solidFill>
                  <a:prstClr val="black"/>
                </a:solidFill>
                <a:latin typeface="Calibri (Body)"/>
              </a:rPr>
              <a:t>,2</a:t>
            </a:r>
            <a:r>
              <a:rPr lang="sq-AL" sz="2800" dirty="0">
                <a:solidFill>
                  <a:prstClr val="black"/>
                </a:solidFill>
                <a:latin typeface="Calibri (Body)"/>
              </a:rPr>
              <a:t>00  lek</a:t>
            </a:r>
            <a:r>
              <a:rPr lang="en-US" sz="2800" dirty="0">
                <a:solidFill>
                  <a:prstClr val="black"/>
                </a:solidFill>
                <a:latin typeface="Calibri (Body)"/>
              </a:rPr>
              <a:t>ë</a:t>
            </a:r>
            <a:r>
              <a:rPr lang="sq-AL" sz="2800" dirty="0">
                <a:solidFill>
                  <a:prstClr val="black"/>
                </a:solidFill>
                <a:latin typeface="Calibri (Body)"/>
              </a:rPr>
              <a:t>/frymë, sipas formulës së mësipërme asaj do ti zbriten </a:t>
            </a:r>
            <a:r>
              <a:rPr lang="en-GB" sz="2800" dirty="0">
                <a:solidFill>
                  <a:prstClr val="black"/>
                </a:solidFill>
                <a:latin typeface="Calibri (Body)"/>
              </a:rPr>
              <a:t>404</a:t>
            </a:r>
            <a:r>
              <a:rPr lang="sq-AL" sz="2800" dirty="0">
                <a:solidFill>
                  <a:prstClr val="black"/>
                </a:solidFill>
                <a:latin typeface="Calibri (Body)"/>
              </a:rPr>
              <a:t> lek</a:t>
            </a:r>
            <a:r>
              <a:rPr lang="en-US" sz="2800" dirty="0">
                <a:solidFill>
                  <a:prstClr val="black"/>
                </a:solidFill>
                <a:latin typeface="Calibri (Body)"/>
              </a:rPr>
              <a:t>ë</a:t>
            </a:r>
            <a:r>
              <a:rPr lang="sq-AL" sz="2800" dirty="0">
                <a:solidFill>
                  <a:prstClr val="black"/>
                </a:solidFill>
                <a:latin typeface="Calibri (Body)"/>
              </a:rPr>
              <a:t>/frymë {[(1</a:t>
            </a:r>
            <a:r>
              <a:rPr lang="en-US" sz="2800" dirty="0">
                <a:solidFill>
                  <a:prstClr val="black"/>
                </a:solidFill>
                <a:latin typeface="Calibri (Body)"/>
              </a:rPr>
              <a:t>2</a:t>
            </a:r>
            <a:r>
              <a:rPr lang="sq-AL" sz="2800" dirty="0">
                <a:solidFill>
                  <a:prstClr val="black"/>
                </a:solidFill>
                <a:latin typeface="Calibri (Body)"/>
              </a:rPr>
              <a:t>00 – (1</a:t>
            </a:r>
            <a:r>
              <a:rPr lang="en-GB" sz="2800" dirty="0">
                <a:solidFill>
                  <a:prstClr val="black"/>
                </a:solidFill>
                <a:latin typeface="Calibri (Body)"/>
              </a:rPr>
              <a:t>2</a:t>
            </a:r>
            <a:r>
              <a:rPr lang="sq-AL" sz="2800" dirty="0">
                <a:solidFill>
                  <a:prstClr val="black"/>
                </a:solidFill>
                <a:latin typeface="Calibri (Body)"/>
              </a:rPr>
              <a:t>0%*</a:t>
            </a:r>
            <a:r>
              <a:rPr lang="en-US" sz="2800" dirty="0">
                <a:solidFill>
                  <a:prstClr val="black"/>
                </a:solidFill>
                <a:latin typeface="Calibri (Body)"/>
              </a:rPr>
              <a:t>948</a:t>
            </a:r>
            <a:r>
              <a:rPr lang="sq-AL" sz="2800" dirty="0">
                <a:solidFill>
                  <a:prstClr val="black"/>
                </a:solidFill>
                <a:latin typeface="Calibri (Body)"/>
              </a:rPr>
              <a:t>))*</a:t>
            </a:r>
            <a:r>
              <a:rPr lang="en-US" sz="2800" dirty="0">
                <a:solidFill>
                  <a:prstClr val="black"/>
                </a:solidFill>
                <a:latin typeface="Calibri (Body)"/>
              </a:rPr>
              <a:t>70</a:t>
            </a:r>
            <a:r>
              <a:rPr lang="sq-AL" sz="2800" dirty="0">
                <a:solidFill>
                  <a:prstClr val="black"/>
                </a:solidFill>
                <a:latin typeface="Calibri (Body)"/>
              </a:rPr>
              <a:t>% = </a:t>
            </a:r>
            <a:r>
              <a:rPr lang="en-US" sz="2800" dirty="0">
                <a:solidFill>
                  <a:prstClr val="black"/>
                </a:solidFill>
                <a:latin typeface="Calibri (Body)"/>
              </a:rPr>
              <a:t>404</a:t>
            </a:r>
            <a:r>
              <a:rPr lang="sq-AL" sz="2800" dirty="0">
                <a:solidFill>
                  <a:prstClr val="black"/>
                </a:solidFill>
                <a:latin typeface="Calibri (Body)"/>
              </a:rPr>
              <a:t> lek</a:t>
            </a:r>
            <a:r>
              <a:rPr lang="en-US" sz="2800" dirty="0">
                <a:solidFill>
                  <a:prstClr val="black"/>
                </a:solidFill>
                <a:latin typeface="Calibri (Body)"/>
              </a:rPr>
              <a:t>ë</a:t>
            </a:r>
            <a:r>
              <a:rPr lang="sq-AL" sz="2800" dirty="0">
                <a:solidFill>
                  <a:prstClr val="black"/>
                </a:solidFill>
                <a:latin typeface="Calibri (Body)"/>
              </a:rPr>
              <a:t>/banor</a:t>
            </a:r>
            <a:r>
              <a:rPr lang="en-US" sz="2800" dirty="0">
                <a:solidFill>
                  <a:prstClr val="black"/>
                </a:solidFill>
                <a:latin typeface="Calibri (Body)"/>
              </a:rPr>
              <a:t>ë</a:t>
            </a:r>
            <a:r>
              <a:rPr lang="sq-AL" sz="2800" dirty="0">
                <a:solidFill>
                  <a:prstClr val="black"/>
                </a:solidFill>
                <a:latin typeface="Calibri (Body)"/>
              </a:rPr>
              <a:t>]}. </a:t>
            </a:r>
            <a:r>
              <a:rPr lang="en-US" sz="2800" dirty="0">
                <a:solidFill>
                  <a:prstClr val="black"/>
                </a:solidFill>
                <a:latin typeface="Calibri (Body)"/>
              </a:rPr>
              <a:t>34,500 *404 = </a:t>
            </a:r>
            <a:r>
              <a:rPr lang="en-US" sz="2800" b="1" dirty="0">
                <a:solidFill>
                  <a:prstClr val="black"/>
                </a:solidFill>
                <a:latin typeface="Calibri (Body)"/>
              </a:rPr>
              <a:t>13,938,000 </a:t>
            </a:r>
            <a:r>
              <a:rPr lang="en-US" sz="2800" b="1" dirty="0" err="1">
                <a:solidFill>
                  <a:prstClr val="black"/>
                </a:solidFill>
                <a:latin typeface="Calibri (Body)"/>
              </a:rPr>
              <a:t>lekë</a:t>
            </a:r>
            <a:r>
              <a:rPr lang="en-US" sz="2800" b="1" dirty="0">
                <a:solidFill>
                  <a:prstClr val="black"/>
                </a:solidFill>
                <a:latin typeface="Calibri (Body)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Calibri (Body)"/>
              </a:rPr>
              <a:t>do </a:t>
            </a:r>
            <a:r>
              <a:rPr lang="en-US" sz="2800" dirty="0" err="1">
                <a:solidFill>
                  <a:prstClr val="black"/>
                </a:solidFill>
                <a:latin typeface="Calibri (Body)"/>
              </a:rPr>
              <a:t>ti</a:t>
            </a:r>
            <a:r>
              <a:rPr lang="en-US" sz="2800" dirty="0">
                <a:solidFill>
                  <a:prstClr val="black"/>
                </a:solidFill>
                <a:latin typeface="Calibri (Body)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alibri (Body)"/>
              </a:rPr>
              <a:t>zbriten</a:t>
            </a:r>
            <a:r>
              <a:rPr lang="en-US" sz="2800" dirty="0">
                <a:solidFill>
                  <a:prstClr val="black"/>
                </a:solidFill>
                <a:latin typeface="Calibri (Body)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alibri (Body)"/>
              </a:rPr>
              <a:t>nga</a:t>
            </a:r>
            <a:r>
              <a:rPr lang="en-US" sz="2800" dirty="0">
                <a:solidFill>
                  <a:prstClr val="black"/>
                </a:solidFill>
                <a:latin typeface="Calibri (Body)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alibri (Body)"/>
              </a:rPr>
              <a:t>transferta</a:t>
            </a:r>
            <a:r>
              <a:rPr lang="en-US" sz="2800" dirty="0">
                <a:solidFill>
                  <a:prstClr val="black"/>
                </a:solidFill>
                <a:latin typeface="Calibri (Body)"/>
              </a:rPr>
              <a:t> e </a:t>
            </a:r>
            <a:r>
              <a:rPr lang="en-US" sz="2800" dirty="0" err="1">
                <a:solidFill>
                  <a:prstClr val="black"/>
                </a:solidFill>
                <a:latin typeface="Calibri (Body)"/>
              </a:rPr>
              <a:t>pakushtëzuar</a:t>
            </a:r>
            <a:r>
              <a:rPr lang="en-US" sz="2800" dirty="0">
                <a:solidFill>
                  <a:prstClr val="black"/>
                </a:solidFill>
                <a:latin typeface="Calibri (Body)"/>
              </a:rPr>
              <a:t>.</a:t>
            </a:r>
          </a:p>
          <a:p>
            <a:pPr>
              <a:buClr>
                <a:srgbClr val="D34817"/>
              </a:buClr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12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850571" y="231095"/>
            <a:ext cx="8817429" cy="944562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Calibri Heading"/>
              </a:rPr>
              <a:t>Kriteret e </a:t>
            </a:r>
            <a:r>
              <a:rPr lang="en-US" sz="3600" dirty="0" err="1" smtClean="0">
                <a:solidFill>
                  <a:schemeClr val="tx1"/>
                </a:solidFill>
                <a:latin typeface="Calibri Heading"/>
              </a:rPr>
              <a:t>shpërndarjes</a:t>
            </a:r>
            <a:r>
              <a:rPr lang="en-US" sz="3600" dirty="0" smtClean="0">
                <a:solidFill>
                  <a:schemeClr val="tx1"/>
                </a:solidFill>
                <a:latin typeface="Calibri Heading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Calibri Heading"/>
              </a:rPr>
              <a:t>së</a:t>
            </a:r>
            <a:r>
              <a:rPr lang="en-US" sz="3600" dirty="0" smtClean="0">
                <a:solidFill>
                  <a:schemeClr val="tx1"/>
                </a:solidFill>
                <a:latin typeface="Calibri Heading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Calibri Heading"/>
              </a:rPr>
              <a:t>transfertës</a:t>
            </a:r>
            <a:r>
              <a:rPr lang="en-US" sz="3600" dirty="0" smtClean="0">
                <a:solidFill>
                  <a:schemeClr val="tx1"/>
                </a:solidFill>
                <a:latin typeface="Calibri Heading"/>
              </a:rPr>
              <a:t> </a:t>
            </a:r>
            <a:endParaRPr lang="en-US" sz="3600" dirty="0">
              <a:solidFill>
                <a:schemeClr val="tx1"/>
              </a:solidFill>
              <a:latin typeface="Calibri Heading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489857" y="1284514"/>
          <a:ext cx="11342913" cy="5192486"/>
        </p:xfrm>
        <a:graphic>
          <a:graphicData uri="http://schemas.openxmlformats.org/drawingml/2006/table">
            <a:tbl>
              <a:tblPr firstRow="1" firstCol="1" bandRow="1"/>
              <a:tblGrid>
                <a:gridCol w="1943724"/>
                <a:gridCol w="946328"/>
                <a:gridCol w="1644939"/>
                <a:gridCol w="1487398"/>
                <a:gridCol w="3030210"/>
                <a:gridCol w="2290314"/>
              </a:tblGrid>
              <a:tr h="419622">
                <a:tc gridSpan="6">
                  <a:txBody>
                    <a:bodyPr/>
                    <a:lstStyle/>
                    <a:p>
                      <a:pPr marL="0" marR="0" indent="2806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400" b="1" dirty="0" smtClean="0">
                          <a:solidFill>
                            <a:srgbClr val="9933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Ekualizimi </a:t>
                      </a:r>
                      <a:r>
                        <a:rPr lang="sq-AL" sz="2400" b="1" dirty="0">
                          <a:solidFill>
                            <a:srgbClr val="9933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 grandit në lidhje me vitin e kaluar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42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Nëse NJVQV-të kanë grandin final më të lartë se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sq-AL" sz="18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Krahasuar me vitin e kaluar, atëherë duhet të kontribuojnë me 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Të diferencës mbi kufirin e krijuar nga ekualizimi i grandit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4033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61,067,811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7595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Nëse NJVQV marrin më pak se 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sq-AL" sz="18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Krahasuar me vitin e kaluar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Për </a:t>
                      </a:r>
                      <a:r>
                        <a:rPr lang="sq-AL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diferenc</a:t>
                      </a: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ë</a:t>
                      </a:r>
                      <a:r>
                        <a:rPr lang="sq-AL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q-AL" sz="1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kompensohen në masen 100%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4033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64,153,543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529031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Koeficienti i </a:t>
                      </a:r>
                      <a:r>
                        <a:rPr lang="sq-AL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rishpërndarjes</a:t>
                      </a:r>
                      <a:r>
                        <a:rPr lang="en-US" sz="18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(61,067,811/64,153,543)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14033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0.95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60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317171" y="274638"/>
            <a:ext cx="8893629" cy="803048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Calibri Heading"/>
              </a:rPr>
              <a:t>Kriteret e </a:t>
            </a:r>
            <a:r>
              <a:rPr lang="en-US" sz="3600" dirty="0" err="1">
                <a:solidFill>
                  <a:schemeClr val="tx1"/>
                </a:solidFill>
                <a:latin typeface="Calibri Heading"/>
              </a:rPr>
              <a:t>shpërndarjes</a:t>
            </a:r>
            <a:r>
              <a:rPr lang="en-US" sz="3600" dirty="0">
                <a:solidFill>
                  <a:schemeClr val="tx1"/>
                </a:solidFill>
                <a:latin typeface="Calibri Heading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Calibri Heading"/>
              </a:rPr>
              <a:t>së</a:t>
            </a:r>
            <a:r>
              <a:rPr lang="en-US" sz="3600" dirty="0">
                <a:solidFill>
                  <a:schemeClr val="tx1"/>
                </a:solidFill>
                <a:latin typeface="Calibri Heading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Calibri Heading"/>
              </a:rPr>
              <a:t>transfertës</a:t>
            </a:r>
            <a:r>
              <a:rPr lang="en-US" sz="3600" dirty="0">
                <a:solidFill>
                  <a:schemeClr val="tx1"/>
                </a:solidFill>
                <a:latin typeface="Calibri Heading"/>
              </a:rPr>
              <a:t> </a:t>
            </a:r>
            <a:endParaRPr lang="en-US" sz="4400" dirty="0">
              <a:solidFill>
                <a:schemeClr val="tx1"/>
              </a:solidFill>
              <a:latin typeface="Calibri Heading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7457" y="1447800"/>
            <a:ext cx="11027229" cy="51816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    </a:t>
            </a:r>
            <a:r>
              <a:rPr lang="en-US" sz="2800" i="1" dirty="0" err="1">
                <a:latin typeface="Calibri (Body)"/>
              </a:rPr>
              <a:t>Shëmbull</a:t>
            </a:r>
            <a:endParaRPr lang="en-US" sz="2800" i="1" dirty="0">
              <a:latin typeface="Calibri (Body)"/>
            </a:endParaRPr>
          </a:p>
          <a:p>
            <a:pPr>
              <a:defRPr/>
            </a:pPr>
            <a:r>
              <a:rPr lang="en-US" dirty="0" smtClean="0">
                <a:latin typeface="Calibri (Body)"/>
              </a:rPr>
              <a:t>Bashkia “X” </a:t>
            </a:r>
            <a:r>
              <a:rPr lang="en-US" dirty="0" err="1" smtClean="0">
                <a:latin typeface="Calibri (Body)"/>
              </a:rPr>
              <a:t>vitin</a:t>
            </a:r>
            <a:r>
              <a:rPr lang="en-US" dirty="0" smtClean="0">
                <a:latin typeface="Calibri (Body)"/>
              </a:rPr>
              <a:t> e </a:t>
            </a:r>
            <a:r>
              <a:rPr lang="en-US" dirty="0" err="1" smtClean="0">
                <a:latin typeface="Calibri (Body)"/>
              </a:rPr>
              <a:t>kaluar</a:t>
            </a:r>
            <a:r>
              <a:rPr lang="en-US" dirty="0" smtClean="0">
                <a:latin typeface="Calibri (Body)"/>
              </a:rPr>
              <a:t> </a:t>
            </a:r>
            <a:r>
              <a:rPr lang="en-US" dirty="0" err="1" smtClean="0">
                <a:latin typeface="Calibri (Body)"/>
              </a:rPr>
              <a:t>kishte</a:t>
            </a:r>
            <a:r>
              <a:rPr lang="en-US" dirty="0" smtClean="0">
                <a:latin typeface="Calibri (Body)"/>
              </a:rPr>
              <a:t> </a:t>
            </a:r>
            <a:r>
              <a:rPr lang="en-US" dirty="0" err="1" smtClean="0">
                <a:latin typeface="Calibri (Body)"/>
              </a:rPr>
              <a:t>përfituar</a:t>
            </a:r>
            <a:r>
              <a:rPr lang="en-US" dirty="0" smtClean="0">
                <a:latin typeface="Calibri (Body)"/>
              </a:rPr>
              <a:t>                 </a:t>
            </a:r>
            <a:r>
              <a:rPr lang="en-US" b="1" dirty="0" smtClean="0">
                <a:latin typeface="Calibri (Body)"/>
              </a:rPr>
              <a:t>200,256,123 </a:t>
            </a:r>
            <a:r>
              <a:rPr lang="en-US" b="1" dirty="0" err="1" smtClean="0">
                <a:latin typeface="Calibri (Body)"/>
              </a:rPr>
              <a:t>lekë</a:t>
            </a:r>
            <a:endParaRPr lang="en-US" dirty="0" smtClean="0">
              <a:latin typeface="Calibri (Body)"/>
            </a:endParaRPr>
          </a:p>
          <a:p>
            <a:pPr>
              <a:defRPr/>
            </a:pPr>
            <a:r>
              <a:rPr lang="en-US" dirty="0" smtClean="0">
                <a:latin typeface="Calibri (Body)"/>
              </a:rPr>
              <a:t>Me </a:t>
            </a:r>
            <a:r>
              <a:rPr lang="en-US" dirty="0" err="1" smtClean="0">
                <a:latin typeface="Calibri (Body)"/>
              </a:rPr>
              <a:t>krieteret</a:t>
            </a:r>
            <a:r>
              <a:rPr lang="en-US" dirty="0" smtClean="0">
                <a:latin typeface="Calibri (Body)"/>
              </a:rPr>
              <a:t> e </a:t>
            </a:r>
            <a:r>
              <a:rPr lang="en-US" dirty="0" err="1" smtClean="0">
                <a:latin typeface="Calibri (Body)"/>
              </a:rPr>
              <a:t>deritanishme</a:t>
            </a:r>
            <a:r>
              <a:rPr lang="en-US" dirty="0" smtClean="0">
                <a:latin typeface="Calibri (Body)"/>
              </a:rPr>
              <a:t> </a:t>
            </a:r>
            <a:r>
              <a:rPr lang="en-US" dirty="0" err="1" smtClean="0">
                <a:latin typeface="Calibri (Body)"/>
              </a:rPr>
              <a:t>kjo</a:t>
            </a:r>
            <a:r>
              <a:rPr lang="en-US" dirty="0" smtClean="0">
                <a:latin typeface="Calibri (Body)"/>
              </a:rPr>
              <a:t> </a:t>
            </a:r>
            <a:r>
              <a:rPr lang="en-US" dirty="0" err="1" smtClean="0">
                <a:latin typeface="Calibri (Body)"/>
              </a:rPr>
              <a:t>bashki</a:t>
            </a:r>
            <a:r>
              <a:rPr lang="en-US" dirty="0" smtClean="0">
                <a:latin typeface="Calibri (Body)"/>
              </a:rPr>
              <a:t> </a:t>
            </a:r>
            <a:r>
              <a:rPr lang="en-US" dirty="0" err="1" smtClean="0">
                <a:latin typeface="Calibri (Body)"/>
              </a:rPr>
              <a:t>përfiton</a:t>
            </a:r>
            <a:r>
              <a:rPr lang="en-US" dirty="0" smtClean="0">
                <a:latin typeface="Calibri (Body)"/>
              </a:rPr>
              <a:t>:</a:t>
            </a:r>
          </a:p>
          <a:p>
            <a:pPr>
              <a:defRPr/>
            </a:pPr>
            <a:r>
              <a:rPr lang="en-US" b="1" dirty="0" err="1" smtClean="0">
                <a:latin typeface="Calibri (Body)"/>
              </a:rPr>
              <a:t>Nga</a:t>
            </a:r>
            <a:r>
              <a:rPr lang="en-US" b="1" dirty="0" smtClean="0">
                <a:latin typeface="Calibri (Body)"/>
              </a:rPr>
              <a:t> </a:t>
            </a:r>
            <a:r>
              <a:rPr lang="en-US" b="1" dirty="0" err="1" smtClean="0">
                <a:latin typeface="Calibri (Body)"/>
              </a:rPr>
              <a:t>kriteri</a:t>
            </a:r>
            <a:r>
              <a:rPr lang="en-US" b="1" dirty="0" smtClean="0">
                <a:latin typeface="Calibri (Body)"/>
              </a:rPr>
              <a:t> i </a:t>
            </a:r>
            <a:r>
              <a:rPr lang="en-US" b="1" dirty="0" err="1" smtClean="0">
                <a:latin typeface="Calibri (Body)"/>
              </a:rPr>
              <a:t>popullsisë</a:t>
            </a:r>
            <a:r>
              <a:rPr lang="en-US" b="1" dirty="0" smtClean="0">
                <a:latin typeface="Calibri (Body)"/>
              </a:rPr>
              <a:t>     </a:t>
            </a:r>
            <a:r>
              <a:rPr lang="en-US" dirty="0" smtClean="0">
                <a:latin typeface="Calibri (Body)"/>
              </a:rPr>
              <a:t>			               </a:t>
            </a:r>
            <a:r>
              <a:rPr lang="en-US" b="1" dirty="0" smtClean="0">
                <a:latin typeface="Calibri (Body)"/>
              </a:rPr>
              <a:t>161,667,000 </a:t>
            </a:r>
            <a:r>
              <a:rPr lang="en-US" b="1" dirty="0" err="1">
                <a:latin typeface="Calibri (Body)"/>
              </a:rPr>
              <a:t>lekë</a:t>
            </a:r>
            <a:endParaRPr lang="en-US" b="1" dirty="0">
              <a:latin typeface="Calibri (Body)"/>
            </a:endParaRPr>
          </a:p>
          <a:p>
            <a:pPr>
              <a:defRPr/>
            </a:pPr>
            <a:r>
              <a:rPr lang="en-US" b="1" dirty="0" err="1">
                <a:latin typeface="Calibri (Body)"/>
              </a:rPr>
              <a:t>Dendësia</a:t>
            </a:r>
            <a:r>
              <a:rPr lang="en-US" b="1" dirty="0">
                <a:latin typeface="Calibri (Body)"/>
              </a:rPr>
              <a:t>     </a:t>
            </a:r>
            <a:r>
              <a:rPr lang="en-US" b="1" dirty="0">
                <a:solidFill>
                  <a:srgbClr val="FF0000"/>
                </a:solidFill>
                <a:latin typeface="Calibri (Body)"/>
              </a:rPr>
              <a:t>                       		</a:t>
            </a:r>
            <a:r>
              <a:rPr lang="en-US" b="1" dirty="0" smtClean="0">
                <a:solidFill>
                  <a:srgbClr val="FF0000"/>
                </a:solidFill>
                <a:latin typeface="Calibri (Body)"/>
              </a:rPr>
              <a:t>                          </a:t>
            </a:r>
            <a:r>
              <a:rPr lang="en-US" b="1" dirty="0" smtClean="0">
                <a:latin typeface="Calibri (Body)"/>
              </a:rPr>
              <a:t>74,985,750 </a:t>
            </a:r>
            <a:r>
              <a:rPr lang="en-US" b="1" dirty="0" err="1">
                <a:latin typeface="Calibri (Body)"/>
              </a:rPr>
              <a:t>lekë</a:t>
            </a:r>
            <a:endParaRPr lang="en-US" b="1" dirty="0">
              <a:latin typeface="Calibri (Body)"/>
            </a:endParaRPr>
          </a:p>
          <a:p>
            <a:pPr>
              <a:defRPr/>
            </a:pPr>
            <a:r>
              <a:rPr lang="en-US" b="1" dirty="0" err="1">
                <a:latin typeface="Calibri (Body)"/>
              </a:rPr>
              <a:t>Numri</a:t>
            </a:r>
            <a:r>
              <a:rPr lang="en-US" b="1" dirty="0">
                <a:latin typeface="Calibri (Body)"/>
              </a:rPr>
              <a:t> i </a:t>
            </a:r>
            <a:r>
              <a:rPr lang="en-US" b="1" dirty="0" err="1">
                <a:latin typeface="Calibri (Body)"/>
              </a:rPr>
              <a:t>nxënësve</a:t>
            </a:r>
            <a:r>
              <a:rPr lang="en-US" b="1" dirty="0">
                <a:latin typeface="Calibri (Body)"/>
              </a:rPr>
              <a:t>              			</a:t>
            </a:r>
            <a:r>
              <a:rPr lang="en-US" b="1" dirty="0" smtClean="0">
                <a:latin typeface="Calibri (Body)"/>
              </a:rPr>
              <a:t>                 8,875,000 </a:t>
            </a:r>
            <a:r>
              <a:rPr lang="en-US" b="1" dirty="0" err="1">
                <a:latin typeface="Calibri (Body)"/>
              </a:rPr>
              <a:t>lekë</a:t>
            </a:r>
            <a:endParaRPr lang="en-US" b="1" dirty="0">
              <a:latin typeface="Calibri (Body)"/>
            </a:endParaRPr>
          </a:p>
          <a:p>
            <a:pPr>
              <a:defRPr/>
            </a:pPr>
            <a:r>
              <a:rPr lang="en-US" b="1" dirty="0" err="1">
                <a:latin typeface="Calibri (Body)"/>
              </a:rPr>
              <a:t>Zbriten</a:t>
            </a:r>
            <a:r>
              <a:rPr lang="en-US" b="1" dirty="0">
                <a:latin typeface="Calibri (Body)"/>
              </a:rPr>
              <a:t> </a:t>
            </a:r>
            <a:r>
              <a:rPr lang="en-US" b="1" dirty="0" err="1">
                <a:latin typeface="Calibri (Body)"/>
              </a:rPr>
              <a:t>nga</a:t>
            </a:r>
            <a:r>
              <a:rPr lang="en-US" b="1" dirty="0">
                <a:latin typeface="Calibri (Body)"/>
              </a:rPr>
              <a:t> </a:t>
            </a:r>
            <a:r>
              <a:rPr lang="en-US" b="1" dirty="0" err="1">
                <a:latin typeface="Calibri (Body)"/>
              </a:rPr>
              <a:t>ekualizimi</a:t>
            </a:r>
            <a:r>
              <a:rPr lang="en-US" b="1" dirty="0">
                <a:latin typeface="Calibri (Body)"/>
              </a:rPr>
              <a:t>       		</a:t>
            </a:r>
            <a:r>
              <a:rPr lang="en-US" b="1" dirty="0" smtClean="0">
                <a:latin typeface="Calibri (Body)"/>
              </a:rPr>
              <a:t>                       - </a:t>
            </a:r>
            <a:r>
              <a:rPr lang="en-US" b="1" dirty="0">
                <a:latin typeface="Calibri (Body)"/>
              </a:rPr>
              <a:t>13,938,000 </a:t>
            </a:r>
            <a:r>
              <a:rPr lang="en-US" b="1" dirty="0" err="1" smtClean="0">
                <a:latin typeface="Calibri (Body)"/>
              </a:rPr>
              <a:t>lekë</a:t>
            </a:r>
            <a:endParaRPr lang="en-US" b="1" dirty="0">
              <a:latin typeface="Calibri (Body)"/>
            </a:endParaRPr>
          </a:p>
          <a:p>
            <a:pPr>
              <a:defRPr/>
            </a:pPr>
            <a:r>
              <a:rPr lang="en-US" b="1" dirty="0" err="1">
                <a:latin typeface="Calibri (Body)"/>
              </a:rPr>
              <a:t>Duhet</a:t>
            </a:r>
            <a:r>
              <a:rPr lang="en-US" b="1" dirty="0">
                <a:latin typeface="Calibri (Body)"/>
              </a:rPr>
              <a:t> të </a:t>
            </a:r>
            <a:r>
              <a:rPr lang="en-US" b="1" dirty="0" err="1">
                <a:latin typeface="Calibri (Body)"/>
              </a:rPr>
              <a:t>përfitojë</a:t>
            </a:r>
            <a:r>
              <a:rPr lang="en-US" b="1" dirty="0">
                <a:latin typeface="Calibri (Body)"/>
              </a:rPr>
              <a:t>              			</a:t>
            </a:r>
            <a:r>
              <a:rPr lang="en-US" b="1" dirty="0" smtClean="0">
                <a:latin typeface="Calibri (Body)"/>
              </a:rPr>
              <a:t>             231,589,750 </a:t>
            </a:r>
            <a:r>
              <a:rPr lang="en-US" b="1" dirty="0" err="1" smtClean="0">
                <a:latin typeface="Calibri (Body)"/>
              </a:rPr>
              <a:t>lekë</a:t>
            </a:r>
            <a:r>
              <a:rPr lang="en-US" b="1" dirty="0" smtClean="0">
                <a:latin typeface="Calibri (Body)"/>
              </a:rPr>
              <a:t> </a:t>
            </a:r>
          </a:p>
          <a:p>
            <a:pPr>
              <a:defRPr/>
            </a:pPr>
            <a:r>
              <a:rPr lang="en-US" sz="2700" b="1" dirty="0" err="1">
                <a:latin typeface="Calibri (Body)"/>
              </a:rPr>
              <a:t>Pra</a:t>
            </a:r>
            <a:r>
              <a:rPr lang="en-US" sz="2700" b="1" dirty="0">
                <a:latin typeface="Calibri (Body)"/>
              </a:rPr>
              <a:t> </a:t>
            </a:r>
            <a:r>
              <a:rPr lang="en-US" sz="2700" b="1" dirty="0" err="1">
                <a:latin typeface="Calibri (Body)"/>
              </a:rPr>
              <a:t>përfiton</a:t>
            </a:r>
            <a:r>
              <a:rPr lang="en-US" sz="2700" b="1" dirty="0">
                <a:latin typeface="Calibri (Body)"/>
              </a:rPr>
              <a:t> 231,589,750/200,256,123 = 115.6 %</a:t>
            </a:r>
          </a:p>
        </p:txBody>
      </p:sp>
    </p:spTree>
    <p:extLst>
      <p:ext uri="{BB962C8B-B14F-4D97-AF65-F5344CB8AC3E}">
        <p14:creationId xmlns:p14="http://schemas.microsoft.com/office/powerpoint/2010/main" val="223162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088571" y="228601"/>
            <a:ext cx="9122229" cy="674913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alibri Heading"/>
              </a:rPr>
              <a:t>Kriteret e </a:t>
            </a:r>
            <a:r>
              <a:rPr lang="en-US" sz="2800" b="1" dirty="0" err="1">
                <a:solidFill>
                  <a:schemeClr val="tx1"/>
                </a:solidFill>
                <a:latin typeface="Calibri Heading"/>
              </a:rPr>
              <a:t>shpërndarjes</a:t>
            </a:r>
            <a:r>
              <a:rPr lang="en-US" sz="2800" b="1" dirty="0">
                <a:solidFill>
                  <a:schemeClr val="tx1"/>
                </a:solidFill>
                <a:latin typeface="Calibri Heading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 Heading"/>
              </a:rPr>
              <a:t>së</a:t>
            </a:r>
            <a:r>
              <a:rPr lang="en-US" sz="2800" b="1" dirty="0">
                <a:solidFill>
                  <a:schemeClr val="tx1"/>
                </a:solidFill>
                <a:latin typeface="Calibri Heading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 Heading"/>
              </a:rPr>
              <a:t>transfertës</a:t>
            </a:r>
            <a:r>
              <a:rPr lang="en-US" sz="2800" b="1" dirty="0">
                <a:solidFill>
                  <a:schemeClr val="tx1"/>
                </a:solidFill>
                <a:latin typeface="Calibri Heading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 Heading"/>
              </a:rPr>
              <a:t>për</a:t>
            </a:r>
            <a:r>
              <a:rPr lang="en-US" sz="2800" b="1" dirty="0">
                <a:solidFill>
                  <a:schemeClr val="tx1"/>
                </a:solidFill>
                <a:latin typeface="Calibri Heading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 Heading"/>
              </a:rPr>
              <a:t>Qarqet</a:t>
            </a:r>
            <a:endParaRPr lang="en-US" sz="2800" b="1" dirty="0">
              <a:solidFill>
                <a:schemeClr val="tx1"/>
              </a:solidFill>
              <a:latin typeface="Calibri Heading"/>
            </a:endParaRPr>
          </a:p>
        </p:txBody>
      </p:sp>
      <p:sp>
        <p:nvSpPr>
          <p:cNvPr id="23555" name="Rectangle 7"/>
          <p:cNvSpPr>
            <a:spLocks noChangeArrowheads="1"/>
          </p:cNvSpPr>
          <p:nvPr/>
        </p:nvSpPr>
        <p:spPr bwMode="auto">
          <a:xfrm>
            <a:off x="1676400" y="6248400"/>
            <a:ext cx="9677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q-AL" sz="1800" dirty="0">
                <a:solidFill>
                  <a:srgbClr val="000000"/>
                </a:solidFill>
                <a:latin typeface="Calibri (Body)"/>
                <a:cs typeface="Times New Roman" panose="02020603050405020304" pitchFamily="18" charset="0"/>
              </a:rPr>
              <a:t>9</a:t>
            </a:r>
            <a:r>
              <a:rPr lang="en-GB" sz="1800" dirty="0">
                <a:solidFill>
                  <a:prstClr val="black"/>
                </a:solidFill>
                <a:latin typeface="Calibri (Body)"/>
                <a:cs typeface="Times New Roman" panose="02020603050405020304" pitchFamily="18" charset="0"/>
              </a:rPr>
              <a:t>18,</a:t>
            </a:r>
            <a:r>
              <a:rPr lang="en-US" sz="1800" dirty="0">
                <a:solidFill>
                  <a:prstClr val="black"/>
                </a:solidFill>
                <a:latin typeface="Calibri (Body)"/>
                <a:cs typeface="Times New Roman" panose="02020603050405020304" pitchFamily="18" charset="0"/>
              </a:rPr>
              <a:t>119</a:t>
            </a:r>
            <a:r>
              <a:rPr lang="sq-AL" sz="1800" dirty="0">
                <a:solidFill>
                  <a:prstClr val="black"/>
                </a:solidFill>
                <a:latin typeface="Calibri (Body)"/>
                <a:cs typeface="Times New Roman" panose="02020603050405020304" pitchFamily="18" charset="0"/>
              </a:rPr>
              <a:t>x0.3x</a:t>
            </a:r>
            <a:r>
              <a:rPr lang="en-GB" sz="1800" dirty="0">
                <a:solidFill>
                  <a:prstClr val="black"/>
                </a:solidFill>
                <a:latin typeface="Calibri (Body)"/>
                <a:cs typeface="Times New Roman" panose="02020603050405020304" pitchFamily="18" charset="0"/>
              </a:rPr>
              <a:t>254</a:t>
            </a:r>
            <a:r>
              <a:rPr lang="sq-AL" sz="1800" dirty="0">
                <a:solidFill>
                  <a:prstClr val="black"/>
                </a:solidFill>
                <a:latin typeface="Calibri (Body)"/>
                <a:cs typeface="Times New Roman" panose="02020603050405020304" pitchFamily="18" charset="0"/>
              </a:rPr>
              <a:t> = </a:t>
            </a:r>
            <a:r>
              <a:rPr lang="en-GB" sz="1800" dirty="0">
                <a:solidFill>
                  <a:prstClr val="black"/>
                </a:solidFill>
                <a:latin typeface="Calibri (Body)"/>
                <a:cs typeface="Times New Roman" panose="02020603050405020304" pitchFamily="18" charset="0"/>
              </a:rPr>
              <a:t>69,468,512</a:t>
            </a:r>
            <a:r>
              <a:rPr lang="sq-AL" sz="1800" dirty="0">
                <a:solidFill>
                  <a:prstClr val="black"/>
                </a:solidFill>
                <a:latin typeface="Calibri (Body)"/>
                <a:cs typeface="Times New Roman" panose="02020603050405020304" pitchFamily="18" charset="0"/>
              </a:rPr>
              <a:t>; {</a:t>
            </a:r>
            <a:r>
              <a:rPr lang="en-GB" sz="1800" dirty="0">
                <a:solidFill>
                  <a:prstClr val="black"/>
                </a:solidFill>
                <a:latin typeface="Calibri (Body)"/>
                <a:cs typeface="Times New Roman" panose="02020603050405020304" pitchFamily="18" charset="0"/>
              </a:rPr>
              <a:t>69,468,512 </a:t>
            </a:r>
            <a:r>
              <a:rPr lang="sq-AL" sz="1800" dirty="0">
                <a:solidFill>
                  <a:prstClr val="black"/>
                </a:solidFill>
                <a:latin typeface="Calibri (Body)"/>
                <a:cs typeface="Times New Roman" panose="02020603050405020304" pitchFamily="18" charset="0"/>
              </a:rPr>
              <a:t>/(</a:t>
            </a:r>
            <a:r>
              <a:rPr lang="en-GB" sz="1800" dirty="0">
                <a:solidFill>
                  <a:prstClr val="black"/>
                </a:solidFill>
                <a:latin typeface="Calibri (Body)"/>
                <a:cs typeface="Times New Roman" panose="02020603050405020304" pitchFamily="18" charset="0"/>
              </a:rPr>
              <a:t>69,468,512 </a:t>
            </a:r>
            <a:r>
              <a:rPr lang="sq-AL" sz="1800" dirty="0">
                <a:solidFill>
                  <a:prstClr val="black"/>
                </a:solidFill>
                <a:latin typeface="Calibri (Body)"/>
                <a:cs typeface="Times New Roman" panose="02020603050405020304" pitchFamily="18" charset="0"/>
              </a:rPr>
              <a:t>+</a:t>
            </a:r>
            <a:r>
              <a:rPr lang="en-GB" sz="1800" dirty="0">
                <a:solidFill>
                  <a:prstClr val="black"/>
                </a:solidFill>
                <a:latin typeface="Calibri (Body)"/>
                <a:cs typeface="Times New Roman" panose="02020603050405020304" pitchFamily="18" charset="0"/>
              </a:rPr>
              <a:t>83.965,451</a:t>
            </a:r>
            <a:r>
              <a:rPr lang="sq-AL" sz="1800" dirty="0">
                <a:solidFill>
                  <a:prstClr val="black"/>
                </a:solidFill>
                <a:latin typeface="Calibri (Body)"/>
                <a:cs typeface="Times New Roman" panose="02020603050405020304" pitchFamily="18" charset="0"/>
              </a:rPr>
              <a:t>+</a:t>
            </a:r>
            <a:r>
              <a:rPr lang="en-GB" sz="1800" dirty="0">
                <a:solidFill>
                  <a:prstClr val="black"/>
                </a:solidFill>
                <a:latin typeface="Calibri (Body)"/>
                <a:cs typeface="Times New Roman" panose="02020603050405020304" pitchFamily="18" charset="0"/>
              </a:rPr>
              <a:t>47,566,037</a:t>
            </a:r>
            <a:r>
              <a:rPr lang="sq-AL" sz="1800" dirty="0">
                <a:solidFill>
                  <a:prstClr val="black"/>
                </a:solidFill>
                <a:latin typeface="Calibri (Body)"/>
                <a:cs typeface="Times New Roman" panose="02020603050405020304" pitchFamily="18" charset="0"/>
              </a:rPr>
              <a:t>)}=</a:t>
            </a:r>
            <a:r>
              <a:rPr lang="en-US" sz="1800" dirty="0">
                <a:solidFill>
                  <a:prstClr val="black"/>
                </a:solidFill>
                <a:latin typeface="Calibri (Body)"/>
                <a:cs typeface="Times New Roman" panose="02020603050405020304" pitchFamily="18" charset="0"/>
              </a:rPr>
              <a:t>35</a:t>
            </a:r>
            <a:r>
              <a:rPr lang="en-US" sz="1800" dirty="0">
                <a:solidFill>
                  <a:srgbClr val="000000"/>
                </a:solidFill>
                <a:latin typeface="Calibri (Body)"/>
                <a:cs typeface="Times New Roman" panose="02020603050405020304" pitchFamily="18" charset="0"/>
              </a:rPr>
              <a:t>%</a:t>
            </a:r>
            <a:r>
              <a:rPr lang="sq-AL" sz="1800" dirty="0">
                <a:solidFill>
                  <a:srgbClr val="000000"/>
                </a:solidFill>
                <a:latin typeface="Calibri (Body)"/>
                <a:cs typeface="Times New Roman" panose="02020603050405020304" pitchFamily="18" charset="0"/>
              </a:rPr>
              <a:t> </a:t>
            </a:r>
            <a:endParaRPr lang="en-US" sz="1800" dirty="0">
              <a:solidFill>
                <a:prstClr val="black"/>
              </a:solidFill>
              <a:latin typeface="Calibri (Body)"/>
              <a:cs typeface="Arial" panose="020B0604020202020204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544287" y="990601"/>
          <a:ext cx="10776856" cy="1005658"/>
        </p:xfrm>
        <a:graphic>
          <a:graphicData uri="http://schemas.openxmlformats.org/drawingml/2006/table">
            <a:tbl>
              <a:tblPr firstRow="1" firstCol="1" bandRow="1"/>
              <a:tblGrid>
                <a:gridCol w="9053528"/>
                <a:gridCol w="1723328"/>
              </a:tblGrid>
              <a:tr h="248285">
                <a:tc>
                  <a:txBody>
                    <a:bodyPr/>
                    <a:lstStyle/>
                    <a:p>
                      <a:pPr marL="0" marR="0" indent="14033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1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Përbërja e transfertës së pakushtëzuar për qarqet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670</a:t>
                      </a:r>
                      <a:r>
                        <a:rPr lang="sq-AL" sz="11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,000,000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</a:tr>
              <a:tr h="263343">
                <a:tc>
                  <a:txBody>
                    <a:bodyPr/>
                    <a:lstStyle/>
                    <a:p>
                      <a:pPr marL="0" marR="0" indent="2806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100" b="1" dirty="0">
                          <a:solidFill>
                            <a:srgbClr val="9933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Komponenti I: Shuma fikse për qarqet (në përqindje)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1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</a:tr>
              <a:tr h="2749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Transferta e pakushtëzuar për t’u ndarë sipas shumës fikse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134</a:t>
                      </a:r>
                      <a:r>
                        <a:rPr lang="sq-AL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,000,000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Shuma fikse e transfertës së pakushtëzuar për çdo qark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11,166,667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66057" y="2090058"/>
          <a:ext cx="10809514" cy="914401"/>
        </p:xfrm>
        <a:graphic>
          <a:graphicData uri="http://schemas.openxmlformats.org/drawingml/2006/table">
            <a:tbl>
              <a:tblPr firstRow="1" firstCol="1" bandRow="1"/>
              <a:tblGrid>
                <a:gridCol w="9237161"/>
                <a:gridCol w="1572353"/>
              </a:tblGrid>
              <a:tr h="322365">
                <a:tc>
                  <a:txBody>
                    <a:bodyPr/>
                    <a:lstStyle/>
                    <a:p>
                      <a:pPr marL="0" marR="0" indent="2806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100" b="1" dirty="0">
                          <a:solidFill>
                            <a:srgbClr val="9933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Komponenti II: Ndarja sipas banorëve rezidentë  efektivë (në përqindje)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1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50%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</a:tr>
              <a:tr h="2960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Transferta e pakushtëzuar që shpërndahet sipas numrit të banorëve rezidentë efektivë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355</a:t>
                      </a:r>
                      <a:r>
                        <a:rPr lang="sq-AL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,000,000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Transferta e pakushtëzuar për frymë (Banorë rezidentë efektivë)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76943" y="3048001"/>
          <a:ext cx="10765970" cy="3048001"/>
        </p:xfrm>
        <a:graphic>
          <a:graphicData uri="http://schemas.openxmlformats.org/drawingml/2006/table">
            <a:tbl>
              <a:tblPr firstRow="1" firstCol="1" bandRow="1"/>
              <a:tblGrid>
                <a:gridCol w="990469"/>
                <a:gridCol w="667490"/>
                <a:gridCol w="1442640"/>
                <a:gridCol w="1225167"/>
                <a:gridCol w="1354360"/>
                <a:gridCol w="1229473"/>
                <a:gridCol w="1750547"/>
                <a:gridCol w="2105824"/>
              </a:tblGrid>
              <a:tr h="234462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 dirty="0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Komponenti III: Ndarja sipas dendësisë së popullsisë (në përqindje)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30%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</a:tr>
              <a:tr h="234462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Transferta e pakushtëzuar që shpërndahet sipas dendësisë së popullsisë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201,000,000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62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Mesatarja kombëtare e dendësisë së popullsisë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117   banorë/km</a:t>
                      </a:r>
                      <a:r>
                        <a:rPr lang="sq-AL" sz="1200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62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Transferta për frymë nga komponenti i dendësisë së popullsisë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254 </a:t>
                      </a:r>
                      <a:r>
                        <a:rPr lang="sq-AL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lek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ë</a:t>
                      </a:r>
                      <a:r>
                        <a:rPr lang="sq-AL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/banorë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30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Kufijtë e dendësisë së popullsisë si përqindje ndaj mesatares kombëtare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Koeficientët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Numri i Qarqeve që përfitojnë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Dendësia e popullsisë për grup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Popullsia për çdo grup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Shuma e shtuar për secilin grup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% e shpërndarjes për grup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34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Kufiri 1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90%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 dirty="0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0,3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105.6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918,119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69,468,512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35%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Kufiri 2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65%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 dirty="0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0,5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76.3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668,919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83,965,451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42%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Kufiri 3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35%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 dirty="0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1,0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41.1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190,458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47,566,037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24%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Totali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1,777,496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201,000,000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q-A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59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="" xmlns:a16="http://schemas.microsoft.com/office/drawing/2014/main" id="{2FA77B31-83AA-ECED-9DE5-E4595A4C59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1536986"/>
              </p:ext>
            </p:extLst>
          </p:nvPr>
        </p:nvGraphicFramePr>
        <p:xfrm>
          <a:off x="530942" y="206478"/>
          <a:ext cx="11366090" cy="6538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3220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2FEA50A8-9D9B-3181-577C-2F8A973FCC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6385386"/>
              </p:ext>
            </p:extLst>
          </p:nvPr>
        </p:nvGraphicFramePr>
        <p:xfrm>
          <a:off x="231058" y="781665"/>
          <a:ext cx="11729884" cy="6076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="" xmlns:a16="http://schemas.microsoft.com/office/drawing/2014/main" id="{8879A571-2827-1C80-6297-6712804F8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7138"/>
            <a:ext cx="10515600" cy="677094"/>
          </a:xfrm>
        </p:spPr>
        <p:txBody>
          <a:bodyPr>
            <a:noAutofit/>
          </a:bodyPr>
          <a:lstStyle/>
          <a:p>
            <a:pPr algn="ctr"/>
            <a:r>
              <a:rPr lang="sq-AL" sz="3200" b="1" dirty="0">
                <a:latin typeface="+mn-lt"/>
                <a:ea typeface="+mn-ea"/>
                <a:cs typeface="+mn-cs"/>
              </a:rPr>
              <a:t>Objektivat e buxhetit </a:t>
            </a:r>
            <a:r>
              <a:rPr lang="en-US" sz="3200" b="1" dirty="0">
                <a:latin typeface="+mn-lt"/>
                <a:ea typeface="+mn-ea"/>
                <a:cs typeface="+mn-cs"/>
              </a:rPr>
              <a:t>vendor 2023</a:t>
            </a:r>
          </a:p>
        </p:txBody>
      </p:sp>
    </p:spTree>
    <p:extLst>
      <p:ext uri="{BB962C8B-B14F-4D97-AF65-F5344CB8AC3E}">
        <p14:creationId xmlns:p14="http://schemas.microsoft.com/office/powerpoint/2010/main" val="3392792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11F5213D-F41D-D5C9-F8E2-152C34267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7262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  <a:ea typeface="+mn-ea"/>
                <a:cs typeface="+mn-cs"/>
              </a:rPr>
              <a:t>A</a:t>
            </a:r>
            <a:r>
              <a:rPr lang="sq-AL" sz="3200" b="1" dirty="0">
                <a:latin typeface="+mn-lt"/>
                <a:ea typeface="+mn-ea"/>
                <a:cs typeface="+mn-cs"/>
              </a:rPr>
              <a:t>rritje</a:t>
            </a:r>
            <a:r>
              <a:rPr lang="en-US" sz="3200" b="1" dirty="0">
                <a:latin typeface="+mn-lt"/>
                <a:ea typeface="+mn-ea"/>
                <a:cs typeface="+mn-cs"/>
              </a:rPr>
              <a:t>t</a:t>
            </a:r>
            <a:r>
              <a:rPr lang="sq-AL" sz="3200" b="1" dirty="0">
                <a:latin typeface="+mn-lt"/>
                <a:ea typeface="+mn-ea"/>
                <a:cs typeface="+mn-cs"/>
              </a:rPr>
              <a:t> në proceset e menaxhimit të financave vendore </a:t>
            </a:r>
            <a:endParaRPr lang="en-US" sz="3200" b="1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="" xmlns:a16="http://schemas.microsoft.com/office/drawing/2014/main" id="{D6485447-4DCF-106B-40C7-86839B5071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8337875"/>
              </p:ext>
            </p:extLst>
          </p:nvPr>
        </p:nvGraphicFramePr>
        <p:xfrm>
          <a:off x="503902" y="1075300"/>
          <a:ext cx="11235814" cy="5417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607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533" y="24084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err="1"/>
              <a:t>Faleminderit</a:t>
            </a:r>
            <a:r>
              <a:rPr lang="en-US" sz="5400" b="1" dirty="0"/>
              <a:t> </a:t>
            </a:r>
            <a:r>
              <a:rPr lang="en-US" sz="5400" b="1" dirty="0" err="1"/>
              <a:t>për</a:t>
            </a:r>
            <a:r>
              <a:rPr lang="en-US" sz="5400" b="1" dirty="0"/>
              <a:t> </a:t>
            </a:r>
            <a:r>
              <a:rPr lang="en-US" sz="5400" b="1" dirty="0" err="1"/>
              <a:t>vëmendjen</a:t>
            </a:r>
            <a:r>
              <a:rPr lang="en-US" sz="5400" b="1" dirty="0"/>
              <a:t>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98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DC65304C-7337-0C8B-0A13-74952CF549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466176"/>
              </p:ext>
            </p:extLst>
          </p:nvPr>
        </p:nvGraphicFramePr>
        <p:xfrm>
          <a:off x="481781" y="904567"/>
          <a:ext cx="11267767" cy="5676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>
            <a:extLst>
              <a:ext uri="{FF2B5EF4-FFF2-40B4-BE49-F238E27FC236}">
                <a16:creationId xmlns="" xmlns:a16="http://schemas.microsoft.com/office/drawing/2014/main" id="{514ED571-29EC-0CA8-29E6-B47A5E32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34"/>
            <a:ext cx="10515600" cy="62793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+mn-lt"/>
                <a:ea typeface="+mn-ea"/>
                <a:cs typeface="+mn-cs"/>
              </a:rPr>
              <a:t>R</a:t>
            </a:r>
            <a:r>
              <a:rPr lang="sq-AL" sz="3200" b="1" dirty="0">
                <a:latin typeface="+mn-lt"/>
                <a:ea typeface="+mn-ea"/>
                <a:cs typeface="+mn-cs"/>
              </a:rPr>
              <a:t>eform</a:t>
            </a:r>
            <a:r>
              <a:rPr lang="en-US" sz="3200" b="1" dirty="0">
                <a:latin typeface="+mn-lt"/>
                <a:ea typeface="+mn-ea"/>
                <a:cs typeface="+mn-cs"/>
              </a:rPr>
              <a:t>at </a:t>
            </a:r>
            <a:r>
              <a:rPr lang="en-US" sz="3200" b="1" dirty="0" err="1">
                <a:latin typeface="+mn-lt"/>
                <a:ea typeface="+mn-ea"/>
                <a:cs typeface="+mn-cs"/>
              </a:rPr>
              <a:t>dhe</a:t>
            </a:r>
            <a:r>
              <a:rPr lang="en-US" sz="3200" b="1" dirty="0">
                <a:latin typeface="+mn-lt"/>
                <a:ea typeface="+mn-ea"/>
                <a:cs typeface="+mn-cs"/>
              </a:rPr>
              <a:t> </a:t>
            </a:r>
            <a:r>
              <a:rPr lang="sq-AL" sz="3200" b="1" dirty="0">
                <a:latin typeface="+mn-lt"/>
                <a:ea typeface="+mn-ea"/>
                <a:cs typeface="+mn-cs"/>
              </a:rPr>
              <a:t>efekt</a:t>
            </a:r>
            <a:r>
              <a:rPr lang="en-US" sz="3200" b="1" dirty="0">
                <a:latin typeface="+mn-lt"/>
                <a:ea typeface="+mn-ea"/>
                <a:cs typeface="+mn-cs"/>
              </a:rPr>
              <a:t>et</a:t>
            </a:r>
            <a:r>
              <a:rPr lang="sq-AL" sz="3200" b="1" dirty="0">
                <a:latin typeface="+mn-lt"/>
                <a:ea typeface="+mn-ea"/>
                <a:cs typeface="+mn-cs"/>
              </a:rPr>
              <a:t> pozitiv</a:t>
            </a:r>
            <a:r>
              <a:rPr lang="en-US" sz="3200" b="1" dirty="0">
                <a:latin typeface="+mn-lt"/>
                <a:ea typeface="+mn-ea"/>
                <a:cs typeface="+mn-cs"/>
              </a:rPr>
              <a:t>e</a:t>
            </a:r>
            <a:r>
              <a:rPr lang="sq-AL" sz="3200" b="1" dirty="0">
                <a:latin typeface="+mn-lt"/>
                <a:ea typeface="+mn-ea"/>
                <a:cs typeface="+mn-cs"/>
              </a:rPr>
              <a:t> në buxhetin e vitit 202</a:t>
            </a:r>
            <a:r>
              <a:rPr lang="en-GB" sz="3200" b="1" dirty="0">
                <a:latin typeface="+mn-lt"/>
                <a:ea typeface="+mn-ea"/>
                <a:cs typeface="+mn-cs"/>
              </a:rPr>
              <a:t>3</a:t>
            </a:r>
            <a:endParaRPr lang="en-US" sz="3200" b="1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250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8536F23C-02D5-7176-2AB0-185DE8661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101"/>
          </a:xfrm>
        </p:spPr>
        <p:txBody>
          <a:bodyPr>
            <a:noAutofit/>
          </a:bodyPr>
          <a:lstStyle/>
          <a:p>
            <a:r>
              <a:rPr lang="en-US" sz="3000" b="1" dirty="0">
                <a:latin typeface="+mn-lt"/>
                <a:ea typeface="+mn-ea"/>
                <a:cs typeface="+mn-cs"/>
              </a:rPr>
              <a:t>R</a:t>
            </a:r>
            <a:r>
              <a:rPr lang="sq-AL" sz="3000" b="1" dirty="0">
                <a:latin typeface="+mn-lt"/>
                <a:ea typeface="+mn-ea"/>
                <a:cs typeface="+mn-cs"/>
              </a:rPr>
              <a:t>eform</a:t>
            </a:r>
            <a:r>
              <a:rPr lang="en-US" sz="3000" b="1" dirty="0">
                <a:latin typeface="+mn-lt"/>
                <a:ea typeface="+mn-ea"/>
                <a:cs typeface="+mn-cs"/>
              </a:rPr>
              <a:t>at </a:t>
            </a:r>
            <a:r>
              <a:rPr lang="sq-AL" sz="3000" b="1" dirty="0">
                <a:latin typeface="+mn-lt"/>
                <a:ea typeface="+mn-ea"/>
                <a:cs typeface="+mn-cs"/>
              </a:rPr>
              <a:t>dhe</a:t>
            </a:r>
            <a:r>
              <a:rPr lang="en-US" sz="3000" b="1" dirty="0">
                <a:latin typeface="+mn-lt"/>
                <a:ea typeface="+mn-ea"/>
                <a:cs typeface="+mn-cs"/>
              </a:rPr>
              <a:t> </a:t>
            </a:r>
            <a:r>
              <a:rPr lang="sq-AL" sz="3000" b="1" dirty="0">
                <a:latin typeface="+mn-lt"/>
                <a:ea typeface="+mn-ea"/>
                <a:cs typeface="+mn-cs"/>
              </a:rPr>
              <a:t>efekt</a:t>
            </a:r>
            <a:r>
              <a:rPr lang="en-US" sz="3000" b="1" dirty="0">
                <a:latin typeface="+mn-lt"/>
                <a:ea typeface="+mn-ea"/>
                <a:cs typeface="+mn-cs"/>
              </a:rPr>
              <a:t>et</a:t>
            </a:r>
            <a:r>
              <a:rPr lang="sq-AL" sz="3000" b="1" dirty="0">
                <a:latin typeface="+mn-lt"/>
                <a:ea typeface="+mn-ea"/>
                <a:cs typeface="+mn-cs"/>
              </a:rPr>
              <a:t> pozitiv</a:t>
            </a:r>
            <a:r>
              <a:rPr lang="en-US" sz="3000" b="1" dirty="0">
                <a:latin typeface="+mn-lt"/>
                <a:ea typeface="+mn-ea"/>
                <a:cs typeface="+mn-cs"/>
              </a:rPr>
              <a:t>e</a:t>
            </a:r>
            <a:r>
              <a:rPr lang="sq-AL" sz="3000" b="1" dirty="0">
                <a:latin typeface="+mn-lt"/>
                <a:ea typeface="+mn-ea"/>
                <a:cs typeface="+mn-cs"/>
              </a:rPr>
              <a:t> në buxhetin e vitit 202</a:t>
            </a:r>
            <a:r>
              <a:rPr lang="en-GB" sz="3000" b="1" dirty="0">
                <a:latin typeface="+mn-lt"/>
                <a:ea typeface="+mn-ea"/>
                <a:cs typeface="+mn-cs"/>
              </a:rPr>
              <a:t>3</a:t>
            </a:r>
            <a:endParaRPr lang="en-US" sz="3000" b="1" dirty="0"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97DE580A-9EF1-F219-FC5A-E692FDEF8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="" xmlns:a16="http://schemas.microsoft.com/office/drawing/2014/main" id="{BEDAFC2E-6DA1-C9AB-7568-F69DF71A43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5293768"/>
              </p:ext>
            </p:extLst>
          </p:nvPr>
        </p:nvGraphicFramePr>
        <p:xfrm>
          <a:off x="481781" y="904567"/>
          <a:ext cx="11267767" cy="5676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895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q-AL" sz="3600" b="1" dirty="0">
                <a:latin typeface="+mn-lt"/>
                <a:ea typeface="+mn-ea"/>
                <a:cs typeface="+mn-cs"/>
              </a:rPr>
              <a:t>Buxheti</a:t>
            </a:r>
            <a:r>
              <a:rPr lang="en-US" sz="3600" b="1" dirty="0">
                <a:latin typeface="+mn-lt"/>
                <a:ea typeface="+mn-ea"/>
                <a:cs typeface="+mn-cs"/>
              </a:rPr>
              <a:t> 2022-2023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(</a:t>
            </a:r>
            <a:r>
              <a:rPr lang="en-US" sz="3600" dirty="0" err="1"/>
              <a:t>në</a:t>
            </a:r>
            <a:r>
              <a:rPr lang="en-US" sz="3600" dirty="0"/>
              <a:t> </a:t>
            </a:r>
            <a:r>
              <a:rPr lang="en-US" sz="3600" i="1" dirty="0"/>
              <a:t>cash</a:t>
            </a:r>
            <a:r>
              <a:rPr lang="en-US" sz="3600" dirty="0"/>
              <a:t> </a:t>
            </a:r>
            <a:r>
              <a:rPr lang="en-US" sz="3600" dirty="0" err="1"/>
              <a:t>nga</a:t>
            </a:r>
            <a:r>
              <a:rPr lang="en-US" sz="3600" dirty="0"/>
              <a:t> buxheti </a:t>
            </a:r>
            <a:r>
              <a:rPr lang="en-US" sz="3600" dirty="0" err="1"/>
              <a:t>qendror</a:t>
            </a:r>
            <a:r>
              <a:rPr lang="en-US" sz="3600" dirty="0"/>
              <a:t>)</a:t>
            </a:r>
            <a:br>
              <a:rPr lang="en-US" sz="3600" dirty="0"/>
            </a:br>
            <a:endParaRPr lang="en-US" sz="1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9180767"/>
              </p:ext>
            </p:extLst>
          </p:nvPr>
        </p:nvGraphicFramePr>
        <p:xfrm>
          <a:off x="302320" y="2059504"/>
          <a:ext cx="11680371" cy="2967448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6418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120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57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2805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209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Nr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q-AL" sz="2400" noProof="0" dirty="0"/>
                        <a:t>Transfertat e buxhetit  </a:t>
                      </a:r>
                      <a:endParaRPr lang="sq-AL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     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  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noProof="0" dirty="0"/>
                        <a:t> </a:t>
                      </a:r>
                      <a:r>
                        <a:rPr lang="sq-AL" sz="2400" noProof="0" dirty="0"/>
                        <a:t>Diferenca</a:t>
                      </a:r>
                    </a:p>
                    <a:p>
                      <a:pPr algn="ctr"/>
                      <a:r>
                        <a:rPr lang="en-US" sz="2400" baseline="0" dirty="0"/>
                        <a:t>  </a:t>
                      </a:r>
                      <a:r>
                        <a:rPr lang="en-US" sz="2400" dirty="0"/>
                        <a:t>2022-2023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16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q-AL" sz="2400" dirty="0"/>
                        <a:t>Transferta e pakushtëzuar e përgjithshme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18,733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21,761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+3,023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16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</a:t>
                      </a: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q-AL" sz="2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Transferta e pakushtëzuar sektoriale</a:t>
                      </a:r>
                      <a:endParaRPr kumimoji="0" lang="sq-AL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9,353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9,890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+537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16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Transfertë</a:t>
                      </a:r>
                      <a:r>
                        <a:rPr lang="en-GB" sz="2400" dirty="0"/>
                        <a:t> </a:t>
                      </a:r>
                      <a:r>
                        <a:rPr lang="en-GB" sz="2400" dirty="0" err="1"/>
                        <a:t>për</a:t>
                      </a:r>
                      <a:r>
                        <a:rPr lang="en-GB" sz="2400" dirty="0"/>
                        <a:t> </a:t>
                      </a:r>
                      <a:r>
                        <a:rPr lang="en-GB" sz="2400" dirty="0" err="1"/>
                        <a:t>mbetjet</a:t>
                      </a:r>
                      <a:endParaRPr lang="sq-AL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500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+200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1629">
                <a:tc>
                  <a:txBody>
                    <a:bodyPr/>
                    <a:lstStyle/>
                    <a:p>
                      <a:pPr algn="l"/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q-AL" sz="2400" b="1" dirty="0"/>
                        <a:t>Totali</a:t>
                      </a:r>
                      <a:r>
                        <a:rPr lang="sq-AL" sz="2400" b="1" baseline="0" dirty="0"/>
                        <a:t>  (1+2+3)</a:t>
                      </a:r>
                      <a:endParaRPr lang="sq-A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28,586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32,351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+3,765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357615" y="1657515"/>
            <a:ext cx="1635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a typeface="Times New Roman"/>
              </a:rPr>
              <a:t>(</a:t>
            </a:r>
            <a:r>
              <a:rPr lang="sq-AL" dirty="0">
                <a:ea typeface="Times New Roman"/>
              </a:rPr>
              <a:t>në milion lekë</a:t>
            </a:r>
            <a:r>
              <a:rPr lang="en-US" dirty="0">
                <a:ea typeface="Times New Roman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02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285" y="190955"/>
            <a:ext cx="10515600" cy="745218"/>
          </a:xfrm>
        </p:spPr>
        <p:txBody>
          <a:bodyPr>
            <a:normAutofit/>
          </a:bodyPr>
          <a:lstStyle/>
          <a:p>
            <a:pPr algn="ctr"/>
            <a:r>
              <a:rPr lang="sq-AL" sz="4000" b="1" dirty="0">
                <a:latin typeface="+mn-lt"/>
                <a:ea typeface="+mn-ea"/>
                <a:cs typeface="+mn-cs"/>
              </a:rPr>
              <a:t>Transferta e pakushtëzuar e përgjithshme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090" y="1085172"/>
            <a:ext cx="11367911" cy="5453740"/>
          </a:xfrm>
        </p:spPr>
        <p:txBody>
          <a:bodyPr>
            <a:normAutofit lnSpcReduction="10000"/>
          </a:bodyPr>
          <a:lstStyle/>
          <a:p>
            <a:pPr algn="just"/>
            <a:r>
              <a:rPr lang="sq-AL" dirty="0"/>
              <a:t>Për vitin 202</a:t>
            </a:r>
            <a:r>
              <a:rPr lang="en-GB" dirty="0"/>
              <a:t>3</a:t>
            </a:r>
            <a:r>
              <a:rPr lang="sq-AL" dirty="0"/>
              <a:t>, transferta e pakushtëzuar përbëhet nga dy pjesë: </a:t>
            </a:r>
            <a:endParaRPr lang="en-US" dirty="0"/>
          </a:p>
          <a:p>
            <a:pPr marL="1089025" indent="-457200" algn="just">
              <a:buFont typeface="Courier New" panose="02070309020205020404" pitchFamily="49" charset="0"/>
              <a:buChar char="o"/>
              <a:tabLst>
                <a:tab pos="1252538" algn="l"/>
              </a:tabLst>
            </a:pPr>
            <a:r>
              <a:rPr lang="sq-AL" i="1" dirty="0"/>
              <a:t>pjesa e përgjithshme</a:t>
            </a:r>
            <a:r>
              <a:rPr lang="en-US" i="1" dirty="0"/>
              <a:t>;</a:t>
            </a:r>
          </a:p>
          <a:p>
            <a:pPr marL="1089025" indent="-457200" algn="just">
              <a:buFont typeface="Courier New" panose="02070309020205020404" pitchFamily="49" charset="0"/>
              <a:buChar char="o"/>
              <a:tabLst>
                <a:tab pos="1252538" algn="l"/>
              </a:tabLst>
            </a:pPr>
            <a:r>
              <a:rPr lang="sq-AL" i="1" dirty="0"/>
              <a:t>pjesa sektoriale.  </a:t>
            </a:r>
            <a:endParaRPr lang="en-US" i="1" dirty="0"/>
          </a:p>
          <a:p>
            <a:pPr algn="just"/>
            <a:r>
              <a:rPr lang="sq-AL" dirty="0"/>
              <a:t>Formula e shpërndarjes së transfertës garanton një sistem të drejtë ekualizimi fiskal duke ndihmuar bashkitë me kapacitet më të ulët fiskal.</a:t>
            </a:r>
            <a:endParaRPr lang="en-US" dirty="0"/>
          </a:p>
          <a:p>
            <a:pPr algn="just"/>
            <a:r>
              <a:rPr lang="en-US" dirty="0"/>
              <a:t>F</a:t>
            </a:r>
            <a:r>
              <a:rPr lang="sq-AL" dirty="0"/>
              <a:t>ormula e shpërndarjes së transfertës së pakushtëzuar identifikon nevojat për shpenzime të bashkive duke u bazuar tek</a:t>
            </a:r>
            <a:r>
              <a:rPr lang="en-US" dirty="0"/>
              <a:t>: </a:t>
            </a:r>
          </a:p>
          <a:p>
            <a:pPr marL="1089025" indent="-457200" algn="just">
              <a:buFont typeface="Courier New" panose="02070309020205020404" pitchFamily="49" charset="0"/>
              <a:buChar char="o"/>
            </a:pPr>
            <a:r>
              <a:rPr lang="sq-AL" i="1" dirty="0"/>
              <a:t>popullsia relative</a:t>
            </a:r>
            <a:r>
              <a:rPr lang="en-US" i="1" dirty="0"/>
              <a:t> me </a:t>
            </a:r>
            <a:r>
              <a:rPr lang="en-US" i="1" dirty="0" err="1"/>
              <a:t>peshë</a:t>
            </a:r>
            <a:r>
              <a:rPr lang="en-US" i="1" dirty="0"/>
              <a:t> 80%;</a:t>
            </a:r>
          </a:p>
          <a:p>
            <a:pPr marL="1089025" indent="-457200" algn="just">
              <a:buFont typeface="Courier New" panose="02070309020205020404" pitchFamily="49" charset="0"/>
              <a:buChar char="o"/>
            </a:pPr>
            <a:r>
              <a:rPr lang="sq-AL" i="1" dirty="0"/>
              <a:t>dendësia e popullsisë (që reflekton diferencat në koston e ushtrimit të funksioneve ndërmjet bashkive)</a:t>
            </a:r>
            <a:r>
              <a:rPr lang="en-US" i="1" dirty="0"/>
              <a:t> me </a:t>
            </a:r>
            <a:r>
              <a:rPr lang="en-US" i="1" dirty="0" err="1"/>
              <a:t>peshë</a:t>
            </a:r>
            <a:r>
              <a:rPr lang="en-US" i="1" dirty="0"/>
              <a:t> 15%;</a:t>
            </a:r>
          </a:p>
          <a:p>
            <a:pPr marL="1089025" indent="-457200" algn="just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sq-AL" i="1" dirty="0"/>
              <a:t>numri faktik i nxënësve në shkollat 9-vjeçare dhe të mesme në çdo bashki</a:t>
            </a:r>
            <a:r>
              <a:rPr lang="en-US" i="1" dirty="0"/>
              <a:t> me </a:t>
            </a:r>
            <a:r>
              <a:rPr lang="en-US" i="1" dirty="0" err="1"/>
              <a:t>peshë</a:t>
            </a:r>
            <a:r>
              <a:rPr lang="en-US" i="1" dirty="0"/>
              <a:t> 5%</a:t>
            </a:r>
            <a:r>
              <a:rPr lang="sq-AL" i="1" dirty="0"/>
              <a:t>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9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1839"/>
            <a:ext cx="12192000" cy="825769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  <a:ea typeface="+mn-ea"/>
                <a:cs typeface="+mn-cs"/>
              </a:rPr>
              <a:t>B</a:t>
            </a:r>
            <a:r>
              <a:rPr lang="sq-AL" sz="3600" b="1" dirty="0">
                <a:latin typeface="+mn-lt"/>
                <a:ea typeface="+mn-ea"/>
                <a:cs typeface="+mn-cs"/>
              </a:rPr>
              <a:t>uxheti </a:t>
            </a:r>
            <a:r>
              <a:rPr lang="en-US" sz="3600" b="1" dirty="0">
                <a:latin typeface="+mn-lt"/>
                <a:ea typeface="+mn-ea"/>
                <a:cs typeface="+mn-cs"/>
              </a:rPr>
              <a:t>vendor (2022-2023)</a:t>
            </a:r>
          </a:p>
        </p:txBody>
      </p:sp>
      <p:sp>
        <p:nvSpPr>
          <p:cNvPr id="5" name="Rectangle 4"/>
          <p:cNvSpPr/>
          <p:nvPr/>
        </p:nvSpPr>
        <p:spPr>
          <a:xfrm>
            <a:off x="191912" y="1027609"/>
            <a:ext cx="561017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sq-AL" sz="2800" b="1" dirty="0">
                <a:solidFill>
                  <a:prstClr val="black"/>
                </a:solidFill>
              </a:rPr>
              <a:t>Shpenzimet vendor</a:t>
            </a:r>
            <a:r>
              <a:rPr lang="en-US" sz="2800" b="1" dirty="0">
                <a:solidFill>
                  <a:prstClr val="black"/>
                </a:solidFill>
              </a:rPr>
              <a:t>e</a:t>
            </a:r>
            <a:r>
              <a:rPr lang="sq-AL" sz="2800" b="1" dirty="0">
                <a:solidFill>
                  <a:prstClr val="black"/>
                </a:solidFill>
              </a:rPr>
              <a:t> </a:t>
            </a:r>
            <a:r>
              <a:rPr lang="sq-AL" sz="2800" dirty="0">
                <a:solidFill>
                  <a:prstClr val="black"/>
                </a:solidFill>
              </a:rPr>
              <a:t>për vitin 202</a:t>
            </a:r>
            <a:r>
              <a:rPr lang="en-GB" sz="2800" dirty="0">
                <a:solidFill>
                  <a:prstClr val="black"/>
                </a:solidFill>
              </a:rPr>
              <a:t>3</a:t>
            </a:r>
            <a:r>
              <a:rPr lang="sq-AL" sz="2800" dirty="0">
                <a:solidFill>
                  <a:prstClr val="black"/>
                </a:solidFill>
              </a:rPr>
              <a:t>, janë parashikuar </a:t>
            </a:r>
            <a:r>
              <a:rPr lang="en-US" sz="2800" dirty="0">
                <a:solidFill>
                  <a:prstClr val="black"/>
                </a:solidFill>
              </a:rPr>
              <a:t>65</a:t>
            </a:r>
            <a:r>
              <a:rPr lang="sq-AL" sz="2800" dirty="0">
                <a:solidFill>
                  <a:prstClr val="black"/>
                </a:solidFill>
              </a:rPr>
              <a:t>.</a:t>
            </a:r>
            <a:r>
              <a:rPr lang="en-US" sz="2800" dirty="0">
                <a:solidFill>
                  <a:prstClr val="black"/>
                </a:solidFill>
              </a:rPr>
              <a:t>584 </a:t>
            </a:r>
            <a:r>
              <a:rPr lang="sq-AL" sz="2800" dirty="0">
                <a:solidFill>
                  <a:prstClr val="black"/>
                </a:solidFill>
              </a:rPr>
              <a:t>miliard lekë ose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rreth</a:t>
            </a:r>
            <a:r>
              <a:rPr lang="sq-AL" sz="2800" dirty="0">
                <a:solidFill>
                  <a:prstClr val="black"/>
                </a:solidFill>
              </a:rPr>
              <a:t> 3.</a:t>
            </a:r>
            <a:r>
              <a:rPr lang="en-GB" sz="2800" dirty="0">
                <a:solidFill>
                  <a:prstClr val="black"/>
                </a:solidFill>
              </a:rPr>
              <a:t>1% </a:t>
            </a:r>
            <a:r>
              <a:rPr lang="sq-AL" sz="2800" dirty="0">
                <a:solidFill>
                  <a:prstClr val="black"/>
                </a:solidFill>
              </a:rPr>
              <a:t>e PBB-së. </a:t>
            </a:r>
            <a:endParaRPr lang="en-US" sz="2800" dirty="0">
              <a:solidFill>
                <a:prstClr val="black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sq-AL" sz="2800" b="1" dirty="0">
                <a:solidFill>
                  <a:prstClr val="black"/>
                </a:solidFill>
              </a:rPr>
              <a:t>Të ardhurat nga taksat dhe tarifat e veta </a:t>
            </a:r>
            <a:r>
              <a:rPr lang="sq-AL" sz="2800" dirty="0">
                <a:solidFill>
                  <a:prstClr val="black"/>
                </a:solidFill>
              </a:rPr>
              <a:t>për 202</a:t>
            </a:r>
            <a:r>
              <a:rPr lang="en-GB" sz="2800" dirty="0">
                <a:solidFill>
                  <a:prstClr val="black"/>
                </a:solidFill>
              </a:rPr>
              <a:t>3</a:t>
            </a:r>
            <a:r>
              <a:rPr lang="sq-AL" sz="2800" dirty="0">
                <a:solidFill>
                  <a:prstClr val="black"/>
                </a:solidFill>
              </a:rPr>
              <a:t>, parashikohe</a:t>
            </a:r>
            <a:r>
              <a:rPr lang="en-US" sz="2800" dirty="0">
                <a:solidFill>
                  <a:prstClr val="black"/>
                </a:solidFill>
              </a:rPr>
              <a:t>n</a:t>
            </a:r>
            <a:r>
              <a:rPr lang="sq-AL" sz="2800" dirty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me </a:t>
            </a:r>
            <a:r>
              <a:rPr lang="sq-AL" sz="2800" dirty="0">
                <a:solidFill>
                  <a:prstClr val="black"/>
                </a:solidFill>
              </a:rPr>
              <a:t>një rritje </a:t>
            </a:r>
            <a:r>
              <a:rPr lang="en-US" sz="2800" dirty="0" err="1">
                <a:solidFill>
                  <a:prstClr val="black"/>
                </a:solidFill>
              </a:rPr>
              <a:t>rreth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GB" sz="2800" b="1" dirty="0">
                <a:solidFill>
                  <a:prstClr val="black"/>
                </a:solidFill>
              </a:rPr>
              <a:t>1</a:t>
            </a:r>
            <a:r>
              <a:rPr lang="sq-AL" sz="2800" b="1" dirty="0">
                <a:solidFill>
                  <a:prstClr val="black"/>
                </a:solidFill>
              </a:rPr>
              <a:t>.</a:t>
            </a:r>
            <a:r>
              <a:rPr lang="en-GB" sz="2800" b="1" dirty="0">
                <a:solidFill>
                  <a:prstClr val="black"/>
                </a:solidFill>
              </a:rPr>
              <a:t>5</a:t>
            </a:r>
            <a:r>
              <a:rPr lang="sq-AL" sz="2800" b="1" dirty="0">
                <a:solidFill>
                  <a:prstClr val="black"/>
                </a:solidFill>
              </a:rPr>
              <a:t> miliard lekë 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ose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GB" sz="2800" b="1" dirty="0">
                <a:solidFill>
                  <a:prstClr val="black"/>
                </a:solidFill>
              </a:rPr>
              <a:t>6</a:t>
            </a:r>
            <a:r>
              <a:rPr lang="sq-AL" sz="2800" b="1" dirty="0">
                <a:solidFill>
                  <a:prstClr val="black"/>
                </a:solidFill>
              </a:rPr>
              <a:t>%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err="1">
                <a:solidFill>
                  <a:prstClr val="black"/>
                </a:solidFill>
              </a:rPr>
              <a:t>më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err="1">
                <a:solidFill>
                  <a:prstClr val="black"/>
                </a:solidFill>
              </a:rPr>
              <a:t>shumë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se </a:t>
            </a:r>
            <a:r>
              <a:rPr lang="en-US" sz="2800" dirty="0" err="1">
                <a:solidFill>
                  <a:prstClr val="black"/>
                </a:solidFill>
              </a:rPr>
              <a:t>plani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i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vitit</a:t>
            </a:r>
            <a:r>
              <a:rPr lang="en-US" sz="2800" dirty="0">
                <a:solidFill>
                  <a:prstClr val="black"/>
                </a:solidFill>
              </a:rPr>
              <a:t> 2021.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black"/>
                </a:solidFill>
              </a:rPr>
              <a:t>K</a:t>
            </a:r>
            <a:r>
              <a:rPr lang="sq-AL" sz="2800" dirty="0">
                <a:solidFill>
                  <a:prstClr val="black"/>
                </a:solidFill>
              </a:rPr>
              <a:t>rahasuar me vitin 2015, si viti para reformës administrative, të ardhurat vendore </a:t>
            </a:r>
            <a:r>
              <a:rPr lang="en-US" sz="2800" dirty="0" err="1">
                <a:solidFill>
                  <a:prstClr val="black"/>
                </a:solidFill>
              </a:rPr>
              <a:t>janë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rreth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b="1" dirty="0">
                <a:solidFill>
                  <a:prstClr val="black"/>
                </a:solidFill>
              </a:rPr>
              <a:t>15.9 </a:t>
            </a:r>
            <a:r>
              <a:rPr lang="en-US" sz="2800" b="1" dirty="0" err="1">
                <a:solidFill>
                  <a:prstClr val="black"/>
                </a:solidFill>
              </a:rPr>
              <a:t>miliard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err="1">
                <a:solidFill>
                  <a:prstClr val="black"/>
                </a:solidFill>
              </a:rPr>
              <a:t>lekë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më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shumë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1026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933" y="1132115"/>
            <a:ext cx="5340123" cy="2449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1084202"/>
              </p:ext>
            </p:extLst>
          </p:nvPr>
        </p:nvGraphicFramePr>
        <p:xfrm>
          <a:off x="6274935" y="3828618"/>
          <a:ext cx="5470752" cy="3029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558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8910"/>
            <a:ext cx="10515600" cy="799646"/>
          </a:xfrm>
        </p:spPr>
        <p:txBody>
          <a:bodyPr>
            <a:normAutofit/>
          </a:bodyPr>
          <a:lstStyle/>
          <a:p>
            <a:pPr algn="ctr"/>
            <a:r>
              <a:rPr lang="sq-AL" sz="4000" b="1" dirty="0">
                <a:latin typeface="+mn-lt"/>
                <a:ea typeface="+mn-ea"/>
                <a:cs typeface="+mn-cs"/>
              </a:rPr>
              <a:t>Transferta e Pakushtëzuar </a:t>
            </a:r>
            <a:r>
              <a:rPr lang="en-US" sz="4000" b="1" dirty="0">
                <a:latin typeface="+mn-lt"/>
                <a:ea typeface="+mn-ea"/>
                <a:cs typeface="+mn-cs"/>
              </a:rPr>
              <a:t>2013-2023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5E197-055B-462F-B76E-D4E06BC9F4EE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4874360"/>
            <a:ext cx="1080319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sz="2000" dirty="0"/>
              <a:t>Transferta e pakushtëzuar për vitin 202</a:t>
            </a:r>
            <a:r>
              <a:rPr lang="en-GB" sz="2000" dirty="0"/>
              <a:t>3</a:t>
            </a:r>
            <a:r>
              <a:rPr lang="sq-AL" sz="2000" dirty="0"/>
              <a:t>, krahasuar me vitin 201</a:t>
            </a:r>
            <a:r>
              <a:rPr lang="en-US" sz="2000" dirty="0"/>
              <a:t>5</a:t>
            </a:r>
            <a:r>
              <a:rPr lang="sq-AL" sz="2000" dirty="0"/>
              <a:t>, është </a:t>
            </a:r>
            <a:r>
              <a:rPr lang="en-US" sz="2000" b="1" dirty="0"/>
              <a:t>9.4 </a:t>
            </a:r>
            <a:r>
              <a:rPr lang="sq-AL" sz="2000" b="1" dirty="0"/>
              <a:t>miliard lekë </a:t>
            </a:r>
            <a:r>
              <a:rPr lang="sq-AL" sz="2000" dirty="0"/>
              <a:t>më shumë ose rreth </a:t>
            </a:r>
            <a:r>
              <a:rPr lang="en-US" sz="2000" b="1" dirty="0"/>
              <a:t>76.2%</a:t>
            </a:r>
            <a:r>
              <a:rPr lang="sq-AL" sz="2000" b="1" dirty="0"/>
              <a:t> më e lartë</a:t>
            </a:r>
            <a:r>
              <a:rPr lang="en-US" sz="2000" dirty="0"/>
              <a:t>. </a:t>
            </a:r>
            <a:r>
              <a:rPr lang="en-US" sz="2000" dirty="0" err="1"/>
              <a:t>Krahasuar</a:t>
            </a:r>
            <a:r>
              <a:rPr lang="en-US" sz="2000" dirty="0"/>
              <a:t> me </a:t>
            </a:r>
            <a:r>
              <a:rPr lang="en-US" sz="2000" dirty="0" err="1"/>
              <a:t>një</a:t>
            </a:r>
            <a:r>
              <a:rPr lang="en-US" sz="2000" dirty="0"/>
              <a:t> vit </a:t>
            </a:r>
            <a:r>
              <a:rPr lang="en-US" sz="2000" dirty="0" err="1"/>
              <a:t>më</a:t>
            </a:r>
            <a:r>
              <a:rPr lang="en-US" sz="2000" dirty="0"/>
              <a:t> </a:t>
            </a:r>
            <a:r>
              <a:rPr lang="en-US" sz="2000" dirty="0" err="1"/>
              <a:t>parë</a:t>
            </a:r>
            <a:r>
              <a:rPr lang="en-US" sz="2000" dirty="0"/>
              <a:t> </a:t>
            </a:r>
            <a:r>
              <a:rPr lang="en-US" sz="2000" dirty="0" err="1"/>
              <a:t>është</a:t>
            </a:r>
            <a:r>
              <a:rPr lang="en-US" sz="2000" dirty="0"/>
              <a:t> </a:t>
            </a:r>
            <a:r>
              <a:rPr lang="en-US" sz="2000" dirty="0" err="1"/>
              <a:t>rreth</a:t>
            </a:r>
            <a:r>
              <a:rPr lang="en-US" sz="2000" dirty="0"/>
              <a:t> </a:t>
            </a:r>
            <a:r>
              <a:rPr lang="en-US" sz="2000" b="1" dirty="0"/>
              <a:t>3 </a:t>
            </a:r>
            <a:r>
              <a:rPr lang="en-US" sz="2000" b="1" dirty="0" err="1"/>
              <a:t>miliard</a:t>
            </a:r>
            <a:r>
              <a:rPr lang="en-US" sz="2000" b="1" dirty="0"/>
              <a:t> </a:t>
            </a:r>
            <a:r>
              <a:rPr lang="en-US" sz="2000" b="1" dirty="0" err="1"/>
              <a:t>lekë</a:t>
            </a:r>
            <a:r>
              <a:rPr lang="en-US" sz="2000" b="1" dirty="0"/>
              <a:t> </a:t>
            </a:r>
            <a:r>
              <a:rPr lang="en-US" sz="2000" dirty="0" err="1"/>
              <a:t>më</a:t>
            </a:r>
            <a:r>
              <a:rPr lang="en-US" sz="2000" dirty="0"/>
              <a:t> e </a:t>
            </a:r>
            <a:r>
              <a:rPr lang="en-US" sz="2000" dirty="0" err="1"/>
              <a:t>lartë</a:t>
            </a:r>
            <a:r>
              <a:rPr lang="en-US" sz="2000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q-AL" sz="2000" dirty="0"/>
              <a:t>Transferta e pakushtëzuar për çdo bashki në vitin 2023, do të jetë me rritje mesatare në nivelin </a:t>
            </a:r>
            <a:r>
              <a:rPr lang="sq-AL" sz="2000" b="1" dirty="0"/>
              <a:t>18%</a:t>
            </a:r>
            <a:r>
              <a:rPr lang="sq-AL" sz="2000" dirty="0"/>
              <a:t> krahasuar me një vit më parë.</a:t>
            </a:r>
            <a:endParaRPr lang="en-US" sz="2000" dirty="0"/>
          </a:p>
          <a:p>
            <a:endParaRPr lang="en-US" b="1" dirty="0"/>
          </a:p>
        </p:txBody>
      </p:sp>
      <p:pic>
        <p:nvPicPr>
          <p:cNvPr id="4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68" t="-12039" r="-1958" b="-2580"/>
          <a:stretch>
            <a:fillRect/>
          </a:stretch>
        </p:blipFill>
        <p:spPr bwMode="auto">
          <a:xfrm>
            <a:off x="1191774" y="1088556"/>
            <a:ext cx="9385979" cy="3810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97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Equity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2126</TotalTime>
  <Words>3173</Words>
  <Application>Microsoft Office PowerPoint</Application>
  <PresentationFormat>Widescreen</PresentationFormat>
  <Paragraphs>399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30</vt:i4>
      </vt:variant>
    </vt:vector>
  </HeadingPairs>
  <TitlesOfParts>
    <vt:vector size="46" baseType="lpstr">
      <vt:lpstr>Arial</vt:lpstr>
      <vt:lpstr>Calibri</vt:lpstr>
      <vt:lpstr>Calibri </vt:lpstr>
      <vt:lpstr>Calibri (Body)</vt:lpstr>
      <vt:lpstr>Calibri Heading</vt:lpstr>
      <vt:lpstr>Calibri Light</vt:lpstr>
      <vt:lpstr>Courier New</vt:lpstr>
      <vt:lpstr>Franklin Gothic Book</vt:lpstr>
      <vt:lpstr>Perpetua</vt:lpstr>
      <vt:lpstr>Times New Roman</vt:lpstr>
      <vt:lpstr>Wingdings</vt:lpstr>
      <vt:lpstr>Wingdings 2</vt:lpstr>
      <vt:lpstr>1_Office Theme</vt:lpstr>
      <vt:lpstr>Office Theme</vt:lpstr>
      <vt:lpstr>2_Office Theme</vt:lpstr>
      <vt:lpstr>Equity</vt:lpstr>
      <vt:lpstr>Buxheti Vendor 2023</vt:lpstr>
      <vt:lpstr>Arritjet në proceset e menaxhimit të financave vendore </vt:lpstr>
      <vt:lpstr>Arritjet në proceset e menaxhimit të financave vendore </vt:lpstr>
      <vt:lpstr>Reformat dhe efektet pozitive në buxhetin e vitit 2023</vt:lpstr>
      <vt:lpstr>Reformat dhe efektet pozitive në buxhetin e vitit 2023</vt:lpstr>
      <vt:lpstr>Buxheti 2022-2023  (në cash nga buxheti qendror) </vt:lpstr>
      <vt:lpstr>Transferta e pakushtëzuar e përgjithshme</vt:lpstr>
      <vt:lpstr>Buxheti vendor (2022-2023)</vt:lpstr>
      <vt:lpstr>Transferta e Pakushtëzuar 2013-2023</vt:lpstr>
      <vt:lpstr>(në milion lekë)</vt:lpstr>
      <vt:lpstr>Transferta të tjera</vt:lpstr>
      <vt:lpstr>Performaca e buxhetit vendor 2015-2023</vt:lpstr>
      <vt:lpstr>Detyrimet e prapambetura</vt:lpstr>
      <vt:lpstr>PowerPoint Presentation</vt:lpstr>
      <vt:lpstr>Ndarja e transfertës së pakushtëzuar midis niveleve të QV</vt:lpstr>
      <vt:lpstr>Koeficienti i përshtatjes së të dhënave të popullsisë</vt:lpstr>
      <vt:lpstr>Shembull për bashkinë “X”</vt:lpstr>
      <vt:lpstr>Kriteri i popullsisë</vt:lpstr>
      <vt:lpstr>Kriteri i dendësisë së popullsisë</vt:lpstr>
      <vt:lpstr>Kriteri i dendësisë së popullsisë</vt:lpstr>
      <vt:lpstr>Kriteri  i numrit  faktik të nxënësve</vt:lpstr>
      <vt:lpstr>Kriteri: Sistemi i ekualizimit </vt:lpstr>
      <vt:lpstr>Kriteri: Sistemi i ekualizimit ...vazhdim</vt:lpstr>
      <vt:lpstr>Kriteri: Sistemi i ekualizimit ...vazhdim</vt:lpstr>
      <vt:lpstr>Kriteret e shpërndarjes së transfertës </vt:lpstr>
      <vt:lpstr>Kriteret e shpërndarjes së transfertës </vt:lpstr>
      <vt:lpstr>Kriteret e shpërndarjes së transfertës për Qarqet</vt:lpstr>
      <vt:lpstr>PowerPoint Presentation</vt:lpstr>
      <vt:lpstr>Objektivat e buxhetit vendor 2023</vt:lpstr>
      <vt:lpstr>Faleminderit për vëmendjen!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Buxheti Vendor 2021</dc:title>
  <dc:creator>Elidona Durmishi</dc:creator>
  <cp:lastModifiedBy>Fran Brahimi</cp:lastModifiedBy>
  <cp:revision>191</cp:revision>
  <cp:lastPrinted>2022-10-25T11:08:03Z</cp:lastPrinted>
  <dcterms:created xsi:type="dcterms:W3CDTF">2020-10-08T10:04:23Z</dcterms:created>
  <dcterms:modified xsi:type="dcterms:W3CDTF">2022-10-27T19:07:39Z</dcterms:modified>
</cp:coreProperties>
</file>