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965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0098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923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51283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678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5612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302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57316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533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954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021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EB1B-C5AD-40A7-8EEA-24D0738F4344}" type="datetimeFigureOut">
              <a:rPr lang="sq-AL" smtClean="0"/>
              <a:t>12.12.2022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3B90-C2DE-43F3-95FB-51416A9A8FD1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08378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996" y="2406436"/>
            <a:ext cx="10515600" cy="2183027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prstClr val="black"/>
                </a:solidFill>
              </a:rPr>
              <a:t/>
            </a:r>
            <a:br>
              <a:rPr lang="en-GB" sz="3600" b="1" dirty="0" smtClean="0">
                <a:solidFill>
                  <a:prstClr val="black"/>
                </a:solidFill>
              </a:rPr>
            </a:br>
            <a:r>
              <a:rPr lang="en-GB" sz="3600" b="1" dirty="0">
                <a:solidFill>
                  <a:prstClr val="black"/>
                </a:solidFill>
              </a:rPr>
              <a:t/>
            </a:r>
            <a:br>
              <a:rPr lang="en-GB" sz="3600" b="1" dirty="0">
                <a:solidFill>
                  <a:prstClr val="black"/>
                </a:solidFill>
              </a:rPr>
            </a:br>
            <a:r>
              <a:rPr lang="en-GB" sz="3600" b="1" dirty="0" smtClean="0">
                <a:solidFill>
                  <a:prstClr val="black"/>
                </a:solidFill>
              </a:rPr>
              <a:t/>
            </a:r>
            <a:br>
              <a:rPr lang="en-GB" sz="3600" b="1" dirty="0" smtClean="0">
                <a:solidFill>
                  <a:prstClr val="black"/>
                </a:solidFill>
              </a:rPr>
            </a:br>
            <a:r>
              <a:rPr lang="sq-AL" sz="3600" b="1" dirty="0" smtClean="0">
                <a:solidFill>
                  <a:prstClr val="black"/>
                </a:solidFill>
              </a:rPr>
              <a:t>PROJEKTLIGJ</a:t>
            </a:r>
            <a:r>
              <a:rPr lang="sq-AL" sz="3600" b="1" dirty="0">
                <a:solidFill>
                  <a:prstClr val="black"/>
                </a:solidFill>
              </a:rPr>
              <a:t/>
            </a:r>
            <a:br>
              <a:rPr lang="sq-AL" sz="3600" b="1" dirty="0">
                <a:solidFill>
                  <a:prstClr val="black"/>
                </a:solidFill>
              </a:rPr>
            </a:br>
            <a:r>
              <a:rPr lang="sq-AL" sz="3600" b="1" dirty="0">
                <a:solidFill>
                  <a:prstClr val="black"/>
                </a:solidFill>
              </a:rPr>
              <a:t>“PËR DISA SHTESA DHE NDRYSHIME NË LIGJIN NR.68/2017 “PËR FINANCAT E VETËQEVERISJES </a:t>
            </a:r>
            <a:r>
              <a:rPr lang="sq-AL" sz="3600" b="1" dirty="0" smtClean="0">
                <a:solidFill>
                  <a:prstClr val="black"/>
                </a:solidFill>
              </a:rPr>
              <a:t>VENDORE”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563" y="5577016"/>
            <a:ext cx="10515600" cy="776245"/>
          </a:xfrm>
        </p:spPr>
        <p:txBody>
          <a:bodyPr/>
          <a:lstStyle/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en-US" sz="2500" kern="0" dirty="0">
                <a:solidFill>
                  <a:prstClr val="black"/>
                </a:solidFill>
              </a:rPr>
              <a:t>Fran BRAHIMI/</a:t>
            </a:r>
            <a:r>
              <a:rPr lang="en-US" sz="2500" kern="0" dirty="0" err="1">
                <a:solidFill>
                  <a:prstClr val="black"/>
                </a:solidFill>
              </a:rPr>
              <a:t>Ministria</a:t>
            </a:r>
            <a:r>
              <a:rPr lang="en-US" sz="2500" kern="0" dirty="0">
                <a:solidFill>
                  <a:prstClr val="black"/>
                </a:solidFill>
              </a:rPr>
              <a:t> e </a:t>
            </a:r>
            <a:r>
              <a:rPr lang="en-US" sz="2500" kern="0" dirty="0" err="1">
                <a:solidFill>
                  <a:prstClr val="black"/>
                </a:solidFill>
              </a:rPr>
              <a:t>Financave</a:t>
            </a:r>
            <a:r>
              <a:rPr lang="en-US" sz="2500" kern="0" dirty="0">
                <a:solidFill>
                  <a:prstClr val="black"/>
                </a:solidFill>
              </a:rPr>
              <a:t> </a:t>
            </a:r>
            <a:r>
              <a:rPr lang="en-US" sz="2500" kern="0" dirty="0" err="1">
                <a:solidFill>
                  <a:prstClr val="black"/>
                </a:solidFill>
              </a:rPr>
              <a:t>dhe</a:t>
            </a:r>
            <a:r>
              <a:rPr lang="en-US" sz="2500" kern="0" dirty="0">
                <a:solidFill>
                  <a:prstClr val="black"/>
                </a:solidFill>
              </a:rPr>
              <a:t> </a:t>
            </a:r>
            <a:r>
              <a:rPr lang="en-US" sz="2500" kern="0" dirty="0" err="1">
                <a:solidFill>
                  <a:prstClr val="black"/>
                </a:solidFill>
              </a:rPr>
              <a:t>Ekonomisë</a:t>
            </a:r>
            <a:endParaRPr lang="en-US" sz="2500" kern="0" dirty="0">
              <a:solidFill>
                <a:prstClr val="black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11" y="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3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71" y="219458"/>
            <a:ext cx="10515600" cy="1139786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Q</a:t>
            </a:r>
            <a:r>
              <a:rPr lang="sq-AL" sz="4000" b="1" dirty="0" smtClean="0"/>
              <a:t>ëllimi i projektligjit </a:t>
            </a:r>
            <a:endParaRPr lang="sq-A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5" y="1545020"/>
            <a:ext cx="11837772" cy="5037011"/>
          </a:xfrm>
        </p:spPr>
        <p:txBody>
          <a:bodyPr>
            <a:noAutofit/>
          </a:bodyPr>
          <a:lstStyle/>
          <a:p>
            <a:r>
              <a:rPr lang="sq-AL" sz="3600" dirty="0" smtClean="0"/>
              <a:t>Disa</a:t>
            </a:r>
            <a:r>
              <a:rPr lang="en-US" sz="3600" dirty="0" smtClean="0"/>
              <a:t> </a:t>
            </a:r>
            <a:r>
              <a:rPr lang="sq-AL" sz="3600" dirty="0" smtClean="0"/>
              <a:t>shtesa</a:t>
            </a:r>
            <a:r>
              <a:rPr lang="en-US" sz="3600" dirty="0" smtClean="0"/>
              <a:t> dhe</a:t>
            </a:r>
            <a:r>
              <a:rPr lang="sq-AL" sz="3600" dirty="0" smtClean="0"/>
              <a:t> </a:t>
            </a:r>
            <a:r>
              <a:rPr lang="sq-AL" sz="3600" dirty="0"/>
              <a:t>ndyshime </a:t>
            </a:r>
            <a:r>
              <a:rPr lang="sq-AL" sz="3600" dirty="0" smtClean="0"/>
              <a:t>në ligjin </a:t>
            </a:r>
            <a:r>
              <a:rPr lang="sq-AL" sz="3600" dirty="0"/>
              <a:t>nr. 68/2017 “Për financat e vetëqeverisjes vendore” </a:t>
            </a:r>
            <a:r>
              <a:rPr lang="en-US" sz="3600" dirty="0" smtClean="0"/>
              <a:t>q</a:t>
            </a:r>
            <a:r>
              <a:rPr lang="sq-AL" sz="3600" dirty="0" smtClean="0"/>
              <a:t>ë </a:t>
            </a:r>
            <a:r>
              <a:rPr lang="sq-AL" sz="3600" dirty="0"/>
              <a:t>cilat kanë të bëjnë </a:t>
            </a:r>
            <a:r>
              <a:rPr lang="sq-AL" sz="3600" dirty="0" smtClean="0"/>
              <a:t>me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Z</a:t>
            </a:r>
            <a:r>
              <a:rPr lang="sq-AL" sz="3200" dirty="0" smtClean="0"/>
              <a:t>ëvendësimin </a:t>
            </a:r>
            <a:r>
              <a:rPr lang="sq-AL" sz="3200" dirty="0"/>
              <a:t>e shpenzimeve vjetore të miratuara  me shpenzimet vjetore faktike në formulën e përllogaritjes së përqindjes që zë vlera e stokut të detyrimeve të konstatuara dhe të papaguara, që kanë njësitë e vetëqeverisjes vendore ndaj palëve të </a:t>
            </a:r>
            <a:r>
              <a:rPr lang="sq-AL" sz="3200" dirty="0" smtClean="0"/>
              <a:t>treta</a:t>
            </a:r>
            <a:r>
              <a:rPr lang="en-US" sz="3200" dirty="0" smtClean="0"/>
              <a:t>.</a:t>
            </a:r>
          </a:p>
          <a:p>
            <a:pPr lvl="1"/>
            <a:r>
              <a:rPr lang="sq-AL" sz="3200" dirty="0" smtClean="0"/>
              <a:t>Përdorimi </a:t>
            </a:r>
            <a:r>
              <a:rPr lang="sq-AL" sz="3200" dirty="0"/>
              <a:t>i fondeve të trashëguara nga viti i </a:t>
            </a:r>
            <a:r>
              <a:rPr lang="sq-AL" sz="3200" dirty="0" smtClean="0"/>
              <a:t>kaluar dhe </a:t>
            </a:r>
            <a:r>
              <a:rPr lang="sq-AL" sz="3200" dirty="0"/>
              <a:t>të pa angazhuara </a:t>
            </a:r>
            <a:r>
              <a:rPr lang="sq-AL" sz="3200" dirty="0" smtClean="0"/>
              <a:t>për</a:t>
            </a:r>
            <a:r>
              <a:rPr lang="sq-AL" sz="3200" dirty="0"/>
              <a:t>: </a:t>
            </a:r>
            <a:endParaRPr lang="en-GB" sz="3200" dirty="0" smtClean="0"/>
          </a:p>
          <a:p>
            <a:pPr lvl="2"/>
            <a:r>
              <a:rPr lang="sq-AL" sz="2800" dirty="0" smtClean="0"/>
              <a:t>Shlyerjen </a:t>
            </a:r>
            <a:r>
              <a:rPr lang="sq-AL" sz="2800" dirty="0"/>
              <a:t>e detyrimeve të prapambetura; </a:t>
            </a:r>
            <a:endParaRPr lang="en-GB" sz="2800" dirty="0" smtClean="0"/>
          </a:p>
          <a:p>
            <a:pPr lvl="2"/>
            <a:r>
              <a:rPr lang="sq-AL" sz="2800" dirty="0" smtClean="0"/>
              <a:t>Pagimin </a:t>
            </a:r>
            <a:r>
              <a:rPr lang="sq-AL" sz="2800" dirty="0"/>
              <a:t>e nënhuave të papaguara në kohë. </a:t>
            </a:r>
          </a:p>
        </p:txBody>
      </p:sp>
    </p:spTree>
    <p:extLst>
      <p:ext uri="{BB962C8B-B14F-4D97-AF65-F5344CB8AC3E}">
        <p14:creationId xmlns:p14="http://schemas.microsoft.com/office/powerpoint/2010/main" val="32330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9537"/>
          </a:xfrm>
        </p:spPr>
        <p:txBody>
          <a:bodyPr>
            <a:normAutofit/>
          </a:bodyPr>
          <a:lstStyle/>
          <a:p>
            <a:pPr lvl="0" algn="ctr"/>
            <a:r>
              <a:rPr lang="en-GB" sz="4000" b="1" dirty="0"/>
              <a:t>O</a:t>
            </a:r>
            <a:r>
              <a:rPr lang="sq-AL" sz="4000" b="1" dirty="0" smtClean="0"/>
              <a:t>bjektivat që synohen të arrihen </a:t>
            </a:r>
            <a:endParaRPr lang="sq-A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73" y="1434662"/>
            <a:ext cx="11607113" cy="5114419"/>
          </a:xfrm>
        </p:spPr>
        <p:txBody>
          <a:bodyPr>
            <a:normAutofit lnSpcReduction="10000"/>
          </a:bodyPr>
          <a:lstStyle/>
          <a:p>
            <a:r>
              <a:rPr lang="sq-AL" sz="3400" dirty="0" smtClean="0"/>
              <a:t>Në</a:t>
            </a:r>
            <a:r>
              <a:rPr lang="en-US" sz="3400" dirty="0" smtClean="0"/>
              <a:t> </a:t>
            </a:r>
            <a:r>
              <a:rPr lang="en-US" sz="3400" dirty="0" err="1" smtClean="0"/>
              <a:t>vlerësimin</a:t>
            </a:r>
            <a:r>
              <a:rPr lang="en-US" sz="3400" dirty="0" smtClean="0"/>
              <a:t> e </a:t>
            </a:r>
            <a:r>
              <a:rPr lang="en-US" sz="3400" dirty="0" err="1" smtClean="0"/>
              <a:t>gjendjes</a:t>
            </a:r>
            <a:r>
              <a:rPr lang="en-US" sz="3400" dirty="0" smtClean="0"/>
              <a:t> </a:t>
            </a:r>
            <a:r>
              <a:rPr lang="en-US" sz="3400" dirty="0" err="1" smtClean="0"/>
              <a:t>financiare</a:t>
            </a:r>
            <a:r>
              <a:rPr lang="sq-AL" sz="3400" dirty="0" smtClean="0"/>
              <a:t>, </a:t>
            </a:r>
            <a:r>
              <a:rPr lang="sq-AL" sz="3400" dirty="0"/>
              <a:t>përllogaritja e </a:t>
            </a:r>
            <a:r>
              <a:rPr lang="en-US" sz="3400" dirty="0" err="1" smtClean="0"/>
              <a:t>detyrimeve</a:t>
            </a:r>
            <a:r>
              <a:rPr lang="en-US" sz="3400" dirty="0" smtClean="0"/>
              <a:t> </a:t>
            </a:r>
            <a:r>
              <a:rPr lang="en-US" sz="3400" dirty="0" err="1" smtClean="0"/>
              <a:t>të</a:t>
            </a:r>
            <a:r>
              <a:rPr lang="en-US" sz="3400" dirty="0" smtClean="0"/>
              <a:t> </a:t>
            </a:r>
            <a:r>
              <a:rPr lang="en-US" sz="3400" dirty="0" err="1" smtClean="0"/>
              <a:t>prapambetura</a:t>
            </a:r>
            <a:r>
              <a:rPr lang="en-US" sz="3400" dirty="0" smtClean="0"/>
              <a:t> </a:t>
            </a:r>
            <a:r>
              <a:rPr lang="sq-AL" sz="3400" dirty="0" smtClean="0"/>
              <a:t>kundrejt </a:t>
            </a:r>
            <a:r>
              <a:rPr lang="sq-AL" sz="3400" dirty="0"/>
              <a:t>shpenzimeve faktike do të ishte më reale dhe do të paraqiste gjendjen e vërtetë financiare të njësisë së vetëqeverisjes </a:t>
            </a:r>
            <a:r>
              <a:rPr lang="sq-AL" sz="3400" dirty="0" smtClean="0"/>
              <a:t>vendore</a:t>
            </a:r>
            <a:r>
              <a:rPr lang="en-US" sz="3400" dirty="0" smtClean="0"/>
              <a:t> (</a:t>
            </a:r>
            <a:r>
              <a:rPr lang="en-US" sz="3400" i="1" dirty="0" err="1" smtClean="0"/>
              <a:t>shpesh</a:t>
            </a:r>
            <a:r>
              <a:rPr lang="en-US" sz="3400" i="1" dirty="0" smtClean="0"/>
              <a:t> </a:t>
            </a:r>
            <a:r>
              <a:rPr lang="sq-AL" sz="3400" i="1" dirty="0" smtClean="0"/>
              <a:t>ndodh që shpenzimet e planifikuara (të miratuara) </a:t>
            </a:r>
            <a:r>
              <a:rPr lang="en-GB" sz="3400" i="1" dirty="0" smtClean="0"/>
              <a:t>t</a:t>
            </a:r>
            <a:r>
              <a:rPr lang="sq-AL" sz="3400" i="1" dirty="0" smtClean="0"/>
              <a:t>ë j</a:t>
            </a:r>
            <a:r>
              <a:rPr lang="en-GB" sz="3400" i="1" dirty="0" smtClean="0"/>
              <a:t>e</a:t>
            </a:r>
            <a:r>
              <a:rPr lang="sq-AL" sz="3400" i="1" dirty="0" smtClean="0"/>
              <a:t>në shumë më optimiste se realiteti</a:t>
            </a:r>
            <a:r>
              <a:rPr lang="en-US" sz="3400" dirty="0" smtClean="0"/>
              <a:t>).</a:t>
            </a:r>
          </a:p>
          <a:p>
            <a:r>
              <a:rPr lang="en-US" sz="3400" dirty="0" smtClean="0"/>
              <a:t>P</a:t>
            </a:r>
            <a:r>
              <a:rPr lang="sq-AL" sz="3400" dirty="0" smtClean="0"/>
              <a:t>ërdorimi i fondeve të trashëguara dhe të pa angazhuara nga viti i kaluar</a:t>
            </a:r>
            <a:r>
              <a:rPr lang="en-US" sz="3400" dirty="0" smtClean="0"/>
              <a:t> </a:t>
            </a:r>
            <a:r>
              <a:rPr lang="en-US" sz="3400" dirty="0" err="1" smtClean="0"/>
              <a:t>për</a:t>
            </a:r>
            <a:r>
              <a:rPr lang="en-US" sz="3400" dirty="0" smtClean="0"/>
              <a:t> s</a:t>
            </a:r>
            <a:r>
              <a:rPr lang="sq-AL" sz="3400" dirty="0" smtClean="0"/>
              <a:t>hlyerjen </a:t>
            </a:r>
            <a:r>
              <a:rPr lang="sq-AL" sz="3400" dirty="0"/>
              <a:t>e detyrimeve të </a:t>
            </a:r>
            <a:r>
              <a:rPr lang="sq-AL" sz="3400" dirty="0" smtClean="0"/>
              <a:t>prapambetura</a:t>
            </a:r>
            <a:r>
              <a:rPr lang="en-US" sz="3400" dirty="0" smtClean="0"/>
              <a:t> </a:t>
            </a:r>
            <a:r>
              <a:rPr lang="en-US" sz="3400" dirty="0" err="1" smtClean="0"/>
              <a:t>dhe</a:t>
            </a:r>
            <a:r>
              <a:rPr lang="en-US" sz="3400" dirty="0" smtClean="0"/>
              <a:t>/</a:t>
            </a:r>
            <a:r>
              <a:rPr lang="en-US" sz="3400" dirty="0" err="1" smtClean="0"/>
              <a:t>ose</a:t>
            </a:r>
            <a:r>
              <a:rPr lang="en-US" sz="3400" dirty="0" smtClean="0"/>
              <a:t> p</a:t>
            </a:r>
            <a:r>
              <a:rPr lang="sq-AL" sz="3400" dirty="0" smtClean="0"/>
              <a:t>agimin </a:t>
            </a:r>
            <a:r>
              <a:rPr lang="sq-AL" sz="3400" dirty="0"/>
              <a:t>e nënhuave të papaguara në </a:t>
            </a:r>
            <a:r>
              <a:rPr lang="sq-AL" sz="3400" dirty="0" smtClean="0"/>
              <a:t>kohë</a:t>
            </a:r>
            <a:r>
              <a:rPr lang="en-US" sz="3400" dirty="0" smtClean="0"/>
              <a:t>,</a:t>
            </a:r>
            <a:r>
              <a:rPr lang="sq-AL" sz="3400" dirty="0" smtClean="0"/>
              <a:t> </a:t>
            </a:r>
            <a:r>
              <a:rPr lang="en-US" sz="3400" dirty="0" err="1" smtClean="0"/>
              <a:t>shton</a:t>
            </a:r>
            <a:r>
              <a:rPr lang="en-US" sz="3400" dirty="0"/>
              <a:t> </a:t>
            </a:r>
            <a:r>
              <a:rPr lang="sq-AL" sz="3400" dirty="0" smtClean="0"/>
              <a:t>një </a:t>
            </a:r>
            <a:r>
              <a:rPr lang="sq-AL" sz="3400" dirty="0"/>
              <a:t>tjetër masë për parandalimin dhe zgjidhjen e </a:t>
            </a:r>
            <a:r>
              <a:rPr lang="en-US" sz="3400" dirty="0" err="1" smtClean="0"/>
              <a:t>çështjes</a:t>
            </a:r>
            <a:r>
              <a:rPr lang="en-US" sz="3400" dirty="0" smtClean="0"/>
              <a:t> </a:t>
            </a:r>
            <a:r>
              <a:rPr lang="en-US" sz="3400" dirty="0" err="1" smtClean="0"/>
              <a:t>së</a:t>
            </a:r>
            <a:r>
              <a:rPr lang="en-US" sz="3400" dirty="0" smtClean="0"/>
              <a:t> </a:t>
            </a:r>
            <a:r>
              <a:rPr lang="en-US" sz="3400" dirty="0" err="1" smtClean="0"/>
              <a:t>detyrimeve</a:t>
            </a:r>
            <a:r>
              <a:rPr lang="en-US" sz="3400" dirty="0" smtClean="0"/>
              <a:t>.</a:t>
            </a:r>
            <a:endParaRPr lang="sq-AL" sz="3400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9107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69"/>
            <a:ext cx="10515600" cy="1523999"/>
          </a:xfrm>
        </p:spPr>
        <p:txBody>
          <a:bodyPr>
            <a:normAutofit/>
          </a:bodyPr>
          <a:lstStyle/>
          <a:p>
            <a:pPr lvl="0" algn="ctr"/>
            <a:r>
              <a:rPr lang="en-GB" b="1" dirty="0"/>
              <a:t>A</a:t>
            </a:r>
            <a:r>
              <a:rPr lang="sq-AL" sz="4000" b="1" dirty="0" smtClean="0"/>
              <a:t>rgumentimi</a:t>
            </a:r>
            <a:r>
              <a:rPr lang="en-US" sz="4000" b="1" dirty="0" smtClean="0"/>
              <a:t>, </a:t>
            </a:r>
            <a:r>
              <a:rPr lang="sq-AL" sz="4000" b="1" dirty="0" smtClean="0"/>
              <a:t>përparësitë, problematikat, efektet e pritshme 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1" y="1902941"/>
            <a:ext cx="11598876" cy="4463492"/>
          </a:xfrm>
        </p:spPr>
        <p:txBody>
          <a:bodyPr>
            <a:normAutofit/>
          </a:bodyPr>
          <a:lstStyle/>
          <a:p>
            <a:r>
              <a:rPr lang="en-GB" dirty="0" smtClean="0"/>
              <a:t>M</a:t>
            </a:r>
            <a:r>
              <a:rPr lang="sq-AL" dirty="0" smtClean="0"/>
              <a:t>enaxhimi </a:t>
            </a:r>
            <a:r>
              <a:rPr lang="sq-AL" dirty="0"/>
              <a:t>i vështirësive financiare të njësive të vetëqeverisjes vendore vendoset në një fokus </a:t>
            </a:r>
            <a:r>
              <a:rPr lang="sq-AL" dirty="0" smtClean="0"/>
              <a:t>më </a:t>
            </a:r>
            <a:r>
              <a:rPr lang="sq-AL" dirty="0"/>
              <a:t>real nëse përqindja që zë vlera e stokut të detyrimeve të konstatuara dhe të papaguara ndaj palëve të treta që kanë njësitë e vetëqeverisjes vendore, përllogaritet jo më kundrejt shpenzimeve vjetore të miratuara, por kundrejt shpenzimeve vjetore faktike. </a:t>
            </a:r>
            <a:endParaRPr lang="en-GB" dirty="0" smtClean="0"/>
          </a:p>
          <a:p>
            <a:r>
              <a:rPr lang="en-GB" dirty="0" smtClean="0"/>
              <a:t>S</a:t>
            </a:r>
            <a:r>
              <a:rPr lang="sq-AL" dirty="0" smtClean="0"/>
              <a:t>hpenzimet </a:t>
            </a:r>
            <a:r>
              <a:rPr lang="sq-AL" dirty="0"/>
              <a:t>e planifikuara (të miratuara) jo gjithmonë janë </a:t>
            </a:r>
            <a:r>
              <a:rPr lang="sq-AL" dirty="0" smtClean="0"/>
              <a:t>reale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ky</a:t>
            </a:r>
            <a:r>
              <a:rPr lang="en-GB" dirty="0" smtClean="0"/>
              <a:t> </a:t>
            </a:r>
            <a:r>
              <a:rPr lang="en-GB" dirty="0" err="1" smtClean="0"/>
              <a:t>rregull</a:t>
            </a:r>
            <a:r>
              <a:rPr lang="en-GB" dirty="0" smtClean="0"/>
              <a:t> ne </a:t>
            </a:r>
            <a:r>
              <a:rPr lang="en-GB" dirty="0" err="1" smtClean="0"/>
              <a:t>vite</a:t>
            </a:r>
            <a:r>
              <a:rPr lang="en-GB" dirty="0" smtClean="0"/>
              <a:t> e </a:t>
            </a:r>
            <a:r>
              <a:rPr lang="en-GB" dirty="0" err="1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ardhme</a:t>
            </a:r>
            <a:r>
              <a:rPr lang="en-GB" dirty="0" smtClean="0"/>
              <a:t> </a:t>
            </a:r>
            <a:r>
              <a:rPr lang="en-GB" dirty="0" err="1" smtClean="0"/>
              <a:t>mudn</a:t>
            </a:r>
            <a:r>
              <a:rPr lang="en-GB" dirty="0" smtClean="0"/>
              <a:t> 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rritte</a:t>
            </a:r>
            <a:r>
              <a:rPr lang="en-GB" dirty="0" smtClean="0"/>
              <a:t> </a:t>
            </a:r>
            <a:r>
              <a:rPr lang="en-GB" dirty="0" err="1" smtClean="0"/>
              <a:t>presionin</a:t>
            </a:r>
            <a:r>
              <a:rPr lang="en-GB" dirty="0" smtClean="0"/>
              <a:t> per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deformuar</a:t>
            </a:r>
            <a:r>
              <a:rPr lang="en-GB" dirty="0" smtClean="0"/>
              <a:t> </a:t>
            </a:r>
            <a:r>
              <a:rPr lang="en-GB" dirty="0" err="1" smtClean="0"/>
              <a:t>realiteti</a:t>
            </a:r>
            <a:r>
              <a:rPr lang="en-GB" dirty="0" smtClean="0"/>
              <a:t>.</a:t>
            </a:r>
          </a:p>
          <a:p>
            <a:pPr algn="just"/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2074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37" y="365125"/>
            <a:ext cx="11038703" cy="1325563"/>
          </a:xfrm>
        </p:spPr>
        <p:txBody>
          <a:bodyPr>
            <a:normAutofit/>
          </a:bodyPr>
          <a:lstStyle/>
          <a:p>
            <a:pPr lvl="0" algn="ctr"/>
            <a:r>
              <a:rPr lang="en-GB" b="1" dirty="0" smtClean="0">
                <a:solidFill>
                  <a:prstClr val="black"/>
                </a:solidFill>
              </a:rPr>
              <a:t>A</a:t>
            </a:r>
            <a:r>
              <a:rPr lang="sq-AL" sz="4000" b="1" dirty="0" smtClean="0">
                <a:solidFill>
                  <a:prstClr val="black"/>
                </a:solidFill>
              </a:rPr>
              <a:t>rgumentimi</a:t>
            </a:r>
            <a:r>
              <a:rPr lang="en-US" sz="4000" b="1" dirty="0">
                <a:solidFill>
                  <a:prstClr val="black"/>
                </a:solidFill>
              </a:rPr>
              <a:t>, </a:t>
            </a:r>
            <a:r>
              <a:rPr lang="sq-AL" sz="4000" b="1" dirty="0">
                <a:solidFill>
                  <a:prstClr val="black"/>
                </a:solidFill>
              </a:rPr>
              <a:t>përparësitë, problematikat, efektet e pritshme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3" y="1690688"/>
            <a:ext cx="11598875" cy="4759539"/>
          </a:xfrm>
        </p:spPr>
        <p:txBody>
          <a:bodyPr>
            <a:normAutofit/>
          </a:bodyPr>
          <a:lstStyle/>
          <a:p>
            <a:r>
              <a:rPr lang="sq-AL" sz="3200" dirty="0" smtClean="0"/>
              <a:t>Përdorimi i fondeve të trashëguara dhe të pa angazhuara nga viti i kaluar, jo më pak se 30 përqind e tyre të përdoren automatikisht për shlyerjen e detyrimeve të prapambetura dhe pagimin e nënhuave të papaguara në kohë, përcakton një tjetër masë për parandalimin dhe zgjidhjen e vështirësive financiare të njësive të vetëqeverisjes vendore.</a:t>
            </a:r>
            <a:endParaRPr lang="en-US" sz="3200" dirty="0" smtClean="0"/>
          </a:p>
          <a:p>
            <a:r>
              <a:rPr lang="en-US" sz="3200" dirty="0" err="1" smtClean="0"/>
              <a:t>Ndër</a:t>
            </a:r>
            <a:r>
              <a:rPr lang="en-US" sz="3200" dirty="0" smtClean="0"/>
              <a:t> </a:t>
            </a:r>
            <a:r>
              <a:rPr lang="en-US" sz="3200" dirty="0" err="1" smtClean="0"/>
              <a:t>efektet</a:t>
            </a:r>
            <a:r>
              <a:rPr lang="en-US" sz="3200" dirty="0" smtClean="0"/>
              <a:t> e </a:t>
            </a:r>
            <a:r>
              <a:rPr lang="en-US" sz="3200" dirty="0" err="1" smtClean="0"/>
              <a:t>pritshme</a:t>
            </a:r>
            <a:r>
              <a:rPr lang="en-US" sz="3200" dirty="0" smtClean="0"/>
              <a:t> </a:t>
            </a:r>
            <a:r>
              <a:rPr lang="en-US" sz="3200" dirty="0" err="1" smtClean="0"/>
              <a:t>është</a:t>
            </a:r>
            <a:r>
              <a:rPr lang="en-US" sz="3200" dirty="0" smtClean="0"/>
              <a:t>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err="1" smtClean="0"/>
              <a:t>planifikimi</a:t>
            </a:r>
            <a:r>
              <a:rPr lang="en-US" sz="2800" dirty="0" smtClean="0"/>
              <a:t> i </a:t>
            </a:r>
            <a:r>
              <a:rPr lang="en-US" sz="2800" dirty="0" err="1" smtClean="0"/>
              <a:t>buxhetit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NJVQV-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mbi</a:t>
            </a:r>
            <a:r>
              <a:rPr lang="en-US" sz="2800" dirty="0" smtClean="0"/>
              <a:t> </a:t>
            </a:r>
            <a:r>
              <a:rPr lang="en-US" sz="2800" dirty="0" err="1" smtClean="0"/>
              <a:t>parashikime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afër</a:t>
            </a:r>
            <a:r>
              <a:rPr lang="en-US" sz="2800" dirty="0" smtClean="0"/>
              <a:t> </a:t>
            </a:r>
            <a:r>
              <a:rPr lang="en-US" sz="2800" dirty="0" err="1" smtClean="0"/>
              <a:t>realitetit</a:t>
            </a:r>
            <a:r>
              <a:rPr lang="en-US" sz="2800" dirty="0" smtClean="0"/>
              <a:t>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err="1" smtClean="0"/>
              <a:t>rritja</a:t>
            </a:r>
            <a:r>
              <a:rPr lang="en-US" sz="2800" dirty="0" smtClean="0"/>
              <a:t> e </a:t>
            </a:r>
            <a:r>
              <a:rPr lang="en-US" sz="2800" dirty="0" err="1" smtClean="0"/>
              <a:t>përgjegjshmërisë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përdorimin</a:t>
            </a:r>
            <a:r>
              <a:rPr lang="en-US" sz="2800" dirty="0" smtClean="0"/>
              <a:t> e </a:t>
            </a:r>
            <a:r>
              <a:rPr lang="en-US" sz="2800" dirty="0" err="1" smtClean="0"/>
              <a:t>fondeve</a:t>
            </a:r>
            <a:r>
              <a:rPr lang="en-US" sz="2800" dirty="0" smtClean="0"/>
              <a:t> </a:t>
            </a:r>
            <a:r>
              <a:rPr lang="en-US" sz="2800" dirty="0" err="1" smtClean="0"/>
              <a:t>buxhetore</a:t>
            </a:r>
            <a:r>
              <a:rPr lang="en-US" sz="2800" dirty="0" smtClean="0"/>
              <a:t>;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err="1" smtClean="0"/>
              <a:t>ulja</a:t>
            </a:r>
            <a:r>
              <a:rPr lang="en-US" sz="2800" dirty="0" smtClean="0"/>
              <a:t> e </a:t>
            </a:r>
            <a:r>
              <a:rPr lang="en-US" sz="2800" dirty="0" err="1" smtClean="0"/>
              <a:t>detyrimeve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prapambetura</a:t>
            </a:r>
            <a:r>
              <a:rPr lang="en-US" sz="2800" dirty="0"/>
              <a:t>.</a:t>
            </a:r>
            <a:endParaRPr lang="sq-AL" sz="2800" dirty="0"/>
          </a:p>
        </p:txBody>
      </p:sp>
    </p:spTree>
    <p:extLst>
      <p:ext uri="{BB962C8B-B14F-4D97-AF65-F5344CB8AC3E}">
        <p14:creationId xmlns:p14="http://schemas.microsoft.com/office/powerpoint/2010/main" val="34971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8"/>
            <a:ext cx="10515600" cy="1046206"/>
          </a:xfrm>
        </p:spPr>
        <p:txBody>
          <a:bodyPr>
            <a:normAutofit/>
          </a:bodyPr>
          <a:lstStyle/>
          <a:p>
            <a:pPr lvl="0" algn="ctr"/>
            <a:r>
              <a:rPr lang="en-GB" sz="4000" b="1" dirty="0" smtClean="0"/>
              <a:t>P</a:t>
            </a:r>
            <a:r>
              <a:rPr lang="sq-AL" sz="4000" b="1" dirty="0" smtClean="0"/>
              <a:t>ërmbajtj</a:t>
            </a:r>
            <a:r>
              <a:rPr lang="en-GB" sz="4000" b="1" dirty="0" smtClean="0"/>
              <a:t>a</a:t>
            </a:r>
            <a:r>
              <a:rPr lang="sq-AL" sz="4000" b="1" dirty="0" smtClean="0"/>
              <a:t> </a:t>
            </a:r>
            <a:r>
              <a:rPr lang="en-GB" sz="4000" b="1" dirty="0" smtClean="0"/>
              <a:t>e</a:t>
            </a:r>
            <a:r>
              <a:rPr lang="sq-AL" sz="4000" b="1" dirty="0" smtClean="0"/>
              <a:t> projekt</a:t>
            </a:r>
            <a:r>
              <a:rPr lang="en-US" sz="4000" b="1" dirty="0" err="1" smtClean="0"/>
              <a:t>ligjit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teksti</a:t>
            </a:r>
            <a:r>
              <a:rPr lang="en-US" sz="4000" b="1" dirty="0" smtClean="0"/>
              <a:t>)</a:t>
            </a:r>
            <a:endParaRPr lang="sq-A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1" y="1466336"/>
            <a:ext cx="11854248" cy="50448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q-AL" sz="3600" dirty="0"/>
              <a:t>Projektligji ka tre nene. </a:t>
            </a:r>
          </a:p>
          <a:p>
            <a:pPr algn="just"/>
            <a:r>
              <a:rPr lang="en-US" dirty="0" smtClean="0"/>
              <a:t>N</a:t>
            </a:r>
            <a:r>
              <a:rPr lang="sq-AL" dirty="0" smtClean="0"/>
              <a:t>eni </a:t>
            </a:r>
            <a:r>
              <a:rPr lang="sq-AL" dirty="0"/>
              <a:t>1 </a:t>
            </a:r>
            <a:r>
              <a:rPr lang="sq-AL" dirty="0" smtClean="0"/>
              <a:t>propozo</a:t>
            </a:r>
            <a:r>
              <a:rPr lang="en-US" dirty="0" smtClean="0"/>
              <a:t>n</a:t>
            </a:r>
            <a:r>
              <a:rPr lang="sq-AL" dirty="0" smtClean="0"/>
              <a:t> </a:t>
            </a:r>
            <a:r>
              <a:rPr lang="sq-AL" dirty="0"/>
              <a:t>që në nenin 55, pika 1 dhe pika 2, nenin 56, pika 1, nenin 57, pika 1 dhe nenin 59, pika 1, të ligjit nr. 68/2017 “Për financat e vetëqeverisjes vendore”, togfjalëshi </a:t>
            </a:r>
            <a:r>
              <a:rPr lang="sq-AL" i="1" dirty="0"/>
              <a:t>“të shpenzimeve vjetore të miratuara”</a:t>
            </a:r>
            <a:r>
              <a:rPr lang="sq-AL" dirty="0"/>
              <a:t> zëvendësohet me togfjalëshin</a:t>
            </a:r>
            <a:r>
              <a:rPr lang="sq-AL" i="1" dirty="0"/>
              <a:t>“të shpenzimeve vjetore faktike”.</a:t>
            </a:r>
            <a:endParaRPr lang="sq-AL" dirty="0"/>
          </a:p>
          <a:p>
            <a:pPr algn="just"/>
            <a:r>
              <a:rPr lang="en-US" dirty="0" smtClean="0"/>
              <a:t>N</a:t>
            </a:r>
            <a:r>
              <a:rPr lang="sq-AL" dirty="0" smtClean="0"/>
              <a:t>eni </a:t>
            </a:r>
            <a:r>
              <a:rPr lang="en-US" dirty="0" smtClean="0"/>
              <a:t>2</a:t>
            </a:r>
            <a:r>
              <a:rPr lang="sq-AL" dirty="0" smtClean="0"/>
              <a:t> propozo</a:t>
            </a:r>
            <a:r>
              <a:rPr lang="en-US" dirty="0" smtClean="0"/>
              <a:t>n</a:t>
            </a:r>
            <a:r>
              <a:rPr lang="sq-AL" dirty="0" smtClean="0"/>
              <a:t> që </a:t>
            </a:r>
            <a:r>
              <a:rPr lang="sq-AL" dirty="0"/>
              <a:t>pas nenit 60 shtohet neni 60/1, me këtë përmbajtje: Neni 60/1 “Përdorimi i fondeve të trashëguara nga viti i kaluar”- në pikën 1 të këtij neni propozohet që fondet e trashëguara dhe të pa angazhuara jo më pak se 30 përqind e tyre përdoren për: a) Shlyerjen e detyrimeve të prapambetura; b) Pagimin e nënhuave të papaguara në kohë. Në pikën 2 të tij propozohet që procedurat dhe mënyra e përdorimit të fondeve të trashëguara nga viti i kaluar dhe të pa angazhuara, që do të përdoren për shlyerjen e detyrimeve të prapambetura dhe pagimin e nënhuave të papaguara në kohë, bëhen me udhëzim të ministrit të Financave dhe Ekonomisë.</a:t>
            </a:r>
          </a:p>
          <a:p>
            <a:pPr algn="just"/>
            <a:r>
              <a:rPr lang="sq-AL" dirty="0"/>
              <a:t>Në nenin 3 përcaktohet hyrja në fuqi e ligjit, që në këtë rast propozohet të jetë data 1 janar 2023.</a:t>
            </a:r>
          </a:p>
        </p:txBody>
      </p:sp>
    </p:spTree>
    <p:extLst>
      <p:ext uri="{BB962C8B-B14F-4D97-AF65-F5344CB8AC3E}">
        <p14:creationId xmlns:p14="http://schemas.microsoft.com/office/powerpoint/2010/main" val="13245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>
            <a:normAutofit/>
          </a:bodyPr>
          <a:lstStyle/>
          <a:p>
            <a:pPr lvl="0" algn="ctr"/>
            <a:r>
              <a:rPr lang="en-GB" sz="4000" b="1" dirty="0" err="1" smtClean="0"/>
              <a:t>Hartimi</a:t>
            </a:r>
            <a:r>
              <a:rPr lang="en-GB" sz="4000" b="1" dirty="0"/>
              <a:t> </a:t>
            </a:r>
            <a:r>
              <a:rPr lang="en-GB" sz="4000" b="1" dirty="0" err="1" smtClean="0"/>
              <a:t>i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projektligjit</a:t>
            </a:r>
            <a:r>
              <a:rPr lang="en-GB" sz="4000" b="1" dirty="0" smtClean="0"/>
              <a:t>, </a:t>
            </a:r>
            <a:r>
              <a:rPr lang="en-GB" sz="4000" b="1" dirty="0" err="1" smtClean="0"/>
              <a:t>efekte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dhe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zbatimi</a:t>
            </a:r>
            <a:endParaRPr lang="sq-A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576552"/>
            <a:ext cx="11780107" cy="4934607"/>
          </a:xfrm>
        </p:spPr>
        <p:txBody>
          <a:bodyPr>
            <a:normAutofit/>
          </a:bodyPr>
          <a:lstStyle/>
          <a:p>
            <a:r>
              <a:rPr lang="en-GB" sz="3000" dirty="0"/>
              <a:t>P</a:t>
            </a:r>
            <a:r>
              <a:rPr lang="sq-AL" sz="3000" dirty="0" smtClean="0"/>
              <a:t>rojektligj</a:t>
            </a:r>
            <a:r>
              <a:rPr lang="en-GB" sz="3000" dirty="0" err="1" smtClean="0"/>
              <a:t>i</a:t>
            </a:r>
            <a:r>
              <a:rPr lang="sq-AL" sz="3000" dirty="0" smtClean="0"/>
              <a:t> </a:t>
            </a:r>
            <a:r>
              <a:rPr lang="sq-AL" sz="3000" dirty="0"/>
              <a:t>është hartuar nga Ministria e Financave dhe Ekonomisë. Projektligji është dërguar për mendim në Ministrinë e Drejtësisë dhe Ministrinë e Brendshme. </a:t>
            </a:r>
            <a:r>
              <a:rPr lang="sq-AL" sz="3000" b="1" dirty="0"/>
              <a:t>Ministria e Drejtësisë </a:t>
            </a:r>
            <a:r>
              <a:rPr lang="sq-AL" sz="3000" b="1" dirty="0" smtClean="0"/>
              <a:t>është </a:t>
            </a:r>
            <a:r>
              <a:rPr lang="sq-AL" sz="3000" b="1" dirty="0"/>
              <a:t>shprehur parimisht dakord </a:t>
            </a:r>
            <a:r>
              <a:rPr lang="sq-AL" sz="3000" dirty="0"/>
              <a:t>mbi ligjshmërinë e formës dhe përmbajtjes me projektligjin me disa sugjerime mbi çështjet e zbatimit të teknikës legjislative, të cilat janë marrë parasysh dhe reflektuar. </a:t>
            </a:r>
            <a:r>
              <a:rPr lang="sq-AL" sz="3000" b="1" dirty="0"/>
              <a:t>Ministria e Brendshme </a:t>
            </a:r>
            <a:r>
              <a:rPr lang="sq-AL" sz="3000" b="1" dirty="0" smtClean="0"/>
              <a:t>është </a:t>
            </a:r>
            <a:r>
              <a:rPr lang="sq-AL" sz="3000" b="1" dirty="0"/>
              <a:t>shprehur parimisht dakord </a:t>
            </a:r>
            <a:r>
              <a:rPr lang="sq-AL" sz="3000" dirty="0"/>
              <a:t>me projektligjin. </a:t>
            </a:r>
          </a:p>
          <a:p>
            <a:r>
              <a:rPr lang="sq-AL" sz="3000" dirty="0"/>
              <a:t>Projektligji nuk shoqërohet me efekte financiare</a:t>
            </a:r>
            <a:r>
              <a:rPr lang="sq-AL" sz="3000" dirty="0" smtClean="0"/>
              <a:t>.</a:t>
            </a:r>
            <a:endParaRPr lang="en-GB" sz="3000" dirty="0" smtClean="0"/>
          </a:p>
          <a:p>
            <a:pPr lvl="0"/>
            <a:r>
              <a:rPr lang="en-US" sz="3000" dirty="0">
                <a:solidFill>
                  <a:prstClr val="black"/>
                </a:solidFill>
              </a:rPr>
              <a:t>P</a:t>
            </a:r>
            <a:r>
              <a:rPr lang="sq-AL" sz="3000" dirty="0">
                <a:solidFill>
                  <a:prstClr val="black"/>
                </a:solidFill>
              </a:rPr>
              <a:t>rojektligj</a:t>
            </a:r>
            <a:r>
              <a:rPr lang="en-US" sz="3000" dirty="0" err="1">
                <a:solidFill>
                  <a:prstClr val="black"/>
                </a:solidFill>
              </a:rPr>
              <a:t>i</a:t>
            </a:r>
            <a:r>
              <a:rPr lang="sq-AL" sz="3000" dirty="0">
                <a:solidFill>
                  <a:prstClr val="black"/>
                </a:solidFill>
              </a:rPr>
              <a:t> ngarkon njësitë e vetëqeverisjes vendore dhe Ministrinë e Financave dhe Ekonomisë për zbatimin e tij</a:t>
            </a:r>
            <a:r>
              <a:rPr lang="en-US" sz="3000" dirty="0">
                <a:solidFill>
                  <a:prstClr val="black"/>
                </a:solidFill>
              </a:rPr>
              <a:t>.</a:t>
            </a:r>
          </a:p>
          <a:p>
            <a:endParaRPr lang="sq-AL" sz="3000" dirty="0"/>
          </a:p>
          <a:p>
            <a:pPr algn="just"/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630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3131"/>
            <a:ext cx="10515600" cy="4177862"/>
          </a:xfrm>
        </p:spPr>
        <p:txBody>
          <a:bodyPr/>
          <a:lstStyle/>
          <a:p>
            <a:pPr algn="ctr"/>
            <a:r>
              <a:rPr lang="en-US" b="1" dirty="0" err="1" smtClean="0"/>
              <a:t>Faleminderit</a:t>
            </a:r>
            <a:r>
              <a:rPr lang="en-US" dirty="0" smtClean="0"/>
              <a:t>!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769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732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PROJEKTLIGJ “PËR DISA SHTESA DHE NDRYSHIME NË LIGJIN NR.68/2017 “PËR FINANCAT E VETËQEVERISJES VENDORE”</vt:lpstr>
      <vt:lpstr>Qëllimi i projektligjit </vt:lpstr>
      <vt:lpstr>Objektivat që synohen të arrihen </vt:lpstr>
      <vt:lpstr>Argumentimi, përparësitë, problematikat, efektet e pritshme </vt:lpstr>
      <vt:lpstr>Argumentimi, përparësitë, problematikat, efektet e pritshme</vt:lpstr>
      <vt:lpstr>Përmbajtja e projektligjit (teksti)</vt:lpstr>
      <vt:lpstr>Hartimi i projektligjit, efekte dhe zbatimi</vt:lpstr>
      <vt:lpstr>Faleminderit!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PROJEKTLIGJ “PËR DISA SHTESA DHE NDRYSHIME NË LIGJIN NR.68/2017 “PËR FINANCAT E VETËQEVERISJES VENDORE”</dc:title>
  <dc:creator>Ardita Xhyheri</dc:creator>
  <cp:lastModifiedBy>User</cp:lastModifiedBy>
  <cp:revision>12</cp:revision>
  <dcterms:created xsi:type="dcterms:W3CDTF">2022-12-07T11:54:25Z</dcterms:created>
  <dcterms:modified xsi:type="dcterms:W3CDTF">2022-12-12T10:48:40Z</dcterms:modified>
</cp:coreProperties>
</file>