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3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5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3584"/>
            <a:ext cx="9144000" cy="331012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PROJEKT VENDIM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“PËR KUSHTET, KRITERET DHE PROCEDURAT E PËRFITIMIT, TË POSEDUESVE TË NDËRTIMEVE PA LEJE NË RASTET E FATKEQËSISË NATYRORE”</a:t>
            </a:r>
          </a:p>
        </p:txBody>
      </p:sp>
    </p:spTree>
    <p:extLst>
      <p:ext uri="{BB962C8B-B14F-4D97-AF65-F5344CB8AC3E}">
        <p14:creationId xmlns:p14="http://schemas.microsoft.com/office/powerpoint/2010/main" val="322916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REGJISTRIMI I KONTRATËS SË DHURIMIT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KONTRATA E DHURIMIT </a:t>
            </a:r>
            <a:r>
              <a:rPr lang="en-US" dirty="0" err="1"/>
              <a:t>lidhet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NJËSISË SË VETËQEVERISJES VENDORE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ndodhet</a:t>
            </a:r>
            <a:r>
              <a:rPr lang="en-US" dirty="0"/>
              <a:t> </a:t>
            </a:r>
            <a:r>
              <a:rPr lang="en-US" dirty="0" err="1"/>
              <a:t>banesa</a:t>
            </a:r>
            <a:r>
              <a:rPr lang="en-US" dirty="0"/>
              <a:t> e re </a:t>
            </a:r>
            <a:r>
              <a:rPr lang="en-US" dirty="0" err="1"/>
              <a:t>dhe</a:t>
            </a:r>
            <a:r>
              <a:rPr lang="en-US" dirty="0"/>
              <a:t> APLIKUESIT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legalizim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ndërtimit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( BPRONËSI REFERUAR </a:t>
            </a:r>
            <a:r>
              <a:rPr lang="en-US" dirty="0" err="1"/>
              <a:t>Kodit</a:t>
            </a:r>
            <a:r>
              <a:rPr lang="en-US" dirty="0"/>
              <a:t> </a:t>
            </a:r>
            <a:r>
              <a:rPr lang="en-US" dirty="0" err="1"/>
              <a:t>Familjes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rastet</a:t>
            </a:r>
            <a:r>
              <a:rPr lang="en-US" dirty="0"/>
              <a:t> e </a:t>
            </a:r>
            <a:r>
              <a:rPr lang="en-US" dirty="0" err="1"/>
              <a:t>mungesës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APLIKIMIT , </a:t>
            </a:r>
            <a:r>
              <a:rPr lang="en-US" dirty="0" err="1"/>
              <a:t>regjistrimi</a:t>
            </a:r>
            <a:r>
              <a:rPr lang="en-US" dirty="0"/>
              <a:t> </a:t>
            </a:r>
            <a:r>
              <a:rPr lang="en-US" dirty="0" err="1"/>
              <a:t>kryhet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emër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gjithë</a:t>
            </a:r>
            <a:r>
              <a:rPr lang="en-US" dirty="0"/>
              <a:t> </a:t>
            </a:r>
            <a:r>
              <a:rPr lang="en-US" dirty="0" err="1"/>
              <a:t>familjarëve</a:t>
            </a:r>
            <a:r>
              <a:rPr lang="en-US" dirty="0"/>
              <a:t> </a:t>
            </a:r>
            <a:r>
              <a:rPr lang="en-US" dirty="0" err="1"/>
              <a:t>madhorë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momentin</a:t>
            </a:r>
            <a:r>
              <a:rPr lang="en-US" dirty="0"/>
              <a:t> e </a:t>
            </a:r>
            <a:r>
              <a:rPr lang="en-US" dirty="0" err="1"/>
              <a:t>regjistrimit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4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BAZA LIGJORE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Neni</a:t>
            </a:r>
            <a:r>
              <a:rPr lang="en-US" sz="1600" dirty="0"/>
              <a:t> 100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Kushtetutës</a:t>
            </a:r>
            <a:endParaRPr lang="en-US" sz="1600" dirty="0"/>
          </a:p>
          <a:p>
            <a:r>
              <a:rPr lang="en-US" sz="1600" dirty="0" err="1"/>
              <a:t>Ligji</a:t>
            </a:r>
            <a:r>
              <a:rPr lang="en-US" sz="1600" dirty="0"/>
              <a:t> </a:t>
            </a:r>
            <a:r>
              <a:rPr lang="en-US" sz="1600" dirty="0" err="1"/>
              <a:t>nr</a:t>
            </a:r>
            <a:r>
              <a:rPr lang="en-US" sz="1600" dirty="0"/>
              <a:t>. 20/2020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përfundimin</a:t>
            </a:r>
            <a:r>
              <a:rPr lang="en-US" sz="1600" dirty="0"/>
              <a:t> e </a:t>
            </a:r>
            <a:r>
              <a:rPr lang="en-US" sz="1600" dirty="0" err="1"/>
              <a:t>proceseve</a:t>
            </a:r>
            <a:r>
              <a:rPr lang="en-US" sz="1600" dirty="0"/>
              <a:t> </a:t>
            </a:r>
            <a:r>
              <a:rPr lang="en-US" sz="1600" dirty="0" err="1"/>
              <a:t>kalimtare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pronësisë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Republikën</a:t>
            </a:r>
            <a:r>
              <a:rPr lang="en-US" sz="1600" dirty="0"/>
              <a:t> e </a:t>
            </a:r>
            <a:r>
              <a:rPr lang="en-US" sz="1600" dirty="0" err="1"/>
              <a:t>Shqipërisë</a:t>
            </a:r>
            <a:r>
              <a:rPr lang="en-US" sz="1600" dirty="0"/>
              <a:t>”</a:t>
            </a:r>
          </a:p>
          <a:p>
            <a:r>
              <a:rPr lang="en-US" sz="1600" dirty="0" err="1"/>
              <a:t>Akt</a:t>
            </a:r>
            <a:r>
              <a:rPr lang="en-US" sz="1600" dirty="0"/>
              <a:t> </a:t>
            </a:r>
            <a:r>
              <a:rPr lang="en-US" sz="1600" dirty="0" err="1"/>
              <a:t>normativ</a:t>
            </a:r>
            <a:r>
              <a:rPr lang="en-US" sz="1600" dirty="0"/>
              <a:t> nr.9, </a:t>
            </a:r>
            <a:r>
              <a:rPr lang="en-US" sz="1600" dirty="0" err="1"/>
              <a:t>datë</a:t>
            </a:r>
            <a:r>
              <a:rPr lang="en-US" sz="1600" dirty="0"/>
              <a:t> 16.12.2019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përballimin</a:t>
            </a:r>
            <a:r>
              <a:rPr lang="en-US" sz="1600" dirty="0"/>
              <a:t> e </a:t>
            </a:r>
            <a:r>
              <a:rPr lang="en-US" sz="1600" dirty="0" err="1"/>
              <a:t>pasojave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fatkeqësisë</a:t>
            </a:r>
            <a:r>
              <a:rPr lang="en-US" sz="1600" dirty="0"/>
              <a:t> </a:t>
            </a:r>
            <a:r>
              <a:rPr lang="en-US" sz="1600" dirty="0" err="1"/>
              <a:t>natyrore</a:t>
            </a:r>
            <a:r>
              <a:rPr lang="en-US" sz="1600" dirty="0"/>
              <a:t>”</a:t>
            </a:r>
          </a:p>
          <a:p>
            <a:r>
              <a:rPr lang="en-US" sz="1600" dirty="0" err="1"/>
              <a:t>Vendim</a:t>
            </a:r>
            <a:r>
              <a:rPr lang="en-US" sz="1600" dirty="0"/>
              <a:t> nr.904, </a:t>
            </a:r>
            <a:r>
              <a:rPr lang="en-US" sz="1600" dirty="0" err="1"/>
              <a:t>datë</a:t>
            </a:r>
            <a:r>
              <a:rPr lang="en-US" sz="1600" dirty="0"/>
              <a:t> 24.12.2019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përcaktimin</a:t>
            </a:r>
            <a:r>
              <a:rPr lang="en-US" sz="1600" dirty="0"/>
              <a:t> e </a:t>
            </a:r>
            <a:r>
              <a:rPr lang="en-US" sz="1600" dirty="0" err="1"/>
              <a:t>rregullave</a:t>
            </a:r>
            <a:r>
              <a:rPr lang="en-US" sz="1600" dirty="0"/>
              <a:t>,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kategorive</a:t>
            </a:r>
            <a:r>
              <a:rPr lang="en-US" sz="1600" dirty="0"/>
              <a:t> </a:t>
            </a:r>
            <a:r>
              <a:rPr lang="en-US" sz="1600" dirty="0" err="1"/>
              <a:t>prioritare</a:t>
            </a:r>
            <a:r>
              <a:rPr lang="en-US" sz="1600" dirty="0"/>
              <a:t>, </a:t>
            </a:r>
            <a:r>
              <a:rPr lang="en-US" sz="1600" dirty="0" err="1"/>
              <a:t>masës</a:t>
            </a:r>
            <a:r>
              <a:rPr lang="en-US" sz="1600" dirty="0"/>
              <a:t> </a:t>
            </a:r>
            <a:r>
              <a:rPr lang="en-US" sz="1600" dirty="0" err="1"/>
              <a:t>së</a:t>
            </a:r>
            <a:r>
              <a:rPr lang="en-US" sz="1600" dirty="0"/>
              <a:t> </a:t>
            </a:r>
            <a:r>
              <a:rPr lang="en-US" sz="1600" dirty="0" err="1"/>
              <a:t>përfitimit</a:t>
            </a:r>
            <a:r>
              <a:rPr lang="en-US" sz="1600" dirty="0"/>
              <a:t>, </a:t>
            </a:r>
            <a:r>
              <a:rPr lang="en-US" sz="1600" dirty="0" err="1"/>
              <a:t>autoriteteve</a:t>
            </a:r>
            <a:r>
              <a:rPr lang="en-US" sz="1600" dirty="0"/>
              <a:t> </a:t>
            </a:r>
            <a:r>
              <a:rPr lang="en-US" sz="1600" dirty="0" err="1"/>
              <a:t>përgjegjëse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procedurave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vlerësimin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përzgjedhjen</a:t>
            </a:r>
            <a:r>
              <a:rPr lang="en-US" sz="1600" dirty="0"/>
              <a:t> e </a:t>
            </a:r>
            <a:r>
              <a:rPr lang="en-US" sz="1600" dirty="0" err="1"/>
              <a:t>përfituesve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disa</a:t>
            </a:r>
            <a:r>
              <a:rPr lang="en-US" sz="1600" dirty="0"/>
              <a:t> </a:t>
            </a:r>
            <a:r>
              <a:rPr lang="en-US" sz="1600" dirty="0" err="1"/>
              <a:t>programe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procesit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rindërtimit</a:t>
            </a:r>
            <a:r>
              <a:rPr lang="en-US" sz="1600" dirty="0"/>
              <a:t>”</a:t>
            </a:r>
          </a:p>
          <a:p>
            <a:r>
              <a:rPr lang="en-US" sz="1600" dirty="0" err="1"/>
              <a:t>Vendim</a:t>
            </a:r>
            <a:r>
              <a:rPr lang="en-US" sz="1600" dirty="0"/>
              <a:t> </a:t>
            </a:r>
            <a:r>
              <a:rPr lang="en-US" sz="1600" dirty="0" err="1"/>
              <a:t>nr</a:t>
            </a:r>
            <a:r>
              <a:rPr lang="en-US" sz="1600" dirty="0"/>
              <a:t>. 5, </a:t>
            </a:r>
            <a:r>
              <a:rPr lang="en-US" sz="1600" dirty="0" err="1"/>
              <a:t>datë</a:t>
            </a:r>
            <a:r>
              <a:rPr lang="en-US" sz="1600" dirty="0"/>
              <a:t> 06.01.2020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përcaktimin</a:t>
            </a:r>
            <a:r>
              <a:rPr lang="en-US" sz="1600" dirty="0"/>
              <a:t> e </a:t>
            </a:r>
            <a:r>
              <a:rPr lang="en-US" sz="1600" dirty="0" err="1"/>
              <a:t>rregullave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procedurave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përfitimet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programi</a:t>
            </a:r>
            <a:r>
              <a:rPr lang="en-US" sz="1600" dirty="0"/>
              <a:t> I </a:t>
            </a:r>
            <a:r>
              <a:rPr lang="en-US" sz="1600" dirty="0" err="1"/>
              <a:t>granteve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 </a:t>
            </a:r>
            <a:r>
              <a:rPr lang="en-US" sz="1600" dirty="0" err="1"/>
              <a:t>rindërtimit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projektet</a:t>
            </a:r>
            <a:r>
              <a:rPr lang="en-US" sz="1600" dirty="0"/>
              <a:t> model”</a:t>
            </a:r>
          </a:p>
          <a:p>
            <a:r>
              <a:rPr lang="en-US" sz="1600" dirty="0" err="1"/>
              <a:t>Vendim</a:t>
            </a:r>
            <a:r>
              <a:rPr lang="en-US" sz="1600" dirty="0"/>
              <a:t> nr.6, </a:t>
            </a:r>
            <a:r>
              <a:rPr lang="en-US" sz="1600" dirty="0" err="1"/>
              <a:t>datë</a:t>
            </a:r>
            <a:r>
              <a:rPr lang="en-US" sz="1600" dirty="0"/>
              <a:t> 06.01.2020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kushtet</a:t>
            </a:r>
            <a:r>
              <a:rPr lang="en-US" sz="1600" dirty="0"/>
              <a:t>, </a:t>
            </a:r>
            <a:r>
              <a:rPr lang="en-US" sz="1600" dirty="0" err="1"/>
              <a:t>kriteret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procedurat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zbatimin</a:t>
            </a:r>
            <a:r>
              <a:rPr lang="en-US" sz="1600" dirty="0"/>
              <a:t> e </a:t>
            </a:r>
            <a:r>
              <a:rPr lang="en-US" sz="1600" dirty="0" err="1"/>
              <a:t>masave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rimëkëmbjes</a:t>
            </a:r>
            <a:r>
              <a:rPr lang="en-US" sz="1600" dirty="0"/>
              <a:t> </a:t>
            </a:r>
            <a:r>
              <a:rPr lang="en-US" sz="1600" dirty="0" err="1"/>
              <a:t>ekonomike</a:t>
            </a:r>
            <a:r>
              <a:rPr lang="en-US" sz="1600" dirty="0"/>
              <a:t>”</a:t>
            </a:r>
          </a:p>
          <a:p>
            <a:r>
              <a:rPr lang="en-US" sz="1600" dirty="0" err="1"/>
              <a:t>Vendim</a:t>
            </a:r>
            <a:r>
              <a:rPr lang="en-US" sz="1600" dirty="0"/>
              <a:t> nr.7, </a:t>
            </a:r>
            <a:r>
              <a:rPr lang="en-US" sz="1600" dirty="0" err="1"/>
              <a:t>datë</a:t>
            </a:r>
            <a:r>
              <a:rPr lang="en-US" sz="1600" dirty="0"/>
              <a:t> 06.01.2020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kushtet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procedurën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shpronësimet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/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shkëmbimin</a:t>
            </a:r>
            <a:r>
              <a:rPr lang="en-US" sz="1600" dirty="0"/>
              <a:t> e </a:t>
            </a:r>
            <a:r>
              <a:rPr lang="en-US" sz="1600" dirty="0" err="1"/>
              <a:t>pronës</a:t>
            </a:r>
            <a:r>
              <a:rPr lang="en-US" sz="1600" dirty="0"/>
              <a:t>,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interes</a:t>
            </a:r>
            <a:r>
              <a:rPr lang="en-US" sz="1600" dirty="0"/>
              <a:t> </a:t>
            </a:r>
            <a:r>
              <a:rPr lang="en-US" sz="1600" dirty="0" err="1"/>
              <a:t>publk</a:t>
            </a:r>
            <a:r>
              <a:rPr lang="en-US" sz="1600" dirty="0"/>
              <a:t>,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funksion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procesit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rindërtimit</a:t>
            </a:r>
            <a:r>
              <a:rPr lang="en-US" sz="1600" dirty="0"/>
              <a:t>”</a:t>
            </a:r>
          </a:p>
          <a:p>
            <a:r>
              <a:rPr lang="en-US" sz="1600" dirty="0" err="1"/>
              <a:t>Vendim</a:t>
            </a:r>
            <a:r>
              <a:rPr lang="en-US" sz="1600" dirty="0"/>
              <a:t> nr.8, </a:t>
            </a:r>
            <a:r>
              <a:rPr lang="en-US" sz="1600" dirty="0" err="1"/>
              <a:t>datë</a:t>
            </a:r>
            <a:r>
              <a:rPr lang="en-US" sz="1600" dirty="0"/>
              <a:t> 06.01.2020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përcaktimin</a:t>
            </a:r>
            <a:r>
              <a:rPr lang="en-US" sz="1600" dirty="0"/>
              <a:t> e </a:t>
            </a:r>
            <a:r>
              <a:rPr lang="en-US" sz="1600" dirty="0" err="1"/>
              <a:t>kushteve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kritereve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përfitimit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sipërfaqeve</a:t>
            </a:r>
            <a:r>
              <a:rPr lang="en-US" sz="1600" dirty="0"/>
              <a:t> </a:t>
            </a:r>
            <a:r>
              <a:rPr lang="en-US" sz="1600" dirty="0" err="1"/>
              <a:t>ndërtimore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objektet</a:t>
            </a:r>
            <a:r>
              <a:rPr lang="en-US" sz="1600" dirty="0"/>
              <a:t> e </a:t>
            </a:r>
            <a:r>
              <a:rPr lang="en-US" sz="1600" dirty="0" err="1"/>
              <a:t>reja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banim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subjektet</a:t>
            </a:r>
            <a:r>
              <a:rPr lang="en-US" sz="1600" dirty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posedojnë</a:t>
            </a:r>
            <a:r>
              <a:rPr lang="en-US" sz="1600" dirty="0"/>
              <a:t> </a:t>
            </a:r>
            <a:r>
              <a:rPr lang="en-US" sz="1600" dirty="0" err="1"/>
              <a:t>ndërtime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klasifikuara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ndërtime</a:t>
            </a:r>
            <a:r>
              <a:rPr lang="en-US" sz="1600" dirty="0"/>
              <a:t> pa </a:t>
            </a:r>
            <a:r>
              <a:rPr lang="en-US" sz="1600" dirty="0" err="1"/>
              <a:t>leje</a:t>
            </a:r>
            <a:r>
              <a:rPr lang="en-US" sz="1600" dirty="0"/>
              <a:t>”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340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845"/>
            <a:ext cx="10515600" cy="1325563"/>
          </a:xfrm>
        </p:spPr>
        <p:txBody>
          <a:bodyPr/>
          <a:lstStyle/>
          <a:p>
            <a:r>
              <a:rPr lang="en-US" b="1" dirty="0"/>
              <a:t>PËRKUFIZIME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Ligj</a:t>
            </a:r>
            <a:r>
              <a:rPr lang="en-US" dirty="0"/>
              <a:t>: </a:t>
            </a:r>
            <a:r>
              <a:rPr lang="en-US" dirty="0" err="1"/>
              <a:t>ligji</a:t>
            </a:r>
            <a:r>
              <a:rPr lang="en-US" dirty="0"/>
              <a:t> 20/2020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Përfitues</a:t>
            </a:r>
            <a:r>
              <a:rPr lang="en-US" b="1" dirty="0"/>
              <a:t>: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posedues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ndërtimit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me </a:t>
            </a:r>
            <a:r>
              <a:rPr lang="en-US" dirty="0" err="1"/>
              <a:t>funksion</a:t>
            </a:r>
            <a:r>
              <a:rPr lang="en-US" dirty="0"/>
              <a:t> </a:t>
            </a:r>
            <a:r>
              <a:rPr lang="en-US" dirty="0" err="1"/>
              <a:t>banimi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rezulton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dëmtuar</a:t>
            </a:r>
            <a:r>
              <a:rPr lang="en-US" dirty="0"/>
              <a:t> pas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fatekeqësie</a:t>
            </a:r>
            <a:r>
              <a:rPr lang="en-US" dirty="0"/>
              <a:t> </a:t>
            </a:r>
            <a:r>
              <a:rPr lang="en-US" dirty="0" err="1"/>
              <a:t>natyrore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NJVV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shpallur</a:t>
            </a:r>
            <a:r>
              <a:rPr lang="en-US" dirty="0"/>
              <a:t> </a:t>
            </a:r>
            <a:r>
              <a:rPr lang="en-US" dirty="0" err="1"/>
              <a:t>gjendja</a:t>
            </a:r>
            <a:r>
              <a:rPr lang="en-US" dirty="0"/>
              <a:t> e </a:t>
            </a:r>
            <a:r>
              <a:rPr lang="en-US" dirty="0" err="1"/>
              <a:t>jashtezakonshme</a:t>
            </a:r>
            <a:r>
              <a:rPr lang="en-US" dirty="0"/>
              <a:t>.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Ndërtim</a:t>
            </a:r>
            <a:r>
              <a:rPr lang="en-US" b="1" dirty="0"/>
              <a:t> pa </a:t>
            </a:r>
            <a:r>
              <a:rPr lang="en-US" b="1" dirty="0" err="1"/>
              <a:t>leje</a:t>
            </a:r>
            <a:r>
              <a:rPr lang="en-US" dirty="0"/>
              <a:t>: -</a:t>
            </a:r>
            <a:r>
              <a:rPr lang="en-US" dirty="0" err="1"/>
              <a:t>ndërtimi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qëndrueshme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vazhdueshme</a:t>
            </a:r>
            <a:r>
              <a:rPr lang="en-US" dirty="0"/>
              <a:t> me </a:t>
            </a:r>
            <a:r>
              <a:rPr lang="en-US" dirty="0" err="1"/>
              <a:t>tokën</a:t>
            </a:r>
            <a:r>
              <a:rPr lang="en-US" dirty="0"/>
              <a:t> e </a:t>
            </a:r>
            <a:r>
              <a:rPr lang="en-US" dirty="0" err="1"/>
              <a:t>ndërtesa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- </a:t>
            </a:r>
            <a:r>
              <a:rPr lang="en-US" dirty="0" err="1"/>
              <a:t>periudha</a:t>
            </a:r>
            <a:r>
              <a:rPr lang="en-US" dirty="0"/>
              <a:t> </a:t>
            </a:r>
            <a:r>
              <a:rPr lang="en-US" dirty="0" err="1"/>
              <a:t>kohore</a:t>
            </a:r>
            <a:r>
              <a:rPr lang="en-US" dirty="0"/>
              <a:t>: pas </a:t>
            </a:r>
            <a:r>
              <a:rPr lang="en-US" dirty="0" err="1"/>
              <a:t>datës</a:t>
            </a:r>
            <a:r>
              <a:rPr lang="en-US" dirty="0"/>
              <a:t> 10.08.1991</a:t>
            </a:r>
          </a:p>
          <a:p>
            <a:pPr marL="0" indent="0">
              <a:buNone/>
            </a:pPr>
            <a:r>
              <a:rPr lang="en-US" dirty="0"/>
              <a:t>     - </a:t>
            </a:r>
            <a:r>
              <a:rPr lang="en-US" dirty="0" err="1"/>
              <a:t>funksioni</a:t>
            </a:r>
            <a:r>
              <a:rPr lang="en-US" dirty="0"/>
              <a:t>: </a:t>
            </a:r>
            <a:r>
              <a:rPr lang="en-US" dirty="0" err="1"/>
              <a:t>banim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- </a:t>
            </a:r>
            <a:r>
              <a:rPr lang="en-US" dirty="0" err="1"/>
              <a:t>objekt</a:t>
            </a:r>
            <a:r>
              <a:rPr lang="en-US" dirty="0"/>
              <a:t>/ </a:t>
            </a:r>
            <a:r>
              <a:rPr lang="en-US" dirty="0" err="1"/>
              <a:t>shtesë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ndërtim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regjistruar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mungesë</a:t>
            </a:r>
            <a:r>
              <a:rPr lang="en-US" dirty="0"/>
              <a:t>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ndërtimit</a:t>
            </a:r>
            <a:r>
              <a:rPr lang="en-US" dirty="0"/>
              <a:t>/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shkelje</a:t>
            </a:r>
            <a:r>
              <a:rPr lang="en-US" dirty="0"/>
              <a:t>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ndërtimi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Organ </a:t>
            </a:r>
            <a:r>
              <a:rPr lang="en-US" b="1" dirty="0" err="1"/>
              <a:t>përgjegjës</a:t>
            </a:r>
            <a:r>
              <a:rPr lang="en-US" b="1" dirty="0"/>
              <a:t>/</a:t>
            </a:r>
            <a:r>
              <a:rPr lang="en-US" b="1" dirty="0" err="1"/>
              <a:t>njësi</a:t>
            </a:r>
            <a:r>
              <a:rPr lang="en-US" b="1" dirty="0"/>
              <a:t> </a:t>
            </a:r>
            <a:r>
              <a:rPr lang="en-US" b="1" dirty="0" err="1"/>
              <a:t>zbatuese</a:t>
            </a:r>
            <a:r>
              <a:rPr lang="en-US" b="1" dirty="0"/>
              <a:t>: </a:t>
            </a:r>
            <a:r>
              <a:rPr lang="en-US" dirty="0" err="1"/>
              <a:t>njësi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/ organ </a:t>
            </a:r>
            <a:r>
              <a:rPr lang="en-US" dirty="0" err="1"/>
              <a:t>publik</a:t>
            </a:r>
            <a:r>
              <a:rPr lang="en-US" dirty="0"/>
              <a:t> i </a:t>
            </a:r>
            <a:r>
              <a:rPr lang="en-US" dirty="0" err="1"/>
              <a:t>ngarkuar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Këshilli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Ministrave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administrim</a:t>
            </a:r>
            <a:r>
              <a:rPr lang="en-US" dirty="0"/>
              <a:t> </a:t>
            </a:r>
            <a:r>
              <a:rPr lang="en-US" dirty="0" err="1"/>
              <a:t>fondesh</a:t>
            </a:r>
            <a:r>
              <a:rPr lang="en-US" dirty="0"/>
              <a:t> </a:t>
            </a:r>
            <a:r>
              <a:rPr lang="en-US" dirty="0" err="1"/>
              <a:t>rindërtimi</a:t>
            </a:r>
            <a:r>
              <a:rPr lang="en-US" dirty="0"/>
              <a:t> apo </a:t>
            </a:r>
            <a:r>
              <a:rPr lang="en-US" dirty="0" err="1"/>
              <a:t>mbulon</a:t>
            </a:r>
            <a:r>
              <a:rPr lang="en-US" dirty="0"/>
              <a:t> </a:t>
            </a:r>
            <a:r>
              <a:rPr lang="en-US" dirty="0" err="1"/>
              <a:t>çështjet</a:t>
            </a:r>
            <a:r>
              <a:rPr lang="en-US" dirty="0"/>
              <a:t> e </a:t>
            </a:r>
            <a:r>
              <a:rPr lang="en-US" dirty="0" err="1"/>
              <a:t>strehimit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Fatkeqësi</a:t>
            </a:r>
            <a:r>
              <a:rPr lang="en-US" b="1" dirty="0"/>
              <a:t> </a:t>
            </a:r>
            <a:r>
              <a:rPr lang="en-US" b="1" dirty="0" err="1"/>
              <a:t>natyrore</a:t>
            </a:r>
            <a:r>
              <a:rPr lang="en-US" b="1" dirty="0"/>
              <a:t>: </a:t>
            </a:r>
            <a:r>
              <a:rPr lang="en-US" dirty="0" err="1"/>
              <a:t>fatkeqësi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shkaktohen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dukuri</a:t>
            </a:r>
            <a:r>
              <a:rPr lang="en-US" dirty="0"/>
              <a:t> </a:t>
            </a:r>
            <a:r>
              <a:rPr lang="en-US" dirty="0" err="1"/>
              <a:t>natyrore</a:t>
            </a:r>
            <a:r>
              <a:rPr lang="en-US" dirty="0"/>
              <a:t> </a:t>
            </a:r>
            <a:r>
              <a:rPr lang="en-US" dirty="0" err="1"/>
              <a:t>ekstreme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tërmetet</a:t>
            </a:r>
            <a:r>
              <a:rPr lang="en-US" dirty="0"/>
              <a:t>, </a:t>
            </a:r>
            <a:r>
              <a:rPr lang="en-US" dirty="0" err="1"/>
              <a:t>përmbytjet</a:t>
            </a:r>
            <a:r>
              <a:rPr lang="en-US" dirty="0"/>
              <a:t>,  </a:t>
            </a:r>
            <a:r>
              <a:rPr lang="en-US" dirty="0" err="1"/>
              <a:t>vërshime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, temperature </a:t>
            </a:r>
            <a:r>
              <a:rPr lang="en-US" dirty="0" err="1"/>
              <a:t>ekstreme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tejzgjatura</a:t>
            </a:r>
            <a:r>
              <a:rPr lang="en-US" dirty="0"/>
              <a:t>, </a:t>
            </a:r>
            <a:r>
              <a:rPr lang="en-US" dirty="0" err="1"/>
              <a:t>rrëshqitjet</a:t>
            </a:r>
            <a:r>
              <a:rPr lang="en-US" dirty="0"/>
              <a:t>, </a:t>
            </a:r>
            <a:r>
              <a:rPr lang="en-US" dirty="0" err="1"/>
              <a:t>ortekët</a:t>
            </a:r>
            <a:r>
              <a:rPr lang="en-US" dirty="0"/>
              <a:t>, </a:t>
            </a:r>
            <a:r>
              <a:rPr lang="en-US" dirty="0" err="1"/>
              <a:t>erërat</a:t>
            </a:r>
            <a:r>
              <a:rPr lang="en-US" dirty="0"/>
              <a:t>, </a:t>
            </a:r>
            <a:r>
              <a:rPr lang="en-US" dirty="0" err="1"/>
              <a:t>zjarret</a:t>
            </a:r>
            <a:r>
              <a:rPr lang="en-US" dirty="0"/>
              <a:t>, </a:t>
            </a:r>
            <a:r>
              <a:rPr lang="en-US" dirty="0" err="1"/>
              <a:t>sëmundjet</a:t>
            </a:r>
            <a:r>
              <a:rPr lang="en-US" dirty="0"/>
              <a:t> </a:t>
            </a:r>
            <a:r>
              <a:rPr lang="en-US" dirty="0" err="1"/>
              <a:t>infektive</a:t>
            </a:r>
            <a:r>
              <a:rPr lang="en-US" dirty="0"/>
              <a:t>, </a:t>
            </a:r>
            <a:r>
              <a:rPr lang="en-US" dirty="0" err="1"/>
              <a:t>dukuri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ndikojnë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814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Kushtet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kriteret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Ndërtimi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rezultojë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dëmtuar</a:t>
            </a:r>
            <a:r>
              <a:rPr lang="en-US" dirty="0"/>
              <a:t> pas </a:t>
            </a:r>
            <a:r>
              <a:rPr lang="en-US" dirty="0" err="1"/>
              <a:t>nj</a:t>
            </a:r>
            <a:r>
              <a:rPr lang="en-US" dirty="0"/>
              <a:t> </a:t>
            </a:r>
            <a:r>
              <a:rPr lang="en-US" dirty="0" err="1"/>
              <a:t>fatekeqesie</a:t>
            </a:r>
            <a:r>
              <a:rPr lang="en-US" dirty="0"/>
              <a:t> </a:t>
            </a:r>
            <a:r>
              <a:rPr lang="en-US" dirty="0" err="1"/>
              <a:t>natyrore</a:t>
            </a:r>
            <a:endParaRPr lang="en-US" dirty="0"/>
          </a:p>
          <a:p>
            <a:r>
              <a:rPr lang="en-US" dirty="0" err="1"/>
              <a:t>Ndërtimi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përfshirë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legalizimi</a:t>
            </a:r>
            <a:endParaRPr lang="en-US" dirty="0"/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ketë</a:t>
            </a:r>
            <a:r>
              <a:rPr lang="en-US" dirty="0"/>
              <a:t> </a:t>
            </a:r>
            <a:r>
              <a:rPr lang="en-US" dirty="0" err="1"/>
              <a:t>vendimmarrje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legalizim</a:t>
            </a:r>
            <a:endParaRPr lang="en-US" dirty="0"/>
          </a:p>
          <a:p>
            <a:r>
              <a:rPr lang="en-US" dirty="0" err="1"/>
              <a:t>Ndërtimi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ketë</a:t>
            </a:r>
            <a:r>
              <a:rPr lang="en-US" dirty="0"/>
              <a:t> </a:t>
            </a:r>
            <a:r>
              <a:rPr lang="en-US" dirty="0" err="1"/>
              <a:t>funksion</a:t>
            </a:r>
            <a:r>
              <a:rPr lang="en-US" dirty="0"/>
              <a:t> </a:t>
            </a:r>
            <a:r>
              <a:rPr lang="en-US" dirty="0" err="1"/>
              <a:t>banimi</a:t>
            </a:r>
            <a:endParaRPr lang="en-US" dirty="0"/>
          </a:p>
          <a:p>
            <a:r>
              <a:rPr lang="en-US" dirty="0" err="1"/>
              <a:t>Individi</a:t>
            </a:r>
            <a:r>
              <a:rPr lang="en-US" dirty="0"/>
              <a:t>/</a:t>
            </a:r>
            <a:r>
              <a:rPr lang="en-US" dirty="0" err="1"/>
              <a:t>Familja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ketë</a:t>
            </a:r>
            <a:r>
              <a:rPr lang="en-US" dirty="0"/>
              <a:t> </a:t>
            </a:r>
            <a:r>
              <a:rPr lang="en-US" dirty="0" err="1"/>
              <a:t>ndërtim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pronësi</a:t>
            </a:r>
            <a:r>
              <a:rPr lang="en-US" dirty="0"/>
              <a:t> apo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legalizimi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Procedura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Trajtimi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nis</a:t>
            </a:r>
            <a:r>
              <a:rPr lang="en-US" dirty="0"/>
              <a:t> me </a:t>
            </a:r>
            <a:r>
              <a:rPr lang="en-US" b="1" dirty="0" err="1"/>
              <a:t>kërkesë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organit</a:t>
            </a:r>
            <a:r>
              <a:rPr lang="en-US" dirty="0"/>
              <a:t> </a:t>
            </a:r>
            <a:r>
              <a:rPr lang="en-US" dirty="0" err="1"/>
              <a:t>përgjegjës</a:t>
            </a:r>
            <a:r>
              <a:rPr lang="en-US" dirty="0"/>
              <a:t>/ </a:t>
            </a:r>
            <a:r>
              <a:rPr lang="en-US" dirty="0" err="1"/>
              <a:t>njësisë</a:t>
            </a:r>
            <a:r>
              <a:rPr lang="en-US" dirty="0"/>
              <a:t> </a:t>
            </a:r>
            <a:r>
              <a:rPr lang="en-US" dirty="0" err="1"/>
              <a:t>zbatuese</a:t>
            </a:r>
            <a:r>
              <a:rPr lang="en-US" dirty="0"/>
              <a:t> </a:t>
            </a:r>
            <a:r>
              <a:rPr lang="en-US" dirty="0" err="1"/>
              <a:t>drejtuar</a:t>
            </a:r>
            <a:r>
              <a:rPr lang="en-US" dirty="0"/>
              <a:t> ASHK-</a:t>
            </a:r>
            <a:r>
              <a:rPr lang="en-US" dirty="0" err="1"/>
              <a:t>së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DVASHK: </a:t>
            </a:r>
            <a:r>
              <a:rPr lang="en-US" dirty="0"/>
              <a:t>-</a:t>
            </a:r>
            <a:r>
              <a:rPr lang="en-US" dirty="0" err="1"/>
              <a:t>Evidenton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terren</a:t>
            </a:r>
            <a:r>
              <a:rPr lang="en-US" dirty="0"/>
              <a:t> </a:t>
            </a:r>
            <a:r>
              <a:rPr lang="en-US" dirty="0" err="1"/>
              <a:t>ndërtimin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-</a:t>
            </a:r>
            <a:r>
              <a:rPr lang="en-US" dirty="0" err="1"/>
              <a:t>Verifikon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paraqitur</a:t>
            </a:r>
            <a:r>
              <a:rPr lang="en-US" dirty="0"/>
              <a:t> </a:t>
            </a:r>
            <a:r>
              <a:rPr lang="en-US" dirty="0" err="1"/>
              <a:t>kërkesë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legalizim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- </a:t>
            </a:r>
            <a:r>
              <a:rPr lang="en-US" dirty="0" err="1"/>
              <a:t>Kryen</a:t>
            </a:r>
            <a:r>
              <a:rPr lang="en-US" dirty="0"/>
              <a:t> </a:t>
            </a:r>
            <a:r>
              <a:rPr lang="en-US" dirty="0" err="1"/>
              <a:t>procedurën</a:t>
            </a:r>
            <a:r>
              <a:rPr lang="en-US" dirty="0"/>
              <a:t> e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legalizimi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45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DOKUMENTACIONI QË I PËRCILLET ORGANIT PËRGJEGJËS/NJËSISË ZBATUESE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Dokumentacion</a:t>
            </a:r>
            <a:r>
              <a:rPr lang="en-US" dirty="0"/>
              <a:t> </a:t>
            </a:r>
            <a:r>
              <a:rPr lang="en-US" dirty="0" err="1"/>
              <a:t>hartografik</a:t>
            </a:r>
            <a:r>
              <a:rPr lang="en-US" dirty="0"/>
              <a:t> (GENPLAN + PLANIMETRI)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Ekstrakt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kadastral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banesë</a:t>
            </a:r>
            <a:r>
              <a:rPr lang="en-US" dirty="0"/>
              <a:t> </a:t>
            </a:r>
            <a:r>
              <a:rPr lang="en-US" dirty="0" err="1"/>
              <a:t>tjetër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Njoftimi</a:t>
            </a:r>
            <a:r>
              <a:rPr lang="en-US" dirty="0"/>
              <a:t> </a:t>
            </a:r>
            <a:r>
              <a:rPr lang="en-US" dirty="0" err="1"/>
              <a:t>drejtuar</a:t>
            </a:r>
            <a:r>
              <a:rPr lang="en-US" dirty="0"/>
              <a:t> </a:t>
            </a:r>
            <a:r>
              <a:rPr lang="en-US" dirty="0" err="1"/>
              <a:t>subjektit</a:t>
            </a:r>
            <a:r>
              <a:rPr lang="en-US" dirty="0"/>
              <a:t> </a:t>
            </a:r>
            <a:r>
              <a:rPr lang="en-US" dirty="0" err="1"/>
              <a:t>posedues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KPA</a:t>
            </a:r>
          </a:p>
        </p:txBody>
      </p:sp>
    </p:spTree>
    <p:extLst>
      <p:ext uri="{BB962C8B-B14F-4D97-AF65-F5344CB8AC3E}">
        <p14:creationId xmlns:p14="http://schemas.microsoft.com/office/powerpoint/2010/main" val="4448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MËNYRAT E TRAJTIMIT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FF0000"/>
                </a:solidFill>
              </a:rPr>
              <a:t>Programi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rindërtimit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sipas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aktit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normativ</a:t>
            </a:r>
            <a:r>
              <a:rPr lang="en-US" dirty="0">
                <a:solidFill>
                  <a:srgbClr val="FF0000"/>
                </a:solidFill>
              </a:rPr>
              <a:t> nr.4, date 16.12.2019 “Per </a:t>
            </a:r>
            <a:r>
              <a:rPr lang="en-US" dirty="0" err="1">
                <a:solidFill>
                  <a:srgbClr val="FF0000"/>
                </a:solidFill>
              </a:rPr>
              <a:t>përballimin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pasojave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fateqkësisë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natyrore</a:t>
            </a:r>
            <a:r>
              <a:rPr lang="en-US" dirty="0">
                <a:solidFill>
                  <a:srgbClr val="FF0000"/>
                </a:solidFill>
              </a:rPr>
              <a:t>”: </a:t>
            </a:r>
          </a:p>
          <a:p>
            <a:pPr marL="0" indent="0">
              <a:buNone/>
            </a:pPr>
            <a:r>
              <a:rPr lang="en-US" dirty="0"/>
              <a:t>          - </a:t>
            </a:r>
            <a:r>
              <a:rPr lang="en-US" dirty="0" err="1"/>
              <a:t>Rindërtim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shembura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</a:t>
            </a:r>
            <a:r>
              <a:rPr lang="en-US" dirty="0" err="1"/>
              <a:t>truall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- </a:t>
            </a:r>
            <a:r>
              <a:rPr lang="en-US" dirty="0" err="1"/>
              <a:t>Përfitim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 </a:t>
            </a:r>
            <a:r>
              <a:rPr lang="en-US" dirty="0" err="1"/>
              <a:t>ndërtimore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objektet</a:t>
            </a:r>
            <a:r>
              <a:rPr lang="en-US" dirty="0"/>
              <a:t> e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banim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FF0000"/>
                </a:solidFill>
              </a:rPr>
              <a:t>Programet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strehimit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 22/2018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strehimin</a:t>
            </a:r>
            <a:r>
              <a:rPr lang="en-US" dirty="0"/>
              <a:t> social”</a:t>
            </a:r>
          </a:p>
        </p:txBody>
      </p:sp>
    </p:spTree>
    <p:extLst>
      <p:ext uri="{BB962C8B-B14F-4D97-AF65-F5344CB8AC3E}">
        <p14:creationId xmlns:p14="http://schemas.microsoft.com/office/powerpoint/2010/main" val="10021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MËNYRA E PËRFITIMIT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SIPËRFAQJA NDËRTIMORE NË OBJEKTET E REJA PËR BANIM QE PERFITOJNE POSEDUESI E NDERTIMEVE PA LEJE ËSHTË :</a:t>
            </a:r>
          </a:p>
          <a:p>
            <a:pPr marL="0" indent="0">
              <a:buNone/>
            </a:pPr>
            <a:r>
              <a:rPr lang="en-US" dirty="0"/>
              <a:t> -50% E SIPËRFAQES SË OBJEKTIT PA LEJE; OSE</a:t>
            </a:r>
          </a:p>
          <a:p>
            <a:pPr>
              <a:buFontTx/>
              <a:buChar char="-"/>
            </a:pPr>
            <a:r>
              <a:rPr lang="en-US" dirty="0"/>
              <a:t>SIPAS NORMAVE NE FUQI SIPAS LEGJISLACIONIT PËR STREHIMIN SOCIAL , (LIGJI NR.22/2018)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ZGJEDHJA I TAKON PËRFITUESIT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0261"/>
            <a:ext cx="10515600" cy="1325563"/>
          </a:xfrm>
        </p:spPr>
        <p:txBody>
          <a:bodyPr/>
          <a:lstStyle/>
          <a:p>
            <a:r>
              <a:rPr lang="en-US" b="1" dirty="0"/>
              <a:t>MËNYRAT E PËRFITIMIT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ndërtimin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banojnë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shumeë</a:t>
            </a:r>
            <a:r>
              <a:rPr lang="en-US" dirty="0"/>
              <a:t> se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familje</a:t>
            </a:r>
            <a:r>
              <a:rPr lang="en-US" dirty="0"/>
              <a:t>, </a:t>
            </a:r>
            <a:r>
              <a:rPr lang="en-US" dirty="0" err="1"/>
              <a:t>seicili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trajtohet</a:t>
            </a:r>
            <a:r>
              <a:rPr lang="en-US" dirty="0"/>
              <a:t> me </a:t>
            </a:r>
            <a:r>
              <a:rPr lang="en-US" dirty="0" err="1"/>
              <a:t>banesë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ndertimin</a:t>
            </a:r>
            <a:r>
              <a:rPr lang="en-US" dirty="0"/>
              <a:t> e </a:t>
            </a:r>
            <a:r>
              <a:rPr lang="en-US" dirty="0" err="1"/>
              <a:t>ri</a:t>
            </a:r>
            <a:r>
              <a:rPr lang="en-US" dirty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normave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strehimin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legjislacionin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strehimin</a:t>
            </a:r>
            <a:r>
              <a:rPr lang="en-US" dirty="0"/>
              <a:t> social.</a:t>
            </a:r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rastet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përfituesit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pronarë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truallit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ngrihet</a:t>
            </a:r>
            <a:r>
              <a:rPr lang="en-US" dirty="0"/>
              <a:t> </a:t>
            </a:r>
            <a:r>
              <a:rPr lang="en-US" dirty="0" err="1"/>
              <a:t>ndërtimi</a:t>
            </a:r>
            <a:r>
              <a:rPr lang="en-US" dirty="0"/>
              <a:t> pa </a:t>
            </a:r>
            <a:r>
              <a:rPr lang="en-US" dirty="0" err="1"/>
              <a:t>leje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banesë</a:t>
            </a:r>
            <a:r>
              <a:rPr lang="en-US" dirty="0"/>
              <a:t> 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en-US" dirty="0" err="1"/>
              <a:t>përfitojnë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Vlerën</a:t>
            </a:r>
            <a:r>
              <a:rPr lang="en-US" dirty="0"/>
              <a:t> </a:t>
            </a:r>
            <a:r>
              <a:rPr lang="en-US" dirty="0" err="1"/>
              <a:t>ekonomike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llogaritur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legjislacionit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shpronësimin</a:t>
            </a:r>
            <a:r>
              <a:rPr lang="en-US" dirty="0"/>
              <a:t>; </a:t>
            </a:r>
            <a:r>
              <a:rPr lang="en-US" dirty="0" err="1"/>
              <a:t>ose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Vlera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llogaritet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sipërfaqe</a:t>
            </a:r>
            <a:r>
              <a:rPr lang="en-US" dirty="0"/>
              <a:t> </a:t>
            </a:r>
            <a:r>
              <a:rPr lang="en-US" dirty="0" err="1"/>
              <a:t>ndërtimi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ndërtimet</a:t>
            </a:r>
            <a:r>
              <a:rPr lang="en-US" dirty="0"/>
              <a:t> e </a:t>
            </a:r>
            <a:r>
              <a:rPr lang="en-US" dirty="0" err="1"/>
              <a:t>reja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zonën</a:t>
            </a:r>
            <a:r>
              <a:rPr lang="en-US" dirty="0"/>
              <a:t> e re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zhvillim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6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774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PROJEKT VENDIM  “PËR KUSHTET, KRITERET DHE PROCEDURAT E PËRFITIMIT, TË POSEDUESVE TË NDËRTIMEVE PA LEJE NË RASTET E FATKEQËSISË NATYRORE”</vt:lpstr>
      <vt:lpstr>BAZA LIGJORE</vt:lpstr>
      <vt:lpstr>PËRKUFIZIME</vt:lpstr>
      <vt:lpstr>Kushtet dhe kriteret</vt:lpstr>
      <vt:lpstr>Procedura</vt:lpstr>
      <vt:lpstr>DOKUMENTACIONI QË I PËRCILLET ORGANIT PËRGJEGJËS/NJËSISË ZBATUESE</vt:lpstr>
      <vt:lpstr>MËNYRAT E TRAJTIMIT</vt:lpstr>
      <vt:lpstr>MËNYRA E PËRFITIMIT</vt:lpstr>
      <vt:lpstr>MËNYRAT E PËRFITIMIT</vt:lpstr>
      <vt:lpstr>REGJISTRIMI I KONTRATËS SË DHURIMIT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VENDIM  “PWR KUSHTET, KRITERET DHE PROCEDURAT E PWRFITIMIT, TW POSEDUESVE TW NDWRTIMEVE PALEJE NW RASTET E FATKEQWSISW NATYRORE</dc:title>
  <dc:creator>Desara Leknikaj</dc:creator>
  <cp:lastModifiedBy>ERLIRA GJIKONDI</cp:lastModifiedBy>
  <cp:revision>38</cp:revision>
  <cp:lastPrinted>2022-12-12T09:46:05Z</cp:lastPrinted>
  <dcterms:created xsi:type="dcterms:W3CDTF">2022-12-12T07:40:57Z</dcterms:created>
  <dcterms:modified xsi:type="dcterms:W3CDTF">2022-12-12T09:50:21Z</dcterms:modified>
</cp:coreProperties>
</file>