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9" r:id="rId3"/>
    <p:sldId id="332" r:id="rId4"/>
    <p:sldId id="333" r:id="rId5"/>
    <p:sldId id="316" r:id="rId6"/>
    <p:sldId id="354" r:id="rId7"/>
    <p:sldId id="338" r:id="rId8"/>
    <p:sldId id="328" r:id="rId9"/>
    <p:sldId id="321" r:id="rId10"/>
    <p:sldId id="301" r:id="rId11"/>
    <p:sldId id="329" r:id="rId12"/>
    <p:sldId id="324" r:id="rId13"/>
    <p:sldId id="352" r:id="rId14"/>
    <p:sldId id="355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711"/>
    <a:srgbClr val="0A240B"/>
    <a:srgbClr val="1E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5400" autoAdjust="0"/>
  </p:normalViewPr>
  <p:slideViewPr>
    <p:cSldViewPr snapToGrid="0" snapToObjects="1">
      <p:cViewPr varScale="1">
        <p:scale>
          <a:sx n="65" d="100"/>
          <a:sy n="65" d="100"/>
        </p:scale>
        <p:origin x="86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titka\Desktop\RAPORTI\DATABASE_Indicators\Database_total_2017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titka\Desktop\RAPORTI\DATABASE_Indicators\Database_total_2017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titka\Desktop\Database_total_2017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67297719976951E-2"/>
          <c:y val="3.3981630297700488E-2"/>
          <c:w val="0.9346654045600461"/>
          <c:h val="0.785273556583428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'Grafike R2021'!$D$117:$F$117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'Grafike R2021'!$D$118:$F$118</c:f>
              <c:numCache>
                <c:formatCode>0%</c:formatCode>
                <c:ptCount val="3"/>
                <c:pt idx="0" formatCode="0.00%">
                  <c:v>0.77700000000000002</c:v>
                </c:pt>
                <c:pt idx="1">
                  <c:v>0.81</c:v>
                </c:pt>
                <c:pt idx="2" formatCode="0.00%">
                  <c:v>0.82299999999999995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F-2F46-B407-9308BDF21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6670816"/>
        <c:axId val="-95072048"/>
      </c:barChart>
      <c:catAx>
        <c:axId val="-3866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95072048"/>
        <c:crosses val="autoZero"/>
        <c:auto val="1"/>
        <c:lblAlgn val="ctr"/>
        <c:lblOffset val="100"/>
        <c:noMultiLvlLbl val="0"/>
      </c:catAx>
      <c:valAx>
        <c:axId val="-95072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-386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sq-A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F-AC4E-91E1-FAB1230BAF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'Grafike R2021'!$C$282:$E$282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'Grafike R2021'!$C$283:$E$283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F-AC4E-91E1-FAB1230BA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5262448"/>
        <c:axId val="-265259184"/>
      </c:barChart>
      <c:catAx>
        <c:axId val="-2652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265259184"/>
        <c:crosses val="autoZero"/>
        <c:auto val="1"/>
        <c:lblAlgn val="ctr"/>
        <c:lblOffset val="100"/>
        <c:noMultiLvlLbl val="0"/>
      </c:catAx>
      <c:valAx>
        <c:axId val="-2652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2652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sq-A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'[Database_total_2017-21.xlsx]Grafike R2021'!$B$413</c:f>
              <c:strCache>
                <c:ptCount val="1"/>
                <c:pt idx="0">
                  <c:v>Norma mesatare e konektivitetit të lidhjes së fshatrave midis tyre #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D8-CC44-943C-AD1FD9C88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D8-CC44-943C-AD1FD9C88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'[Database_total_2017-21.xlsx]Grafike R2021'!$C$412:$E$412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'[Database_total_2017-21.xlsx]Grafike R2021'!$C$413:$E$413</c:f>
              <c:numCache>
                <c:formatCode>0.0%</c:formatCode>
                <c:ptCount val="3"/>
                <c:pt idx="0">
                  <c:v>0.748</c:v>
                </c:pt>
                <c:pt idx="1">
                  <c:v>0.76800000000000002</c:v>
                </c:pt>
                <c:pt idx="2" formatCode="0%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8-CC44-943C-AD1FD9C88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22002928"/>
        <c:axId val="-821998576"/>
      </c:barChart>
      <c:catAx>
        <c:axId val="-8220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-821998576"/>
        <c:crosses val="autoZero"/>
        <c:auto val="1"/>
        <c:lblAlgn val="ctr"/>
        <c:lblOffset val="100"/>
        <c:noMultiLvlLbl val="0"/>
      </c:catAx>
      <c:valAx>
        <c:axId val="-821998576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8220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'[Database_total_2017-21.xlsx]Grafike R2021'!$B$424</c:f>
              <c:strCache>
                <c:ptCount val="1"/>
                <c:pt idx="0">
                  <c:v>Fondi i buxhetit vendor për mirëmbajtjen e rrugëve (norma mesatare në % të buxhetit NjVV)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'[Database_total_2017-21.xlsx]Grafike R2021'!$C$423:$F$423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'[Database_total_2017-21.xlsx]Grafike R2021'!$C$424:$F$424</c:f>
              <c:numCache>
                <c:formatCode>0.0%</c:formatCode>
                <c:ptCount val="4"/>
                <c:pt idx="0">
                  <c:v>0.1079</c:v>
                </c:pt>
                <c:pt idx="1">
                  <c:v>8.5599999999999996E-2</c:v>
                </c:pt>
                <c:pt idx="2">
                  <c:v>9.4899999999999998E-2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C-FF43-8DC1-A1EA45BA1C0D}"/>
            </c:ext>
          </c:extLst>
        </c:ser>
        <c:ser>
          <c:idx val="1"/>
          <c:order val="1"/>
          <c:tx>
            <c:strRef>
              <c:f>'[Database_total_2017-21.xlsx]Grafike R2021'!$B$425</c:f>
              <c:strCache>
                <c:ptCount val="1"/>
                <c:pt idx="0">
                  <c:v>Fondi i buxhetit vendor për ndërtimin e rrugëve (norma mesatare në % të buxhetit NjVV)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'[Database_total_2017-21.xlsx]Grafike R2021'!$C$423:$F$423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'[Database_total_2017-21.xlsx]Grafike R2021'!$C$425:$F$425</c:f>
              <c:numCache>
                <c:formatCode>0.0%</c:formatCode>
                <c:ptCount val="4"/>
                <c:pt idx="0">
                  <c:v>0.192</c:v>
                </c:pt>
                <c:pt idx="1">
                  <c:v>0.14949999999999999</c:v>
                </c:pt>
                <c:pt idx="2">
                  <c:v>0.14699999999999999</c:v>
                </c:pt>
                <c:pt idx="3">
                  <c:v>0.12909999999999999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C-FF43-8DC1-A1EA45BA1C0D}"/>
            </c:ext>
          </c:extLst>
        </c:ser>
        <c:ser>
          <c:idx val="2"/>
          <c:order val="2"/>
          <c:tx>
            <c:strRef>
              <c:f>'[Database_total_2017-21.xlsx]Grafike R2021'!$B$426</c:f>
              <c:strCache>
                <c:ptCount val="1"/>
                <c:pt idx="0">
                  <c:v>Fondi i buxhetit vendor për sigurinë rrugore (norma mesatare në % të fondit për sektorin e transportit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'[Database_total_2017-21.xlsx]Grafike R2021'!$C$423:$F$423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'[Database_total_2017-21.xlsx]Grafike R2021'!$C$426:$F$426</c:f>
              <c:numCache>
                <c:formatCode>0.0%</c:formatCode>
                <c:ptCount val="4"/>
                <c:pt idx="0">
                  <c:v>8.72E-2</c:v>
                </c:pt>
                <c:pt idx="1">
                  <c:v>6.4000000000000001E-2</c:v>
                </c:pt>
                <c:pt idx="2">
                  <c:v>6.2199999999999998E-2</c:v>
                </c:pt>
                <c:pt idx="3">
                  <c:v>2.3900000000000001E-2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4C-FF43-8DC1-A1EA45BA1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5379648"/>
        <c:axId val="-265381824"/>
      </c:barChart>
      <c:catAx>
        <c:axId val="-2653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265381824"/>
        <c:crosses val="autoZero"/>
        <c:auto val="1"/>
        <c:lblAlgn val="ctr"/>
        <c:lblOffset val="100"/>
        <c:noMultiLvlLbl val="0"/>
      </c:catAx>
      <c:valAx>
        <c:axId val="-2653818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2653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29005068971396E-2"/>
          <c:y val="0.59040648765058212"/>
          <c:w val="0.96346008290389507"/>
          <c:h val="0.36685846961437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sq-A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1-284F-A847-A2DF1C005A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D1-284F-A847-A2DF1C005A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'Grafike R2021'!$C$454:$E$454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'Grafike R2021'!$C$455:$E$455</c:f>
              <c:numCache>
                <c:formatCode>General</c:formatCode>
                <c:ptCount val="3"/>
                <c:pt idx="0">
                  <c:v>14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1-284F-A847-A2DF1C00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070960"/>
        <c:axId val="-95069328"/>
      </c:barChart>
      <c:catAx>
        <c:axId val="-9507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95069328"/>
        <c:crosses val="autoZero"/>
        <c:auto val="1"/>
        <c:lblAlgn val="ctr"/>
        <c:lblOffset val="100"/>
        <c:noMultiLvlLbl val="0"/>
      </c:catAx>
      <c:valAx>
        <c:axId val="-950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-950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sq-A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3679-BC54-4B43-972A-289D79741ACC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7A84-4AA9-410E-8FAD-F52F711A5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q-AL" dirty="0">
              <a:latin typeface="+mj-lt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2A2E3C-9BE8-4262-B036-A2D960BE1F1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2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q-AL" dirty="0">
              <a:latin typeface="+mj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DAC7C7-4AA1-49A9-8441-56C2184EE462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q-AL" dirty="0">
              <a:latin typeface="+mj-lt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19101D-AABC-4AF4-BCCA-A2BEAD5F8E54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9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q-AL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03A1BD-4C51-43D8-85F1-EFCAE95DE86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9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7A84-4AA9-410E-8FAD-F52F711A55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2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2B8006-7B7F-4D52-82FE-88B0419A4261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9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7A84-4AA9-410E-8FAD-F52F711A55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8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q-AL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B435BC-C828-4457-9BDA-DD8BFBE94FC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4E4F-C336-134C-94F3-90D9120C3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BD416-6995-3B49-8534-8452C7EE9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BBED3-FC14-9C41-8C84-7231E7D3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92B23-EDC7-334E-9F86-90E9B633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048C-9030-3A4D-899A-6730A04C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7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65D2-73BF-D14D-A3B3-041B1C02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0611F-D932-DA4C-8122-FBA689B67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2FDB-3D07-5F43-B213-9AA64B7A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1F878-6F56-AC4A-A522-1B4EE5D3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49F3-7448-F54E-BD5F-684F948A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E132D-1F5B-8C40-BDE5-BC9BC85F6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9DD99-3093-A345-A88E-1EE418D41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F653-931F-6E45-AD5F-8F1E2681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0AE93-C5F9-5C48-B262-C0EE624F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DDC3-F17B-4144-8327-42A95D44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5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D372-B3A6-4BFE-9D61-7AC0DBA7C145}" type="datetimeFigureOut">
              <a:rPr lang="en-US"/>
              <a:pPr>
                <a:defRPr/>
              </a:pPr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90C13-0FE3-49FC-9CA7-AEA42546CF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F910-D14F-F943-B782-B75C52D9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0279-F3BB-3D41-A85A-3682F01D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0470-FFB6-D144-B209-7402B27A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36055-3A54-C744-8D41-C9BD835E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687D2-4EC5-E147-B8C8-3236F1D6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599863" y="457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380" y="37064"/>
            <a:ext cx="1215640" cy="4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1C21-A2D7-E842-8A43-4733275E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729F2-F965-6E41-97ED-48B65400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0A54-4F47-D241-AFF3-E670B98F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C25DB-3939-3940-9C07-0AC7442C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064"/>
            <a:ext cx="1215640" cy="4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A278-B892-F14A-AA5C-AD791372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194E-7E16-8048-A226-305C1521D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E8F03-6F5A-6740-AE38-D6F36EA23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A2D3F-57BC-4749-ADB9-ED7D9C1C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164FD-A89B-AF4B-AB97-83A88945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120"/>
            <a:ext cx="1215640" cy="42013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848ADC-3EE4-894F-B8AF-5883B7314B2F}"/>
              </a:ext>
            </a:extLst>
          </p:cNvPr>
          <p:cNvSpPr txBox="1">
            <a:spLocks/>
          </p:cNvSpPr>
          <p:nvPr userDrawn="1"/>
        </p:nvSpPr>
        <p:spPr>
          <a:xfrm>
            <a:off x="3870664" y="6356350"/>
            <a:ext cx="4282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Realizuar me mbështetjen e Projektit Bashkitë për në Evropë”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4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99EF-F4E4-C744-BEAD-91F9B939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64273-1617-994E-B81A-714531F3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E537A-4B10-2C43-856B-3FAEB3B0C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45E39-337C-A64F-9942-CB56C4D55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D7E5D-F94B-FE40-828D-63A00302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32C93-E299-FF46-9E2D-1F68C1E6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B2AFC-3359-D744-A0D1-BAE84A7E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59" y="71714"/>
            <a:ext cx="1215640" cy="4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D6E7-E707-7B46-84C8-D00B9298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80AFD-D9AF-A342-B9D9-A7C8123F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C522-0898-1E4D-9E83-D6D19C14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7ABF4-8DCD-3043-B0EC-F68ACAFA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DF15E-C95C-1848-9385-0B0CA2CB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E7235-8056-7C4B-AE48-5C798D64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8F19-D0BC-3D4D-8018-31927125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4588-DB1D-4A4D-A7CE-A0277477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8D5E-ABBA-2D47-A4E1-CCCB5412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D4F2C-9DE8-4B4E-8770-E1EA7753F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119C8-D827-6040-8804-B1E10162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24C7-7168-3346-AE62-2003F5E5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D9DD0-FCE6-894D-95D5-701F12E0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2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05D0-BB86-1D42-8E83-8DE0A29E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6AC6C-1606-A241-BF67-80A5240A5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344F-4511-D942-827B-990324266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5912-C38F-C846-B64C-BE082AA0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9ABA3-36EC-5C46-B333-F1BE981F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3C7B3-715D-804F-BCD0-1AB59355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A1B9B-3C99-7041-AFC1-1ADF850C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A49BC-1FD2-954D-9B5A-AEC66966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07F8-CB4E-AD47-B4DB-E86C88EE6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9463-D645-4948-A092-6ABFDC2D8E03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2F5EB-B6B0-5348-AB79-9C662272C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6952-028B-3E44-A406-6CCE96223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3E3F-D72B-E449-A1EC-F4BBB6F4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ping-bpe.al/goDataAnalyze/online.aspx" TargetMode="External"/><Relationship Id="rId2" Type="http://schemas.openxmlformats.org/officeDocument/2006/relationships/hyperlink" Target="http://www.bpe.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F0B0-DEEB-704D-A8DB-F08A5193D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792" y="2352130"/>
            <a:ext cx="8839200" cy="1844449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Bashkitë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Procesin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Integrimit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BE të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Shqipërisë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Raporti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vitit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2021</a:t>
            </a:r>
            <a:b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Këshilli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Konsultativ</a:t>
            </a:r>
            <a:b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12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Dhjetor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2022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US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01"/>
            <a:ext cx="3362794" cy="1162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79FA8-DED3-864F-9EAC-31189FC0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70" y="5402793"/>
            <a:ext cx="1528533" cy="11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971A-1FA8-5A4C-999F-8D06F6E9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74" y="723459"/>
            <a:ext cx="11379339" cy="348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Standardet</a:t>
            </a:r>
            <a:r>
              <a:rPr lang="en-US" sz="18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Rrugëve</a:t>
            </a:r>
            <a:r>
              <a:rPr lang="en-US" sz="18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8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Sinjalistikës</a:t>
            </a:r>
            <a:endParaRPr lang="en-US" sz="1800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Norma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mesatare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përputhshmerise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së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rrjetit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urban 60.1%  ( 59% - 2020) 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Norma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mesatare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përputhshmerise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së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rrjetit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rural  38.7 % ( 35% - 2020)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sq-AL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Shkalla e përputhshmërisë të sinjalistikës me </a:t>
            </a:r>
            <a:r>
              <a:rPr lang="sq-AL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standartet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44.7% ( 42.35% - 2020) </a:t>
            </a:r>
            <a:endParaRPr lang="sq-AL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1200" y="577057"/>
            <a:ext cx="11019771" cy="1848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676399" y="-4533"/>
            <a:ext cx="1051560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ANËTARËSIMIT -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Transporti</a:t>
            </a:r>
            <a:endParaRPr lang="sq-AL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330546" y="1193483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330546" y="1574450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4" y="2351662"/>
            <a:ext cx="10930994" cy="186324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16200000">
            <a:off x="320126" y="1926454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009607766"/>
              </p:ext>
            </p:extLst>
          </p:nvPr>
        </p:nvGraphicFramePr>
        <p:xfrm>
          <a:off x="303674" y="4740844"/>
          <a:ext cx="4718302" cy="196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25"/>
          <p:cNvSpPr/>
          <p:nvPr/>
        </p:nvSpPr>
        <p:spPr>
          <a:xfrm>
            <a:off x="211532" y="4332515"/>
            <a:ext cx="46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Norma </a:t>
            </a:r>
            <a:r>
              <a:rPr lang="en-US" b="1" dirty="0">
                <a:solidFill>
                  <a:schemeClr val="tx2"/>
                </a:solidFill>
              </a:rPr>
              <a:t>e </a:t>
            </a:r>
            <a:r>
              <a:rPr lang="en-US" b="1" dirty="0" err="1" smtClean="0">
                <a:solidFill>
                  <a:schemeClr val="tx2"/>
                </a:solidFill>
              </a:rPr>
              <a:t>lidhjes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ndërmjet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fshatrave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2019-2021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138278274"/>
              </p:ext>
            </p:extLst>
          </p:nvPr>
        </p:nvGraphicFramePr>
        <p:xfrm>
          <a:off x="5021976" y="4612073"/>
          <a:ext cx="7170023" cy="208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ight Arrow 27"/>
          <p:cNvSpPr/>
          <p:nvPr/>
        </p:nvSpPr>
        <p:spPr>
          <a:xfrm rot="16200000">
            <a:off x="35515" y="4360797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31085" y="4335217"/>
            <a:ext cx="46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Buxheti</a:t>
            </a:r>
            <a:r>
              <a:rPr lang="en-US" b="1" dirty="0" smtClean="0">
                <a:solidFill>
                  <a:schemeClr val="tx2"/>
                </a:solidFill>
              </a:rPr>
              <a:t> për </a:t>
            </a:r>
            <a:r>
              <a:rPr lang="en-US" b="1" dirty="0" err="1" smtClean="0">
                <a:solidFill>
                  <a:schemeClr val="tx2"/>
                </a:solidFill>
              </a:rPr>
              <a:t>mirembajtjen</a:t>
            </a:r>
            <a:r>
              <a:rPr lang="en-US" b="1" dirty="0" smtClean="0">
                <a:solidFill>
                  <a:schemeClr val="tx2"/>
                </a:solidFill>
              </a:rPr>
              <a:t> e </a:t>
            </a:r>
            <a:r>
              <a:rPr lang="en-US" b="1" dirty="0" err="1" smtClean="0">
                <a:solidFill>
                  <a:schemeClr val="tx2"/>
                </a:solidFill>
              </a:rPr>
              <a:t>rrugeve</a:t>
            </a:r>
            <a:r>
              <a:rPr lang="en-US" b="1" dirty="0" smtClean="0">
                <a:solidFill>
                  <a:schemeClr val="tx2"/>
                </a:solidFill>
              </a:rPr>
              <a:t> 2019-2021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5783549" y="4396503"/>
            <a:ext cx="253718" cy="2413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7478" y="37334"/>
            <a:ext cx="11673593" cy="554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ANËTARËSISË - </a:t>
            </a:r>
            <a:r>
              <a:rPr lang="en-US" sz="2400" b="1" dirty="0" err="1">
                <a:latin typeface="Arial Rounded MT Bold" panose="020F0704030504030204" pitchFamily="34" charset="0"/>
              </a:rPr>
              <a:t>Energjia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sq-AL" sz="24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87030A-6EFB-FF4A-9A9B-E18B149B576F}"/>
              </a:ext>
            </a:extLst>
          </p:cNvPr>
          <p:cNvSpPr txBox="1">
            <a:spLocks/>
          </p:cNvSpPr>
          <p:nvPr/>
        </p:nvSpPr>
        <p:spPr>
          <a:xfrm>
            <a:off x="821377" y="500063"/>
            <a:ext cx="10515600" cy="659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5332" y="676212"/>
            <a:ext cx="96901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32" y="6310273"/>
            <a:ext cx="2124075" cy="352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606" y="6505575"/>
            <a:ext cx="2124075" cy="3524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24" y="1603843"/>
            <a:ext cx="2902367" cy="49017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8" y="754904"/>
            <a:ext cx="2492913" cy="5423953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6D94A15-8A2B-FC44-B9E2-380791FCA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487869"/>
              </p:ext>
            </p:extLst>
          </p:nvPr>
        </p:nvGraphicFramePr>
        <p:xfrm>
          <a:off x="2830159" y="1713598"/>
          <a:ext cx="3718244" cy="151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744505" y="754904"/>
            <a:ext cx="3430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Menaxheri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Eficens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Energjisë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vetëm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14.47% të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 = 2020)</a:t>
            </a: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5651" y="867173"/>
            <a:ext cx="3886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21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bashki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kanë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përgatitur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Planin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Eficences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Energjise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8121" y="346688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704 </a:t>
            </a:r>
            <a:r>
              <a:rPr lang="en-US" b="1" dirty="0" err="1" smtClean="0">
                <a:solidFill>
                  <a:schemeClr val="tx2"/>
                </a:solidFill>
              </a:rPr>
              <a:t>projekte</a:t>
            </a:r>
            <a:r>
              <a:rPr lang="en-US" b="1" dirty="0" smtClean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zbatuara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sipas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kërkesave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smtClean="0">
                <a:solidFill>
                  <a:schemeClr val="tx2"/>
                </a:solidFill>
              </a:rPr>
              <a:t>E.E ( 70:2020)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42 </a:t>
            </a:r>
            <a:r>
              <a:rPr lang="en-US" b="1" dirty="0" err="1">
                <a:solidFill>
                  <a:schemeClr val="tx2"/>
                </a:solidFill>
              </a:rPr>
              <a:t>projekte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bazuara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përdorimin</a:t>
            </a:r>
            <a:r>
              <a:rPr lang="en-US" b="1" dirty="0">
                <a:solidFill>
                  <a:schemeClr val="tx2"/>
                </a:solidFill>
              </a:rPr>
              <a:t> e </a:t>
            </a:r>
            <a:r>
              <a:rPr lang="en-US" b="1" dirty="0" err="1">
                <a:solidFill>
                  <a:schemeClr val="tx2"/>
                </a:solidFill>
              </a:rPr>
              <a:t>burimeve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 smtClean="0">
                <a:solidFill>
                  <a:schemeClr val="tx2"/>
                </a:solidFill>
              </a:rPr>
              <a:t>rinovueshme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të </a:t>
            </a:r>
            <a:r>
              <a:rPr lang="en-US" b="1" dirty="0" err="1">
                <a:solidFill>
                  <a:schemeClr val="tx2"/>
                </a:solidFill>
              </a:rPr>
              <a:t>energjisë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Vetëm</a:t>
            </a:r>
            <a:r>
              <a:rPr lang="en-US" b="1" dirty="0">
                <a:solidFill>
                  <a:schemeClr val="tx2"/>
                </a:solidFill>
              </a:rPr>
              <a:t> 16 </a:t>
            </a:r>
            <a:r>
              <a:rPr lang="en-US" b="1" dirty="0" err="1">
                <a:solidFill>
                  <a:schemeClr val="tx2"/>
                </a:solidFill>
              </a:rPr>
              <a:t>bashki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kanë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siguruar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ardhura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nga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shfrytëzimi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burimeve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rinovueshme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 smtClean="0">
                <a:solidFill>
                  <a:schemeClr val="tx2"/>
                </a:solidFill>
              </a:rPr>
              <a:t>energjisë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As ne 2021 </a:t>
            </a:r>
            <a:r>
              <a:rPr lang="en-US" b="1" dirty="0" err="1" smtClean="0">
                <a:solidFill>
                  <a:schemeClr val="tx2"/>
                </a:solidFill>
              </a:rPr>
              <a:t>nuk</a:t>
            </a:r>
            <a:r>
              <a:rPr lang="en-US" b="1" dirty="0" smtClean="0">
                <a:solidFill>
                  <a:schemeClr val="tx2"/>
                </a:solidFill>
              </a:rPr>
              <a:t> u </a:t>
            </a:r>
            <a:r>
              <a:rPr lang="en-US" b="1" dirty="0" err="1" smtClean="0">
                <a:solidFill>
                  <a:schemeClr val="tx2"/>
                </a:solidFill>
              </a:rPr>
              <a:t>aplikuan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politika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lehtesuese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fiskale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që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 err="1">
                <a:solidFill>
                  <a:schemeClr val="tx2"/>
                </a:solidFill>
              </a:rPr>
              <a:t>promovojnë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përdorimin</a:t>
            </a:r>
            <a:r>
              <a:rPr lang="en-US" b="1" dirty="0">
                <a:solidFill>
                  <a:schemeClr val="tx2"/>
                </a:solidFill>
              </a:rPr>
              <a:t> e </a:t>
            </a:r>
            <a:r>
              <a:rPr lang="en-US" b="1" dirty="0" err="1">
                <a:solidFill>
                  <a:schemeClr val="tx2"/>
                </a:solidFill>
              </a:rPr>
              <a:t>burimeve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rinovueshme</a:t>
            </a:r>
            <a:r>
              <a:rPr lang="en-US" b="1" dirty="0">
                <a:solidFill>
                  <a:schemeClr val="tx2"/>
                </a:solidFill>
              </a:rPr>
              <a:t> të </a:t>
            </a:r>
            <a:r>
              <a:rPr lang="en-US" b="1" dirty="0" err="1">
                <a:solidFill>
                  <a:schemeClr val="tx2"/>
                </a:solidFill>
              </a:rPr>
              <a:t>energjisë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nga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bizneset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lokale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2765281" y="1011531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8379783" y="934935"/>
            <a:ext cx="364722" cy="3293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23" y="-33113"/>
            <a:ext cx="10515600" cy="55403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ANËTARËSISË</a:t>
            </a:r>
            <a:endParaRPr lang="sq-AL" sz="20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548352" y="273258"/>
            <a:ext cx="11468100" cy="4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Politika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sociale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dhe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pun</a:t>
            </a:r>
            <a:r>
              <a:rPr lang="en-US" sz="2400" b="1" dirty="0" err="1">
                <a:latin typeface="Arial Rounded MT Bold" panose="020F0704030504030204" pitchFamily="34" charset="0"/>
              </a:rPr>
              <a:t>ë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simi</a:t>
            </a:r>
            <a:endParaRPr lang="en-US" sz="24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7208" y="979349"/>
            <a:ext cx="5564435" cy="586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Plani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Vendor Social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miratuar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nga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93%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1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285750" lvl="1" indent="-28575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Baza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të Dhënave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statistikore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indikatorëve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BE për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përfshirjen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sociale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ngritur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52.46%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të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(52.46 % -2020)  </a:t>
            </a: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x-none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47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.54</a:t>
            </a:r>
            <a:r>
              <a:rPr lang="x-none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%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kane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paktën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një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qëndër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funksionale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komunitare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(75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qendra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kujdesit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përditshëm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total).</a:t>
            </a:r>
          </a:p>
          <a:p>
            <a:pPr marL="342900" lvl="1" indent="-342900" algn="just">
              <a:lnSpc>
                <a:spcPct val="107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1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2" y="6193799"/>
            <a:ext cx="2124075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95" y="1213955"/>
            <a:ext cx="2530059" cy="4993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79628" y="749889"/>
            <a:ext cx="2617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Baza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e të Dhënave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Statistikore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2814089" y="1378041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65" y="1765655"/>
            <a:ext cx="4942293" cy="2472654"/>
          </a:xfrm>
          <a:prstGeom prst="rect">
            <a:avLst/>
          </a:prstGeom>
        </p:spPr>
      </p:pic>
      <p:pic>
        <p:nvPicPr>
          <p:cNvPr id="13" name="Picture 12" descr="Map&#10;&#10;Description automatically generate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26" y="1205976"/>
            <a:ext cx="2617072" cy="499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3" y="6207670"/>
            <a:ext cx="2124075" cy="352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7901" y="817761"/>
            <a:ext cx="2224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Planet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Vendore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Social   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75" y="1594712"/>
            <a:ext cx="2290601" cy="493671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32476"/>
              </p:ext>
            </p:extLst>
          </p:nvPr>
        </p:nvGraphicFramePr>
        <p:xfrm>
          <a:off x="342336" y="978746"/>
          <a:ext cx="1154486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7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PV per </a:t>
                      </a:r>
                      <a:r>
                        <a:rPr lang="en-US" sz="1400" dirty="0" err="1"/>
                        <a:t>permiresimin</a:t>
                      </a:r>
                      <a:r>
                        <a:rPr lang="en-US" sz="1400" dirty="0"/>
                        <a:t> e </a:t>
                      </a:r>
                      <a:r>
                        <a:rPr lang="en-US" sz="1400" dirty="0" err="1"/>
                        <a:t>cilesise</a:t>
                      </a:r>
                      <a:r>
                        <a:rPr lang="en-US" sz="1400" baseline="0" dirty="0"/>
                        <a:t> se </a:t>
                      </a:r>
                      <a:r>
                        <a:rPr lang="en-US" sz="1400" baseline="0" dirty="0" err="1"/>
                        <a:t>ajrit</a:t>
                      </a:r>
                      <a:r>
                        <a:rPr lang="en-US" sz="1400" baseline="0" dirty="0"/>
                        <a:t> (12)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Hartimi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baseline="0" dirty="0"/>
                        <a:t> PVMIM (26)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PV </a:t>
                      </a:r>
                      <a:r>
                        <a:rPr lang="en-US" sz="1400" dirty="0" err="1" smtClean="0"/>
                        <a:t>Zvogelimit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Riskut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(18 </a:t>
                      </a:r>
                      <a:r>
                        <a:rPr lang="en-US" sz="1400" dirty="0" err="1" smtClean="0"/>
                        <a:t>bashki</a:t>
                      </a:r>
                      <a:r>
                        <a:rPr lang="en-US" sz="1400" dirty="0" smtClean="0"/>
                        <a:t> -11:2020) 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Ndarja</a:t>
                      </a:r>
                      <a:r>
                        <a:rPr lang="en-US" sz="1400" dirty="0"/>
                        <a:t> e </a:t>
                      </a:r>
                      <a:r>
                        <a:rPr lang="en-US" sz="1400" dirty="0" err="1"/>
                        <a:t>mbetjeve</a:t>
                      </a:r>
                      <a:r>
                        <a:rPr lang="en-US" sz="1400" dirty="0"/>
                        <a:t> ne </a:t>
                      </a:r>
                      <a:r>
                        <a:rPr lang="en-US" sz="1400" dirty="0" err="1"/>
                        <a:t>burim</a:t>
                      </a:r>
                      <a:r>
                        <a:rPr lang="en-US" sz="1400" dirty="0"/>
                        <a:t>  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(8 </a:t>
                      </a:r>
                      <a:r>
                        <a:rPr lang="en-US" sz="1400" dirty="0" err="1" smtClean="0"/>
                        <a:t>bashki</a:t>
                      </a:r>
                      <a:r>
                        <a:rPr lang="en-US" sz="1400" dirty="0" smtClean="0"/>
                        <a:t> -2:2020) 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Depozitimi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err="1" smtClean="0"/>
                        <a:t>mbetjeve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sipas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Planit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4836" y="3092"/>
            <a:ext cx="10515600" cy="554037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ANËTARËSIMIT</a:t>
            </a:r>
            <a:endParaRPr lang="sq-AL" sz="24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94836" y="510681"/>
            <a:ext cx="10515600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Mjedisi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dhe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ndryshimet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2400" b="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klimës</a:t>
            </a:r>
            <a:endParaRPr lang="en-US" sz="24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 descr="Map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5" y="1520068"/>
            <a:ext cx="2459990" cy="501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p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12" y="1609694"/>
            <a:ext cx="2201842" cy="493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Map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8" y="1496905"/>
            <a:ext cx="2146300" cy="503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271" y="1496906"/>
            <a:ext cx="2005520" cy="504950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42888" y="1078765"/>
            <a:ext cx="364722" cy="3293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2697562" y="1136377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4925942" y="1111202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7342451" y="1055055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9877722" y="1023766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8910" y="28415"/>
            <a:ext cx="10515600" cy="904382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ANËTARËSIMIT –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Emergjencat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Civile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endParaRPr lang="sq-AL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022" y="1460454"/>
            <a:ext cx="2413946" cy="4949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84" y="1471503"/>
            <a:ext cx="2623997" cy="47495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330" y="1460454"/>
            <a:ext cx="2351544" cy="4589756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53597"/>
              </p:ext>
            </p:extLst>
          </p:nvPr>
        </p:nvGraphicFramePr>
        <p:xfrm>
          <a:off x="3007455" y="892383"/>
          <a:ext cx="868236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Hartimi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Planit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te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E.C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(53 -43:2020)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Ngritja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e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Shtabit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te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E.C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Ngritja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e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Struktures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E.C 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36863" y="1161243"/>
            <a:ext cx="3112363" cy="652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Funksioni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me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progresin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më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dukshëm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vitin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2021 </a:t>
            </a:r>
          </a:p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Sfida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285750" lvl="1" indent="-285750" algn="just">
              <a:lnSpc>
                <a:spcPct val="107000"/>
              </a:lnSpc>
              <a:spcBef>
                <a:spcPts val="1000"/>
              </a:spcBef>
              <a:buFontTx/>
              <a:buChar char="-"/>
              <a:defRPr/>
            </a:pP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Rrirja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kapaciteteve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lidhur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me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monitorimin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situatës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paralajmërimin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hershëm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për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ndërhyrjet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rastet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situatave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kritike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lvl="1" algn="just">
              <a:lnSpc>
                <a:spcPct val="107000"/>
              </a:lnSpc>
              <a:spcBef>
                <a:spcPts val="1000"/>
              </a:spcBef>
              <a:defRPr/>
            </a:pPr>
            <a:endParaRPr lang="en-US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7000"/>
              </a:lnSpc>
              <a:spcBef>
                <a:spcPts val="1000"/>
              </a:spcBef>
              <a:buFontTx/>
              <a:buChar char="-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Shtimi</a:t>
            </a: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fondeve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nga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ana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Qeverisë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Qëndrore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sipas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detyrimit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mbështetjen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fonde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buxhetore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parandalimin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menaxhimin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emergjencave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civile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endParaRPr lang="en-U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7000"/>
              </a:lnSpc>
              <a:spcBef>
                <a:spcPts val="1000"/>
              </a:spcBef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US" sz="1600" dirty="0"/>
          </a:p>
        </p:txBody>
      </p:sp>
      <p:sp>
        <p:nvSpPr>
          <p:cNvPr id="31" name="Right Arrow 30"/>
          <p:cNvSpPr/>
          <p:nvPr/>
        </p:nvSpPr>
        <p:spPr>
          <a:xfrm rot="16200000">
            <a:off x="3252747" y="993834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>
            <a:off x="6077426" y="1035227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8937312" y="1035226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1123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Raporti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është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publikuar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tek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Faqja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internetit</a:t>
            </a:r>
            <a:r>
              <a:rPr lang="en-US" b="1" dirty="0">
                <a:solidFill>
                  <a:srgbClr val="002060"/>
                </a:solidFill>
              </a:rPr>
              <a:t> e AMVV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</a:rPr>
              <a:t>Faqja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internetit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Projektit</a:t>
            </a:r>
            <a:r>
              <a:rPr lang="en-US" b="1" dirty="0">
                <a:solidFill>
                  <a:srgbClr val="002060"/>
                </a:solidFill>
              </a:rPr>
              <a:t> “</a:t>
            </a:r>
            <a:r>
              <a:rPr lang="en-US" b="1" dirty="0" err="1">
                <a:solidFill>
                  <a:srgbClr val="002060"/>
                </a:solidFill>
              </a:rPr>
              <a:t>Bashkitë</a:t>
            </a:r>
            <a:r>
              <a:rPr lang="en-US" b="1" dirty="0">
                <a:solidFill>
                  <a:srgbClr val="002060"/>
                </a:solidFill>
              </a:rPr>
              <a:t> për </a:t>
            </a:r>
            <a:r>
              <a:rPr lang="en-US" b="1" dirty="0" err="1">
                <a:solidFill>
                  <a:srgbClr val="002060"/>
                </a:solidFill>
              </a:rPr>
              <a:t>në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Europë</a:t>
            </a:r>
            <a:r>
              <a:rPr lang="en-US" b="1" dirty="0">
                <a:solidFill>
                  <a:srgbClr val="002060"/>
                </a:solidFill>
              </a:rPr>
              <a:t>”: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www.bpe.al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Të </a:t>
            </a:r>
            <a:r>
              <a:rPr lang="en-US" b="1" dirty="0" err="1">
                <a:solidFill>
                  <a:srgbClr val="002060"/>
                </a:solidFill>
              </a:rPr>
              <a:t>dhënat</a:t>
            </a:r>
            <a:r>
              <a:rPr lang="en-US" b="1" dirty="0">
                <a:solidFill>
                  <a:srgbClr val="002060"/>
                </a:solidFill>
              </a:rPr>
              <a:t> për </a:t>
            </a:r>
            <a:r>
              <a:rPr lang="en-US" b="1" dirty="0" err="1">
                <a:solidFill>
                  <a:srgbClr val="002060"/>
                </a:solidFill>
              </a:rPr>
              <a:t>secilin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indikatorët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gjenden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hlinkClick r:id="rId3"/>
              </a:rPr>
              <a:t>https</a:t>
            </a:r>
            <a:r>
              <a:rPr lang="en-US" b="1" dirty="0">
                <a:solidFill>
                  <a:srgbClr val="C00000"/>
                </a:solidFill>
                <a:hlinkClick r:id="rId3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mapping-bpe.al/goDataAnalyze/online.aspx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10955338" cy="79533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Bashkitë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procesin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integrimit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Shqipërisë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BE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1168400"/>
            <a:ext cx="96901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6423025"/>
            <a:ext cx="1141571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1339850"/>
            <a:ext cx="11415713" cy="305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</a:tabLst>
              <a:defRPr/>
            </a:pPr>
            <a:endParaRPr lang="en-US" sz="20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32155" y="1291632"/>
            <a:ext cx="8550372" cy="556636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Studimi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“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Legjislacioni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Bashkimit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Evropian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Qeverisja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Lokale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Shqipëri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( 2019) </a:t>
            </a:r>
            <a:r>
              <a:rPr lang="en-US" alt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identifikoi</a:t>
            </a: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70% e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legjislacionit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ndikon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kompetenca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standartet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QV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50 % e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legjislacionit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ndikon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mënyrën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funksionimit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të QV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Nga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33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kapitujt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Acqui</a:t>
            </a:r>
            <a:r>
              <a:rPr lang="en-US" altLang="en-US" sz="18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Communitaire</a:t>
            </a:r>
            <a:r>
              <a:rPr lang="en-US" altLang="en-US" sz="18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-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Legjislacionit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BE,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23 </a:t>
            </a:r>
            <a:r>
              <a:rPr lang="en-US" altLang="en-US" sz="18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prej</a:t>
            </a:r>
            <a:r>
              <a:rPr lang="en-US" altLang="en-US" sz="1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tyre</a:t>
            </a:r>
            <a:r>
              <a:rPr lang="en-US" altLang="en-US" sz="1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një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përfshirje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drejtpërdrejtë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bashkive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zbatimin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legjislacionit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Shkalla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përfshirjes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ndryshon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varësi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kapitullit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Efekti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domethënës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Acquis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qeverisjen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vendore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vjen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alt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fushën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politikave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mjedisit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ndjekur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nga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ajo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prokurimit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publik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shërbimet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publike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punësimi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përfshirja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sociale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zhvillimi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rural,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efiçensa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energjisë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ndihmat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shtetërore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elementet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e </a:t>
            </a:r>
            <a:r>
              <a:rPr lang="en-US" altLang="en-US" sz="18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planifikimit</a:t>
            </a:r>
            <a:r>
              <a:rPr lang="en-US" altLang="en-US" sz="18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urban</a:t>
            </a:r>
            <a:endParaRPr lang="en-US" altLang="en-US" sz="18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q-AL" alt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967" y="661194"/>
            <a:ext cx="2971946" cy="56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10955338" cy="7969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Bashkitë në Procesin e Integrimit në BE të Shqipërisë</a:t>
            </a:r>
            <a:r>
              <a:rPr lang="sq-AL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sq-AL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it-IT" sz="2400" b="1" dirty="0">
                <a:latin typeface="Arial Rounded MT Bold" panose="020F0704030504030204" pitchFamily="34" charset="0"/>
              </a:rPr>
              <a:t>Raporti i </a:t>
            </a:r>
            <a:r>
              <a:rPr lang="it-IT" sz="2400" b="1" dirty="0" smtClean="0">
                <a:latin typeface="Arial Rounded MT Bold" panose="020F0704030504030204" pitchFamily="34" charset="0"/>
              </a:rPr>
              <a:t>Pestë </a:t>
            </a:r>
            <a:r>
              <a:rPr lang="it-IT" sz="2400" b="1" dirty="0">
                <a:latin typeface="Arial Rounded MT Bold" panose="020F0704030504030204" pitchFamily="34" charset="0"/>
              </a:rPr>
              <a:t>– </a:t>
            </a:r>
            <a:r>
              <a:rPr lang="it-IT" sz="2400" b="1" dirty="0" smtClean="0">
                <a:latin typeface="Arial Rounded MT Bold" panose="020F0704030504030204" pitchFamily="34" charset="0"/>
              </a:rPr>
              <a:t>2021</a:t>
            </a:r>
            <a:endParaRPr lang="sq-AL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97013"/>
            <a:ext cx="11269663" cy="436852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Konkluzionet</a:t>
            </a:r>
            <a:r>
              <a:rPr lang="en-US" sz="2400" b="1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Kryesore</a:t>
            </a:r>
            <a:endParaRPr lang="en-US" sz="2000" b="1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138" indent="-465138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vlerave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treguesve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2021,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trend </a:t>
            </a:r>
            <a:r>
              <a:rPr lang="en-US" sz="2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rritës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fushat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Kriteret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Qeverisja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e-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qeverisja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llogaridhënia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pushtetit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vendor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Detyrimet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anëtarësimin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Gjyqësori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dhe të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Drejtat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Themelore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Transporti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Taksat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Kontrolli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Emergjencat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civile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tabLst>
                <a:tab pos="465138" algn="l"/>
              </a:tabLst>
              <a:defRPr/>
            </a:pPr>
            <a:endParaRPr lang="en-US" sz="2000" i="1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1343025"/>
            <a:ext cx="995521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5950" y="6510338"/>
            <a:ext cx="1015523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406"/>
            <a:ext cx="10955338" cy="7969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Bashkitë në Procesin e Integrimit në BE të Shqipërisë</a:t>
            </a:r>
            <a:r>
              <a:rPr lang="sq-AL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sq-AL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it-IT" sz="2400" b="1" dirty="0">
                <a:latin typeface="Arial Rounded MT Bold" panose="020F0704030504030204" pitchFamily="34" charset="0"/>
              </a:rPr>
              <a:t>Raporti i </a:t>
            </a:r>
            <a:r>
              <a:rPr lang="it-IT" sz="2400" b="1" dirty="0" smtClean="0">
                <a:latin typeface="Arial Rounded MT Bold" panose="020F0704030504030204" pitchFamily="34" charset="0"/>
              </a:rPr>
              <a:t>Pestë</a:t>
            </a:r>
            <a:endParaRPr lang="sq-AL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3025"/>
            <a:ext cx="11223625" cy="473392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Konkluzionet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Kryesore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vlerave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treguesve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2021,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</a:t>
            </a:r>
            <a:r>
              <a:rPr lang="en-US" sz="20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000" b="1" i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ulët</a:t>
            </a:r>
            <a:r>
              <a:rPr lang="en-US" sz="20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tregues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fushat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e: </a:t>
            </a:r>
            <a:endParaRPr lang="en-US" sz="2000" i="1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Kriteret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Politike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Qeverisja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kapacitetet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burime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njerëzore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proçesi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buxhetimit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anti-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korrupsion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Kriteret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Ekonomike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Egzistenca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tregu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funksional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Detyrimet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anëtarësimin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Bujqësia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Zhvillimi Rural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ushqimore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veterinaria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politikat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fitosanitare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Energjia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tabLst>
                <a:tab pos="465138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Mjedisi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dhe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ndryshimet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klimatike</a:t>
            </a:r>
            <a:endParaRPr lang="en-US" sz="2000" i="1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574675" algn="l"/>
              </a:tabLst>
              <a:defRPr/>
            </a:pP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1343025"/>
            <a:ext cx="995521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5950" y="6510338"/>
            <a:ext cx="1015523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18" y="209221"/>
            <a:ext cx="9127355" cy="554037"/>
          </a:xfrm>
        </p:spPr>
        <p:txBody>
          <a:bodyPr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3200" b="1" dirty="0">
                <a:solidFill>
                  <a:srgbClr val="002060"/>
                </a:solidFill>
                <a:latin typeface="+mn-lt"/>
              </a:rPr>
              <a:t>Kriteri 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Politik - </a:t>
            </a:r>
            <a:r>
              <a:rPr lang="en-US" sz="3200" b="1" dirty="0" err="1">
                <a:latin typeface="Arial Rounded MT Bold" panose="020F0704030504030204" pitchFamily="34" charset="0"/>
              </a:rPr>
              <a:t>Qeverisja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q-AL" sz="32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74120" y="887122"/>
            <a:ext cx="96901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C031D7-FBD2-C246-A76C-081C653C90B5}"/>
              </a:ext>
            </a:extLst>
          </p:cNvPr>
          <p:cNvSpPr/>
          <p:nvPr/>
        </p:nvSpPr>
        <p:spPr>
          <a:xfrm>
            <a:off x="3222421" y="3887718"/>
            <a:ext cx="215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</a:rPr>
              <a:t>Numri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i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ZNjN</a:t>
            </a:r>
            <a:r>
              <a:rPr lang="en-US" sz="1400" b="1" dirty="0">
                <a:solidFill>
                  <a:srgbClr val="002060"/>
                </a:solidFill>
              </a:rPr>
              <a:t> të </a:t>
            </a:r>
            <a:r>
              <a:rPr lang="en-US" sz="1400" b="1" dirty="0" err="1">
                <a:solidFill>
                  <a:srgbClr val="002060"/>
                </a:solidFill>
              </a:rPr>
              <a:t>Integruara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31" y="4227897"/>
            <a:ext cx="3711262" cy="228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189" y="1470581"/>
            <a:ext cx="4176074" cy="2460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C031D7-FBD2-C246-A76C-081C653C90B5}"/>
              </a:ext>
            </a:extLst>
          </p:cNvPr>
          <p:cNvSpPr/>
          <p:nvPr/>
        </p:nvSpPr>
        <p:spPr>
          <a:xfrm>
            <a:off x="3222421" y="944552"/>
            <a:ext cx="364117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q-AL" sz="1400" b="1" dirty="0">
                <a:solidFill>
                  <a:srgbClr val="002060"/>
                </a:solidFill>
              </a:rPr>
              <a:t>Aksesueshmëria dhe mbulimi i territorit me shërbime publike dixhitale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8218"/>
            <a:ext cx="3079565" cy="551345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6200000">
            <a:off x="2851869" y="3880084"/>
            <a:ext cx="264362" cy="3497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5263" y="886060"/>
            <a:ext cx="4935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Sfida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</a:rPr>
              <a:t>Rritja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numrit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të </a:t>
            </a:r>
            <a:r>
              <a:rPr lang="en-US" b="1" dirty="0" err="1">
                <a:solidFill>
                  <a:srgbClr val="002060"/>
                </a:solidFill>
              </a:rPr>
              <a:t>shërbimeve</a:t>
            </a:r>
            <a:r>
              <a:rPr lang="en-US" b="1" dirty="0">
                <a:solidFill>
                  <a:srgbClr val="002060"/>
                </a:solidFill>
              </a:rPr>
              <a:t> administrative dhe </a:t>
            </a:r>
            <a:r>
              <a:rPr lang="en-US" b="1" dirty="0" err="1">
                <a:solidFill>
                  <a:srgbClr val="002060"/>
                </a:solidFill>
              </a:rPr>
              <a:t>publike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ofrohen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tashmw</a:t>
            </a:r>
            <a:r>
              <a:rPr lang="en-US" b="1" dirty="0" smtClean="0">
                <a:solidFill>
                  <a:srgbClr val="002060"/>
                </a:solidFill>
              </a:rPr>
              <a:t> on-line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</a:rPr>
              <a:t>Trajnimi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stafeve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të </a:t>
            </a:r>
            <a:r>
              <a:rPr lang="en-US" b="1" dirty="0" err="1" smtClean="0">
                <a:solidFill>
                  <a:srgbClr val="002060"/>
                </a:solidFill>
              </a:rPr>
              <a:t>bashkive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</a:rPr>
              <a:t>Mbajtja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e të </a:t>
            </a:r>
            <a:r>
              <a:rPr lang="en-US" b="1" dirty="0" err="1">
                <a:solidFill>
                  <a:srgbClr val="002060"/>
                </a:solidFill>
              </a:rPr>
              <a:t>dhënave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sakta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mënyrë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sistematike</a:t>
            </a:r>
            <a:r>
              <a:rPr lang="en-US" b="1" dirty="0">
                <a:solidFill>
                  <a:srgbClr val="002060"/>
                </a:solidFill>
              </a:rPr>
              <a:t> për </a:t>
            </a:r>
            <a:r>
              <a:rPr lang="en-US" b="1" dirty="0" err="1">
                <a:solidFill>
                  <a:srgbClr val="002060"/>
                </a:solidFill>
              </a:rPr>
              <a:t>treguesit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shërbimeve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 smtClean="0">
                <a:solidFill>
                  <a:srgbClr val="002060"/>
                </a:solidFill>
              </a:rPr>
              <a:t>ofruara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</a:rPr>
              <a:t>Krijimi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një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sistemi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elektronik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integruar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ofrimit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shërbimeve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në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gjitha</a:t>
            </a:r>
            <a:r>
              <a:rPr lang="en-US" b="1" dirty="0">
                <a:solidFill>
                  <a:srgbClr val="002060"/>
                </a:solidFill>
              </a:rPr>
              <a:t> NJVV.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Zhvillimi dhe </a:t>
            </a:r>
            <a:r>
              <a:rPr lang="en-US" b="1" dirty="0" err="1">
                <a:solidFill>
                  <a:srgbClr val="002060"/>
                </a:solidFill>
              </a:rPr>
              <a:t>miratimi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standardeve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minimale</a:t>
            </a:r>
            <a:r>
              <a:rPr lang="en-US" b="1" dirty="0">
                <a:solidFill>
                  <a:srgbClr val="002060"/>
                </a:solidFill>
              </a:rPr>
              <a:t> të </a:t>
            </a:r>
            <a:r>
              <a:rPr lang="en-US" b="1" dirty="0" err="1">
                <a:solidFill>
                  <a:srgbClr val="002060"/>
                </a:solidFill>
              </a:rPr>
              <a:t>shërbimeve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publike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</a:rPr>
              <a:t>Edukimi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dixhital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popullsisë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031D7-FBD2-C246-A76C-081C653C90B5}"/>
              </a:ext>
            </a:extLst>
          </p:cNvPr>
          <p:cNvSpPr/>
          <p:nvPr/>
        </p:nvSpPr>
        <p:spPr>
          <a:xfrm>
            <a:off x="395951" y="1024963"/>
            <a:ext cx="215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 smtClean="0">
                <a:solidFill>
                  <a:srgbClr val="002060"/>
                </a:solidFill>
              </a:rPr>
              <a:t>Harta</a:t>
            </a:r>
            <a:r>
              <a:rPr lang="en-GB" sz="1400" b="1" dirty="0" smtClean="0">
                <a:solidFill>
                  <a:srgbClr val="002060"/>
                </a:solidFill>
              </a:rPr>
              <a:t> e </a:t>
            </a:r>
            <a:r>
              <a:rPr lang="en-GB" sz="1400" b="1" dirty="0" err="1">
                <a:solidFill>
                  <a:srgbClr val="002060"/>
                </a:solidFill>
              </a:rPr>
              <a:t>ZNjN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2021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074" y="-24954"/>
            <a:ext cx="10515600" cy="792071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Kriteri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Politik -</a:t>
            </a:r>
            <a:r>
              <a:rPr lang="en-US" sz="3200" dirty="0" err="1">
                <a:latin typeface="Arial Rounded MT Bold" panose="020F0704030504030204" pitchFamily="34" charset="0"/>
              </a:rPr>
              <a:t>Administrata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publike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634" y="879216"/>
            <a:ext cx="5157787" cy="482007"/>
          </a:xfrm>
        </p:spPr>
        <p:txBody>
          <a:bodyPr anchor="t"/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Trajnimet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 Administrates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Lokale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52528" y="992984"/>
            <a:ext cx="3502860" cy="408285"/>
          </a:xfrm>
        </p:spPr>
        <p:txBody>
          <a:bodyPr anchor="t">
            <a:normAutofit/>
          </a:bodyPr>
          <a:lstStyle/>
          <a:p>
            <a:pPr algn="ctr"/>
            <a:r>
              <a:rPr lang="sq-AL" sz="2000" dirty="0">
                <a:solidFill>
                  <a:schemeClr val="accent2">
                    <a:lumMod val="75000"/>
                  </a:schemeClr>
                </a:solidFill>
              </a:rPr>
              <a:t>Sistemi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HRMIS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1667" y="2022864"/>
            <a:ext cx="3400147" cy="4038149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Sistemi</a:t>
            </a:r>
            <a:r>
              <a:rPr lang="en-US" sz="2400" b="1" dirty="0" smtClean="0">
                <a:solidFill>
                  <a:srgbClr val="002060"/>
                </a:solidFill>
              </a:rPr>
              <a:t> HRMIS </a:t>
            </a:r>
            <a:r>
              <a:rPr lang="en-US" sz="2400" b="1" dirty="0" err="1" smtClean="0">
                <a:solidFill>
                  <a:srgbClr val="002060"/>
                </a:solidFill>
              </a:rPr>
              <a:t>funksional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në</a:t>
            </a:r>
            <a:r>
              <a:rPr lang="en-US" sz="2400" b="1" dirty="0" smtClean="0">
                <a:solidFill>
                  <a:srgbClr val="002060"/>
                </a:solidFill>
              </a:rPr>
              <a:t> 62% </a:t>
            </a:r>
            <a:r>
              <a:rPr lang="en-US" sz="2400" b="1" dirty="0" err="1" smtClean="0">
                <a:solidFill>
                  <a:srgbClr val="002060"/>
                </a:solidFill>
              </a:rPr>
              <a:t>te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bashkive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Sfida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Shtrirja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HRMIS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gjithë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bashkitë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Funksionimi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duhur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sistemit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ekziston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6" y="2868944"/>
            <a:ext cx="5859077" cy="234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38" y="1886194"/>
            <a:ext cx="2340236" cy="497180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1976" y="1653525"/>
            <a:ext cx="5836219" cy="2887527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Mesatarisht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21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programe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trajnimi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të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ofruara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në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2021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nga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ASPA</a:t>
            </a:r>
          </a:p>
          <a:p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Rritje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ndjeshme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numrit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të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punonjësve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që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marrin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trajnim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nga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ASPA</a:t>
            </a:r>
          </a:p>
          <a:p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084" y="5175204"/>
            <a:ext cx="6300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Sfida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Buxheti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vendor për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trajnimet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( 0.1% ne 2021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kundjet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0.36%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2020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Trajnimi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për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punonjësit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që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kanë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statusin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sherbimit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civil dhe të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zgjedhurit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vendor.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396885" y="1649502"/>
            <a:ext cx="264362" cy="3497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435015" y="2244825"/>
            <a:ext cx="264362" cy="3497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6404531" y="2035877"/>
            <a:ext cx="264362" cy="3497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81F3-449A-4841-AE33-85A20171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981" y="181518"/>
            <a:ext cx="10249722" cy="1011416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Kriteri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Politik - </a:t>
            </a:r>
            <a:r>
              <a:rPr lang="sq-AL" sz="2400" b="1" dirty="0" smtClean="0">
                <a:latin typeface="Arial Rounded MT Bold" panose="020F0704030504030204" pitchFamily="34" charset="0"/>
              </a:rPr>
              <a:t>P</a:t>
            </a:r>
            <a:r>
              <a:rPr lang="en-US" sz="2400" dirty="0" err="1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ërgjegjshmëria</a:t>
            </a:r>
            <a:r>
              <a:rPr lang="en-US" sz="24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Llogaridhënia</a:t>
            </a:r>
            <a:r>
              <a:rPr lang="en-US" sz="24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e </a:t>
            </a:r>
            <a:r>
              <a:rPr lang="en-GB" sz="2400" dirty="0" err="1">
                <a:latin typeface="Arial Rounded MT Bold" panose="020F0704030504030204" pitchFamily="34" charset="0"/>
              </a:rPr>
              <a:t>administratës</a:t>
            </a:r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err="1">
                <a:latin typeface="Arial Rounded MT Bold" panose="020F0704030504030204" pitchFamily="34" charset="0"/>
              </a:rPr>
              <a:t>vendore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D4949-14D2-7A42-99A6-1BABF98DFB37}"/>
              </a:ext>
            </a:extLst>
          </p:cNvPr>
          <p:cNvSpPr/>
          <p:nvPr/>
        </p:nvSpPr>
        <p:spPr>
          <a:xfrm>
            <a:off x="92653" y="1431117"/>
            <a:ext cx="7078362" cy="1881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In 2019, the average response rate of local administration to citizens’ complaints </a:t>
            </a:r>
            <a:r>
              <a:rPr lang="en-GB" sz="2000" dirty="0" err="1"/>
              <a:t>ëas</a:t>
            </a:r>
            <a:r>
              <a:rPr lang="en-GB" sz="2000" dirty="0"/>
              <a:t> 92.59%; this indicator </a:t>
            </a:r>
            <a:r>
              <a:rPr lang="en-GB" sz="2000" dirty="0" err="1"/>
              <a:t>shoës</a:t>
            </a:r>
            <a:r>
              <a:rPr lang="en-GB" sz="2000" dirty="0"/>
              <a:t> an increase compared to 82% reported for 2018, or 10.59 p.p. higher in 2019.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12A56-50AF-3940-95E5-CD262016F468}"/>
              </a:ext>
            </a:extLst>
          </p:cNvPr>
          <p:cNvSpPr/>
          <p:nvPr/>
        </p:nvSpPr>
        <p:spPr>
          <a:xfrm>
            <a:off x="461249" y="1581546"/>
            <a:ext cx="6640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Shkalla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mesatare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e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përgjigjes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administratës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vendore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ndaj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kërkesave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qytetarëve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ka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pësuar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rritje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endParaRPr lang="en-GB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Rreth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43% e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bashkive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, (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ose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6% me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shume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se 2020),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kanë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një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normë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të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kthim-përgjigjeve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mbi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95%.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82362" y="2163458"/>
            <a:ext cx="517047" cy="20822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38523" y="1595326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38523" y="2548372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26451D3-EA52-0943-A645-33C89C9A0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25596"/>
              </p:ext>
            </p:extLst>
          </p:nvPr>
        </p:nvGraphicFramePr>
        <p:xfrm>
          <a:off x="7273331" y="1376430"/>
          <a:ext cx="4723781" cy="224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2" y="3618818"/>
            <a:ext cx="6181263" cy="299815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2317265" y="3494714"/>
            <a:ext cx="555141" cy="19019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D4949-14D2-7A42-99A6-1BABF98DFB37}"/>
              </a:ext>
            </a:extLst>
          </p:cNvPr>
          <p:cNvSpPr/>
          <p:nvPr/>
        </p:nvSpPr>
        <p:spPr>
          <a:xfrm>
            <a:off x="6596109" y="3618818"/>
            <a:ext cx="5457723" cy="3040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80842" y="4068407"/>
            <a:ext cx="52999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B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ashkitë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tregojnë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një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vëmëndje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më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të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madhe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ndaj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raporteve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të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Avokatit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të 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Popullit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. </a:t>
            </a:r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dirty="0" smtClean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Norma e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pranimit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t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rekomandimeve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ësht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71%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krahasuar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me 55%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q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ësht</a:t>
            </a:r>
            <a:r>
              <a:rPr lang="en-GB" dirty="0" err="1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mesatarja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e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institucioneve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publike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p</a:t>
            </a:r>
            <a:r>
              <a:rPr lang="en-GB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ë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r </a:t>
            </a:r>
            <a:r>
              <a:rPr lang="en-GB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vitin</a:t>
            </a:r>
            <a:r>
              <a:rPr lang="en-GB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2021.   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1416326" y="160492"/>
            <a:ext cx="9121560" cy="527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 Rounded MT Bold" panose="020F0704030504030204" pitchFamily="34" charset="0"/>
              </a:rPr>
              <a:t>KRITERI EKONOMIK</a:t>
            </a:r>
            <a:r>
              <a:rPr lang="en-US" sz="2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Egzistenca</a:t>
            </a:r>
            <a:r>
              <a:rPr lang="en-US" sz="2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një</a:t>
            </a:r>
            <a:r>
              <a:rPr lang="en-US" sz="2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ekonomie</a:t>
            </a:r>
            <a:r>
              <a:rPr lang="en-US" sz="2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tregu</a:t>
            </a:r>
            <a:r>
              <a:rPr lang="en-US" sz="2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funksionale</a:t>
            </a:r>
            <a:endParaRPr lang="en-US" sz="2000" b="1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endParaRPr lang="en-US" sz="1600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7375" y="527396"/>
            <a:ext cx="96901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98" y="4317677"/>
            <a:ext cx="1798884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120" y="6369118"/>
            <a:ext cx="2124075" cy="35242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6200000">
            <a:off x="163116" y="685757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ap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7" y="991121"/>
            <a:ext cx="2455263" cy="393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47" y="4865899"/>
            <a:ext cx="5228170" cy="1965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696" y="577290"/>
            <a:ext cx="2252846" cy="47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Plane </a:t>
            </a:r>
            <a:r>
              <a:rPr lang="en-US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Strategjike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Zhvillimin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Vendor 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5660" y="1383138"/>
            <a:ext cx="617153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Sfidat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Kapacitetet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tepër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të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limituara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financiare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dhe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njerëzore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për: </a:t>
            </a:r>
          </a:p>
          <a:p>
            <a:pPr marL="342900" indent="-342900" algn="just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Hartimin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dhe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zbatimin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e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planeve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vendore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të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zhvillimit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Këshillime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dhe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orientime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të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bizneseve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të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reja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dhe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mundësitë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për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ngrijen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e 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start-up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lokale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.  </a:t>
            </a:r>
            <a:endParaRPr lang="en-US" sz="28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Promovimin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e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potencialeve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ekonomike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lokale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; </a:t>
            </a:r>
            <a:endParaRPr lang="en-US" sz="28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Times New Roman" panose="02020603050405020304" pitchFamily="18" charset="0"/>
              </a:rPr>
              <a:t>Sh</a:t>
            </a:r>
            <a:r>
              <a:rPr lang="sq-AL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Times New Roman" panose="02020603050405020304" pitchFamily="18" charset="0"/>
              </a:rPr>
              <a:t>ë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rbimeve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t</a:t>
            </a:r>
            <a:r>
              <a:rPr lang="sq-AL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Times New Roman" panose="02020603050405020304" pitchFamily="18" charset="0"/>
              </a:rPr>
              <a:t>ë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integruara</a:t>
            </a:r>
            <a:r>
              <a:rPr lang="en-US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për 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SME-</a:t>
            </a:r>
            <a:r>
              <a:rPr lang="en-US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te</a:t>
            </a:r>
            <a:r>
              <a:rPr lang="en-US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"/>
            </a:pPr>
            <a:r>
              <a:rPr lang="fr-BE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Luftën</a:t>
            </a:r>
            <a:r>
              <a:rPr lang="fr-BE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fr-BE" sz="2400" b="1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kundër</a:t>
            </a:r>
            <a:r>
              <a:rPr lang="fr-BE" sz="24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 </a:t>
            </a:r>
            <a:r>
              <a:rPr lang="fr-BE" sz="2400" b="1" dirty="0" err="1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informalitetit</a:t>
            </a:r>
            <a:r>
              <a:rPr lang="fr-BE" sz="2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w Cen MT" panose="020B0602020104020603" pitchFamily="34" charset="0"/>
                <a:ea typeface="Calibri" panose="020F0502020204030204" pitchFamily="34" charset="0"/>
                <a:cs typeface="Tw Cen MT" panose="020B0602020104020603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626" y="296645"/>
            <a:ext cx="10515600" cy="55403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AFTËSITË PËR TË MARRË PËRSIPËR DETYRIMET E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ANËTARËSIMIT</a:t>
            </a:r>
            <a:b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Bujq</a:t>
            </a:r>
            <a:r>
              <a:rPr 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ësia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zhvillimi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rural</a:t>
            </a:r>
            <a:b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sq-AL" sz="20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2858610" y="906707"/>
            <a:ext cx="6612843" cy="5065292"/>
          </a:xfrm>
        </p:spPr>
        <p:txBody>
          <a:bodyPr rtlCol="0">
            <a:noAutofit/>
          </a:bodyPr>
          <a:lstStyle/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Zyrat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Informacionit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Këshillimit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Bujq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ësinë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janë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krijuar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41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bashki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ose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67.2%),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krahasuar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me 38 ( 50.8%)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vitin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2020</a:t>
            </a:r>
          </a:p>
          <a:p>
            <a:pPr marL="0" lvl="1" indent="0" algn="just">
              <a:lnSpc>
                <a:spcPct val="107000"/>
              </a:lnSpc>
              <a:spcBef>
                <a:spcPts val="1000"/>
              </a:spcBef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Treguesit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performancës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për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menaxhimin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mirëmbajtjen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sistemit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ujitjes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kullimit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 </a:t>
            </a:r>
          </a:p>
          <a:p>
            <a:pPr marL="285750" lvl="1" indent="-285750" algn="just">
              <a:lnSpc>
                <a:spcPct val="107000"/>
              </a:lnSpc>
              <a:spcBef>
                <a:spcPts val="1000"/>
              </a:spcBef>
              <a:defRPr/>
            </a:pP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Mirëmbajtja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rrjetit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të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ujitjes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52.8%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krahasuar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nivelin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54% për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vitin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2020 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7000"/>
              </a:lnSpc>
              <a:spcBef>
                <a:spcPts val="1000"/>
              </a:spcBef>
              <a:defRPr/>
            </a:pP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Mirëmbajtja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rrjetit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të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kullimit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63.9%,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ose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+2.9 p.p.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krahasuar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vitin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2020. 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79.5% 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rrjetit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ujitës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dhe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kullues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është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marrë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dorëzim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nga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NJVV 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Progres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në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zbatimin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qasjes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LEADER. 25 GLV 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7370" y="906706"/>
            <a:ext cx="96901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310" y="6157185"/>
            <a:ext cx="2124075" cy="3524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2872736" y="2749380"/>
            <a:ext cx="253718" cy="2413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0448" y="1825524"/>
            <a:ext cx="276855" cy="2256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1476373"/>
            <a:ext cx="2356861" cy="485702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6200000">
            <a:off x="2861352" y="3419638"/>
            <a:ext cx="284912" cy="2413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2886553" y="3973770"/>
            <a:ext cx="243695" cy="2321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65" y="1191540"/>
            <a:ext cx="2383790" cy="478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8" y="6445455"/>
            <a:ext cx="2124075" cy="352425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5BB35BF-DB3A-B241-8FDD-8DA0B36E1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7141"/>
              </p:ext>
            </p:extLst>
          </p:nvPr>
        </p:nvGraphicFramePr>
        <p:xfrm>
          <a:off x="4429421" y="4846728"/>
          <a:ext cx="5259844" cy="17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C1FDA03-2A56-7941-96C8-93F92CC3CB40}"/>
              </a:ext>
            </a:extLst>
          </p:cNvPr>
          <p:cNvSpPr/>
          <p:nvPr/>
        </p:nvSpPr>
        <p:spPr>
          <a:xfrm>
            <a:off x="178875" y="1012005"/>
            <a:ext cx="2503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Zyrat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Këshillimit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Bujqesor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FDA03-2A56-7941-96C8-93F92CC3CB40}"/>
              </a:ext>
            </a:extLst>
          </p:cNvPr>
          <p:cNvSpPr/>
          <p:nvPr/>
        </p:nvSpPr>
        <p:spPr>
          <a:xfrm>
            <a:off x="9743711" y="844599"/>
            <a:ext cx="2329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">
              <a:spcAft>
                <a:spcPts val="600"/>
              </a:spcAft>
            </a:pP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Grupet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Lokale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të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Veprimit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2667470" y="1004875"/>
            <a:ext cx="284912" cy="2413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2924069" y="4537776"/>
            <a:ext cx="243695" cy="2321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1171</Words>
  <Application>Microsoft Office PowerPoint</Application>
  <PresentationFormat>Widescreen</PresentationFormat>
  <Paragraphs>177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Courier New</vt:lpstr>
      <vt:lpstr>Times New Roman</vt:lpstr>
      <vt:lpstr>Tw Cen MT</vt:lpstr>
      <vt:lpstr>Wingdings</vt:lpstr>
      <vt:lpstr>Office Theme</vt:lpstr>
      <vt:lpstr>  Bashkitë në Procesin e Integrimit në BE të Shqipërisë – Raporti i vitit 2021    Këshilli Konsultativ 12 Dhjetor 2022    </vt:lpstr>
      <vt:lpstr>Bashkitë në procesin e integrimit të Shqipërisë në BE</vt:lpstr>
      <vt:lpstr>Bashkitë në Procesin e Integrimit në BE të Shqipërisë Raporti i Pestë – 2021</vt:lpstr>
      <vt:lpstr>Bashkitë në Procesin e Integrimit në BE të Shqipërisë Raporti i Pestë</vt:lpstr>
      <vt:lpstr>Kriteri Politik - Qeverisja </vt:lpstr>
      <vt:lpstr>Kriteri Politik -Administrata publike</vt:lpstr>
      <vt:lpstr>Kriteri Politik - Përgjegjshmëria/Llogaridhënia e administratës vendore</vt:lpstr>
      <vt:lpstr>PowerPoint Presentation</vt:lpstr>
      <vt:lpstr>AFTËSITË PËR TË MARRË PËRSIPËR DETYRIMET E ANËTARËSIMIT Bujqësia dhe zhvillimi rural </vt:lpstr>
      <vt:lpstr>PowerPoint Presentation</vt:lpstr>
      <vt:lpstr>PowerPoint Presentation</vt:lpstr>
      <vt:lpstr>AFTËSITË PËR TË MARRË PËRSIPËR DETYRIMET E ANËTARËSISË</vt:lpstr>
      <vt:lpstr>AFTËSITË PËR TË MARRË PËRSIPËR DETYRIMET E ANËTARËSIMIT</vt:lpstr>
      <vt:lpstr>AFTËSITË PËR TË MARRË PËRSIPËR DETYRIMET E ANËTARËSIMIT – Emergjencat Civile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Matja e Treguesve të Performancës</dc:title>
  <dc:creator>Mirsa Titka</dc:creator>
  <cp:lastModifiedBy>User</cp:lastModifiedBy>
  <cp:revision>317</cp:revision>
  <dcterms:created xsi:type="dcterms:W3CDTF">2019-10-25T10:01:17Z</dcterms:created>
  <dcterms:modified xsi:type="dcterms:W3CDTF">2022-12-12T10:48:31Z</dcterms:modified>
</cp:coreProperties>
</file>