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7" r:id="rId10"/>
    <p:sldId id="275" r:id="rId11"/>
    <p:sldId id="276" r:id="rId12"/>
    <p:sldId id="277" r:id="rId13"/>
    <p:sldId id="278" r:id="rId14"/>
    <p:sldId id="279" r:id="rId15"/>
    <p:sldId id="280" r:id="rId16"/>
    <p:sldId id="270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Databse%20per%20Projektet%202015-2021\Projektet%20perfundimtare!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Databse%20per%20Projektet%202015-2021\Projektet%20perfundimtare!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isa\Desktop\Raporti-excel-K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isa\Desktop\Raporti-excel-K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isa\Desktop\Raporti-excel-K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isa\Desktop\per%20vitin%202022\Raporti-excel-K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isa\Desktop\Raporti-excel-K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[Raporti final.xlsx]Faqja e reportit!PivotTable4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q-A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'Faqja e reportit'!$B$1:$B$2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reportit'!$B$3:$B$57</c:f>
              <c:numCache>
                <c:formatCode>General</c:formatCode>
                <c:ptCount val="5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8-47C6-AA82-7A45D1874DFA}"/>
            </c:ext>
          </c:extLst>
        </c:ser>
        <c:ser>
          <c:idx val="1"/>
          <c:order val="1"/>
          <c:tx>
            <c:strRef>
              <c:f>'Faqja e reportit'!$C$1:$C$2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reportit'!$C$3:$C$57</c:f>
              <c:numCache>
                <c:formatCode>General</c:formatCode>
                <c:ptCount val="54"/>
                <c:pt idx="2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88-47C6-AA82-7A45D1874DFA}"/>
            </c:ext>
          </c:extLst>
        </c:ser>
        <c:ser>
          <c:idx val="2"/>
          <c:order val="2"/>
          <c:tx>
            <c:strRef>
              <c:f>'Faqja e reportit'!$D$1:$D$2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reportit'!$D$3:$D$57</c:f>
              <c:numCache>
                <c:formatCode>General</c:formatCode>
                <c:ptCount val="54"/>
                <c:pt idx="9">
                  <c:v>1</c:v>
                </c:pt>
                <c:pt idx="25">
                  <c:v>3</c:v>
                </c:pt>
                <c:pt idx="28">
                  <c:v>1</c:v>
                </c:pt>
                <c:pt idx="32">
                  <c:v>3</c:v>
                </c:pt>
                <c:pt idx="34">
                  <c:v>2</c:v>
                </c:pt>
                <c:pt idx="38">
                  <c:v>1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88-47C6-AA82-7A45D1874DFA}"/>
            </c:ext>
          </c:extLst>
        </c:ser>
        <c:ser>
          <c:idx val="3"/>
          <c:order val="3"/>
          <c:tx>
            <c:strRef>
              <c:f>'Faqja e reportit'!$E$1:$E$2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reportit'!$E$3:$E$57</c:f>
              <c:numCache>
                <c:formatCode>General</c:formatCode>
                <c:ptCount val="54"/>
                <c:pt idx="0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8">
                  <c:v>1</c:v>
                </c:pt>
                <c:pt idx="9">
                  <c:v>7</c:v>
                </c:pt>
                <c:pt idx="10">
                  <c:v>1</c:v>
                </c:pt>
                <c:pt idx="12">
                  <c:v>1</c:v>
                </c:pt>
                <c:pt idx="14">
                  <c:v>1</c:v>
                </c:pt>
                <c:pt idx="16">
                  <c:v>1</c:v>
                </c:pt>
                <c:pt idx="25">
                  <c:v>2</c:v>
                </c:pt>
                <c:pt idx="28">
                  <c:v>4</c:v>
                </c:pt>
                <c:pt idx="29">
                  <c:v>1</c:v>
                </c:pt>
                <c:pt idx="34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41">
                  <c:v>1</c:v>
                </c:pt>
                <c:pt idx="44">
                  <c:v>1</c:v>
                </c:pt>
                <c:pt idx="48">
                  <c:v>3</c:v>
                </c:pt>
                <c:pt idx="50">
                  <c:v>2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88-47C6-AA82-7A45D1874DFA}"/>
            </c:ext>
          </c:extLst>
        </c:ser>
        <c:ser>
          <c:idx val="4"/>
          <c:order val="4"/>
          <c:tx>
            <c:strRef>
              <c:f>'Faqja e reportit'!$F$1:$F$2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reportit'!$F$3:$F$57</c:f>
              <c:numCache>
                <c:formatCode>General</c:formatCode>
                <c:ptCount val="54"/>
                <c:pt idx="0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8">
                  <c:v>3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9">
                  <c:v>1</c:v>
                </c:pt>
                <c:pt idx="20">
                  <c:v>1</c:v>
                </c:pt>
                <c:pt idx="22">
                  <c:v>2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4">
                  <c:v>1</c:v>
                </c:pt>
                <c:pt idx="37">
                  <c:v>1</c:v>
                </c:pt>
                <c:pt idx="38">
                  <c:v>2</c:v>
                </c:pt>
                <c:pt idx="41">
                  <c:v>2</c:v>
                </c:pt>
                <c:pt idx="44">
                  <c:v>1</c:v>
                </c:pt>
                <c:pt idx="48">
                  <c:v>4</c:v>
                </c:pt>
                <c:pt idx="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88-47C6-AA82-7A45D1874DFA}"/>
            </c:ext>
          </c:extLst>
        </c:ser>
        <c:ser>
          <c:idx val="5"/>
          <c:order val="5"/>
          <c:tx>
            <c:strRef>
              <c:f>'Faqja e reportit'!$G$1:$G$2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reportit'!$G$3:$G$57</c:f>
              <c:numCache>
                <c:formatCode>General</c:formatCode>
                <c:ptCount val="54"/>
                <c:pt idx="0">
                  <c:v>1</c:v>
                </c:pt>
                <c:pt idx="1">
                  <c:v>1</c:v>
                </c:pt>
                <c:pt idx="3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  <c:pt idx="13">
                  <c:v>4</c:v>
                </c:pt>
                <c:pt idx="16">
                  <c:v>4</c:v>
                </c:pt>
                <c:pt idx="19">
                  <c:v>1</c:v>
                </c:pt>
                <c:pt idx="21">
                  <c:v>3</c:v>
                </c:pt>
                <c:pt idx="23">
                  <c:v>1</c:v>
                </c:pt>
                <c:pt idx="25">
                  <c:v>2</c:v>
                </c:pt>
                <c:pt idx="28">
                  <c:v>2</c:v>
                </c:pt>
                <c:pt idx="30">
                  <c:v>3</c:v>
                </c:pt>
                <c:pt idx="32">
                  <c:v>2</c:v>
                </c:pt>
                <c:pt idx="34">
                  <c:v>4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5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2</c:v>
                </c:pt>
                <c:pt idx="44">
                  <c:v>5</c:v>
                </c:pt>
                <c:pt idx="48">
                  <c:v>3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88-47C6-AA82-7A45D1874DFA}"/>
            </c:ext>
          </c:extLst>
        </c:ser>
        <c:ser>
          <c:idx val="6"/>
          <c:order val="6"/>
          <c:tx>
            <c:strRef>
              <c:f>'Faqja e reportit'!$H$1:$H$2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reportit'!$H$3:$H$57</c:f>
              <c:numCache>
                <c:formatCode>General</c:formatCode>
                <c:ptCount val="54"/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0">
                  <c:v>2</c:v>
                </c:pt>
                <c:pt idx="11">
                  <c:v>2</c:v>
                </c:pt>
                <c:pt idx="14">
                  <c:v>1</c:v>
                </c:pt>
                <c:pt idx="17">
                  <c:v>3</c:v>
                </c:pt>
                <c:pt idx="18">
                  <c:v>1</c:v>
                </c:pt>
                <c:pt idx="20">
                  <c:v>2</c:v>
                </c:pt>
                <c:pt idx="22">
                  <c:v>3</c:v>
                </c:pt>
                <c:pt idx="23">
                  <c:v>2</c:v>
                </c:pt>
                <c:pt idx="25">
                  <c:v>1</c:v>
                </c:pt>
                <c:pt idx="27">
                  <c:v>2</c:v>
                </c:pt>
                <c:pt idx="28">
                  <c:v>1</c:v>
                </c:pt>
                <c:pt idx="30">
                  <c:v>1</c:v>
                </c:pt>
                <c:pt idx="32">
                  <c:v>1</c:v>
                </c:pt>
                <c:pt idx="34">
                  <c:v>1</c:v>
                </c:pt>
                <c:pt idx="35">
                  <c:v>3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5</c:v>
                </c:pt>
                <c:pt idx="48">
                  <c:v>2</c:v>
                </c:pt>
                <c:pt idx="4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88-47C6-AA82-7A45D1874DFA}"/>
            </c:ext>
          </c:extLst>
        </c:ser>
        <c:ser>
          <c:idx val="7"/>
          <c:order val="7"/>
          <c:tx>
            <c:strRef>
              <c:f>'Faqja e reportit'!$I$1:$I$2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reportit'!$I$3:$I$57</c:f>
              <c:numCache>
                <c:formatCode>General</c:formatCode>
                <c:ptCount val="5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9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2</c:v>
                </c:pt>
                <c:pt idx="29">
                  <c:v>1</c:v>
                </c:pt>
                <c:pt idx="31">
                  <c:v>1</c:v>
                </c:pt>
                <c:pt idx="32">
                  <c:v>3</c:v>
                </c:pt>
                <c:pt idx="34">
                  <c:v>1</c:v>
                </c:pt>
                <c:pt idx="35">
                  <c:v>3</c:v>
                </c:pt>
                <c:pt idx="37">
                  <c:v>1</c:v>
                </c:pt>
                <c:pt idx="38">
                  <c:v>3</c:v>
                </c:pt>
                <c:pt idx="39">
                  <c:v>2</c:v>
                </c:pt>
                <c:pt idx="40">
                  <c:v>4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6">
                  <c:v>2</c:v>
                </c:pt>
                <c:pt idx="47">
                  <c:v>2</c:v>
                </c:pt>
                <c:pt idx="49">
                  <c:v>2</c:v>
                </c:pt>
                <c:pt idx="50">
                  <c:v>4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88-47C6-AA82-7A45D1874DFA}"/>
            </c:ext>
          </c:extLst>
        </c:ser>
        <c:ser>
          <c:idx val="8"/>
          <c:order val="8"/>
          <c:tx>
            <c:strRef>
              <c:f>'Faqja e reportit'!$J$1:$J$2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reportit'!$J$3:$J$57</c:f>
              <c:numCache>
                <c:formatCode>General</c:formatCode>
                <c:ptCount val="54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7">
                  <c:v>2</c:v>
                </c:pt>
                <c:pt idx="17">
                  <c:v>6</c:v>
                </c:pt>
                <c:pt idx="18">
                  <c:v>2</c:v>
                </c:pt>
                <c:pt idx="23">
                  <c:v>1</c:v>
                </c:pt>
                <c:pt idx="24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3</c:v>
                </c:pt>
                <c:pt idx="29">
                  <c:v>1</c:v>
                </c:pt>
                <c:pt idx="30">
                  <c:v>3</c:v>
                </c:pt>
                <c:pt idx="31">
                  <c:v>4</c:v>
                </c:pt>
                <c:pt idx="33">
                  <c:v>1</c:v>
                </c:pt>
                <c:pt idx="34">
                  <c:v>2</c:v>
                </c:pt>
                <c:pt idx="37">
                  <c:v>3</c:v>
                </c:pt>
                <c:pt idx="38">
                  <c:v>4</c:v>
                </c:pt>
                <c:pt idx="39">
                  <c:v>5</c:v>
                </c:pt>
                <c:pt idx="40">
                  <c:v>1</c:v>
                </c:pt>
                <c:pt idx="41">
                  <c:v>3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8">
                  <c:v>2</c:v>
                </c:pt>
                <c:pt idx="50">
                  <c:v>2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88-47C6-AA82-7A45D1874DFA}"/>
            </c:ext>
          </c:extLst>
        </c:ser>
        <c:ser>
          <c:idx val="9"/>
          <c:order val="9"/>
          <c:tx>
            <c:strRef>
              <c:f>'Faqja e reportit'!$K$1:$K$2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reportit'!$K$3:$K$57</c:f>
              <c:numCache>
                <c:formatCode>General</c:formatCode>
                <c:ptCount val="54"/>
                <c:pt idx="1">
                  <c:v>3</c:v>
                </c:pt>
                <c:pt idx="3">
                  <c:v>1</c:v>
                </c:pt>
                <c:pt idx="9">
                  <c:v>2</c:v>
                </c:pt>
                <c:pt idx="13">
                  <c:v>1</c:v>
                </c:pt>
                <c:pt idx="26">
                  <c:v>1</c:v>
                </c:pt>
                <c:pt idx="32">
                  <c:v>1</c:v>
                </c:pt>
                <c:pt idx="39">
                  <c:v>1</c:v>
                </c:pt>
                <c:pt idx="40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88-47C6-AA82-7A45D1874DFA}"/>
            </c:ext>
          </c:extLst>
        </c:ser>
        <c:ser>
          <c:idx val="10"/>
          <c:order val="10"/>
          <c:tx>
            <c:strRef>
              <c:f>'Faqja e reportit'!$L$1:$L$2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'Faqja e reportit'!$A$3:$A$57</c:f>
              <c:strCache>
                <c:ptCount val="54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Maliq </c:v>
                </c:pt>
                <c:pt idx="34">
                  <c:v>Mallakaster</c:v>
                </c:pt>
                <c:pt idx="35">
                  <c:v>Mat</c:v>
                </c:pt>
                <c:pt idx="36">
                  <c:v>Memaliaj</c:v>
                </c:pt>
                <c:pt idx="37">
                  <c:v>Mirdite</c:v>
                </c:pt>
                <c:pt idx="38">
                  <c:v>Patos</c:v>
                </c:pt>
                <c:pt idx="39">
                  <c:v>Permet</c:v>
                </c:pt>
                <c:pt idx="40">
                  <c:v>Pogradec</c:v>
                </c:pt>
                <c:pt idx="41">
                  <c:v>Prrenjas</c:v>
                </c:pt>
                <c:pt idx="42">
                  <c:v>Puke</c:v>
                </c:pt>
                <c:pt idx="43">
                  <c:v>Pustec</c:v>
                </c:pt>
                <c:pt idx="44">
                  <c:v>Roskovec</c:v>
                </c:pt>
                <c:pt idx="45">
                  <c:v>Sarande</c:v>
                </c:pt>
                <c:pt idx="46">
                  <c:v>Selenice</c:v>
                </c:pt>
                <c:pt idx="47">
                  <c:v>Shijak</c:v>
                </c:pt>
                <c:pt idx="48">
                  <c:v>Shkoder</c:v>
                </c:pt>
                <c:pt idx="49">
                  <c:v>Tepelene</c:v>
                </c:pt>
                <c:pt idx="50">
                  <c:v>Tirane</c:v>
                </c:pt>
                <c:pt idx="51">
                  <c:v>Tropoje</c:v>
                </c:pt>
                <c:pt idx="52">
                  <c:v>Vau Dejes</c:v>
                </c:pt>
                <c:pt idx="53">
                  <c:v>(blank)</c:v>
                </c:pt>
              </c:strCache>
            </c:strRef>
          </c:cat>
          <c:val>
            <c:numRef>
              <c:f>'Faqja e reportit'!$L$3:$L$57</c:f>
              <c:numCache>
                <c:formatCode>General</c:formatCode>
                <c:ptCount val="54"/>
              </c:numCache>
            </c:numRef>
          </c:val>
          <c:extLst>
            <c:ext xmlns:c16="http://schemas.microsoft.com/office/drawing/2014/chart" uri="{C3380CC4-5D6E-409C-BE32-E72D297353CC}">
              <c16:uniqueId val="{0000000A-DD88-47C6-AA82-7A45D1874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1547504"/>
        <c:axId val="871544176"/>
      </c:barChart>
      <c:catAx>
        <c:axId val="87154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871544176"/>
        <c:crosses val="autoZero"/>
        <c:auto val="1"/>
        <c:lblAlgn val="ctr"/>
        <c:lblOffset val="100"/>
        <c:noMultiLvlLbl val="0"/>
      </c:catAx>
      <c:valAx>
        <c:axId val="87154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87154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 dirty="0"/>
              <a:t>Nr. </a:t>
            </a:r>
            <a:r>
              <a:rPr lang="nn-NO" dirty="0" smtClean="0"/>
              <a:t>i </a:t>
            </a:r>
            <a:r>
              <a:rPr lang="nn-NO" dirty="0"/>
              <a:t>Projekteve nga 2015-2022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77873739078352E-2"/>
          <c:y val="0.10101159829099114"/>
          <c:w val="0.96284425252184325"/>
          <c:h val="0.76010185259919638"/>
        </c:manualLayout>
      </c:layout>
      <c:pie3DChart>
        <c:varyColors val="1"/>
        <c:ser>
          <c:idx val="0"/>
          <c:order val="0"/>
          <c:tx>
            <c:strRef>
              <c:f>'Klasifikimi i Projekteve '!$C$4</c:f>
              <c:strCache>
                <c:ptCount val="1"/>
                <c:pt idx="0">
                  <c:v>Nr. I Projekteve nga 2015-2022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8-4D12-83EA-3265C46E5C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8-4D12-83EA-3265C46E5C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8-4D12-83EA-3265C46E5C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8-4D12-83EA-3265C46E5C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'Klasifikimi i Projekteve '!$B$5:$B$8</c:f>
              <c:strCache>
                <c:ptCount val="4"/>
                <c:pt idx="0">
                  <c:v> Projekte Ndërkombëtre të Përfunduar</c:v>
                </c:pt>
                <c:pt idx="1">
                  <c:v>Projekte Ndërkombëtare në Proces</c:v>
                </c:pt>
                <c:pt idx="2">
                  <c:v> Projekte Kombëtare të Përfunduara</c:v>
                </c:pt>
                <c:pt idx="3">
                  <c:v> Projekte Kombëtare në process</c:v>
                </c:pt>
              </c:strCache>
            </c:strRef>
          </c:cat>
          <c:val>
            <c:numRef>
              <c:f>'Klasifikimi i Projekteve '!$C$5:$C$8</c:f>
              <c:numCache>
                <c:formatCode>General</c:formatCode>
                <c:ptCount val="4"/>
                <c:pt idx="0">
                  <c:v>200</c:v>
                </c:pt>
                <c:pt idx="1">
                  <c:v>118</c:v>
                </c:pt>
                <c:pt idx="2">
                  <c:v>46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B8-4D12-83EA-3265C46E5C1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Perqindja</a:t>
            </a:r>
            <a:r>
              <a:rPr lang="en-US" baseline="0"/>
              <a:t> e projekteve per bashki 2013-2022</a:t>
            </a:r>
            <a:endParaRPr lang="en-US"/>
          </a:p>
        </c:rich>
      </c:tx>
      <c:layout>
        <c:manualLayout>
          <c:xMode val="edge"/>
          <c:yMode val="edge"/>
          <c:x val="0.53010128493527986"/>
          <c:y val="7.87789388538967E-3"/>
        </c:manualLayout>
      </c:layout>
      <c:overlay val="0"/>
      <c:spPr>
        <a:solidFill>
          <a:schemeClr val="accent4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'Projektet per cdo bashki'!$B$1</c:f>
              <c:strCache>
                <c:ptCount val="1"/>
                <c:pt idx="0">
                  <c:v>Totali I projekteve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46-4C7C-AA53-B6E6D6C4B8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46-4C7C-AA53-B6E6D6C4B8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46-4C7C-AA53-B6E6D6C4B8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46-4C7C-AA53-B6E6D6C4B8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46-4C7C-AA53-B6E6D6C4B8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A46-4C7C-AA53-B6E6D6C4B8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A46-4C7C-AA53-B6E6D6C4B8F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A46-4C7C-AA53-B6E6D6C4B8F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A46-4C7C-AA53-B6E6D6C4B8F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A46-4C7C-AA53-B6E6D6C4B8F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A46-4C7C-AA53-B6E6D6C4B8F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AA46-4C7C-AA53-B6E6D6C4B8FB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AA46-4C7C-AA53-B6E6D6C4B8FB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AA46-4C7C-AA53-B6E6D6C4B8FB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AA46-4C7C-AA53-B6E6D6C4B8FB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AA46-4C7C-AA53-B6E6D6C4B8FB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AA46-4C7C-AA53-B6E6D6C4B8FB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AA46-4C7C-AA53-B6E6D6C4B8FB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AA46-4C7C-AA53-B6E6D6C4B8FB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AA46-4C7C-AA53-B6E6D6C4B8FB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AA46-4C7C-AA53-B6E6D6C4B8FB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AA46-4C7C-AA53-B6E6D6C4B8FB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AA46-4C7C-AA53-B6E6D6C4B8FB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AA46-4C7C-AA53-B6E6D6C4B8FB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AA46-4C7C-AA53-B6E6D6C4B8FB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AA46-4C7C-AA53-B6E6D6C4B8FB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AA46-4C7C-AA53-B6E6D6C4B8FB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AA46-4C7C-AA53-B6E6D6C4B8FB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AA46-4C7C-AA53-B6E6D6C4B8FB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AA46-4C7C-AA53-B6E6D6C4B8FB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AA46-4C7C-AA53-B6E6D6C4B8FB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AA46-4C7C-AA53-B6E6D6C4B8FB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AA46-4C7C-AA53-B6E6D6C4B8FB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AA46-4C7C-AA53-B6E6D6C4B8FB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AA46-4C7C-AA53-B6E6D6C4B8FB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AA46-4C7C-AA53-B6E6D6C4B8FB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AA46-4C7C-AA53-B6E6D6C4B8FB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AA46-4C7C-AA53-B6E6D6C4B8FB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AA46-4C7C-AA53-B6E6D6C4B8FB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AA46-4C7C-AA53-B6E6D6C4B8FB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AA46-4C7C-AA53-B6E6D6C4B8FB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AA46-4C7C-AA53-B6E6D6C4B8FB}"/>
              </c:ext>
            </c:extLst>
          </c:dPt>
          <c:dPt>
            <c:idx val="42"/>
            <c:bubble3D val="0"/>
            <c:spPr>
              <a:solidFill>
                <a:schemeClr val="accent1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AA46-4C7C-AA53-B6E6D6C4B8FB}"/>
              </c:ext>
            </c:extLst>
          </c:dPt>
          <c:dPt>
            <c:idx val="43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AA46-4C7C-AA53-B6E6D6C4B8FB}"/>
              </c:ext>
            </c:extLst>
          </c:dPt>
          <c:dPt>
            <c:idx val="44"/>
            <c:bubble3D val="0"/>
            <c:spPr>
              <a:solidFill>
                <a:schemeClr val="accent3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AA46-4C7C-AA53-B6E6D6C4B8FB}"/>
              </c:ext>
            </c:extLst>
          </c:dPt>
          <c:dPt>
            <c:idx val="45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AA46-4C7C-AA53-B6E6D6C4B8FB}"/>
              </c:ext>
            </c:extLst>
          </c:dPt>
          <c:dPt>
            <c:idx val="46"/>
            <c:bubble3D val="0"/>
            <c:spPr>
              <a:solidFill>
                <a:schemeClr val="accent5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AA46-4C7C-AA53-B6E6D6C4B8FB}"/>
              </c:ext>
            </c:extLst>
          </c:dPt>
          <c:dPt>
            <c:idx val="47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AA46-4C7C-AA53-B6E6D6C4B8FB}"/>
              </c:ext>
            </c:extLst>
          </c:dPt>
          <c:dPt>
            <c:idx val="48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AA46-4C7C-AA53-B6E6D6C4B8FB}"/>
              </c:ext>
            </c:extLst>
          </c:dPt>
          <c:dPt>
            <c:idx val="49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AA46-4C7C-AA53-B6E6D6C4B8FB}"/>
              </c:ext>
            </c:extLst>
          </c:dPt>
          <c:dPt>
            <c:idx val="50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AA46-4C7C-AA53-B6E6D6C4B8FB}"/>
              </c:ext>
            </c:extLst>
          </c:dPt>
          <c:dPt>
            <c:idx val="51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AA46-4C7C-AA53-B6E6D6C4B8FB}"/>
              </c:ext>
            </c:extLst>
          </c:dPt>
          <c:dPt>
            <c:idx val="52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AA46-4C7C-AA53-B6E6D6C4B8FB}"/>
              </c:ext>
            </c:extLst>
          </c:dPt>
          <c:dLbls>
            <c:dLbl>
              <c:idx val="0"/>
              <c:layout>
                <c:manualLayout>
                  <c:x val="7.920031272686659E-2"/>
                  <c:y val="2.21302917802868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A46-4C7C-AA53-B6E6D6C4B8FB}"/>
                </c:ext>
              </c:extLst>
            </c:dLbl>
            <c:dLbl>
              <c:idx val="26"/>
              <c:layout>
                <c:manualLayout>
                  <c:x val="1.276595744680851E-2"/>
                  <c:y val="5.0109057125856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9FF086-CB1F-4D5A-BB7E-6B15AECC4AE3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/>
                      <a:t> </a:t>
                    </a:r>
                    <a:fld id="{E67E0D05-B1B0-47B0-9A1F-A480A5AE88C3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q-A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38297872340423E-2"/>
                      <c:h val="2.526657394529439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5-AA46-4C7C-AA53-B6E6D6C4B8FB}"/>
                </c:ext>
              </c:extLst>
            </c:dLbl>
            <c:dLbl>
              <c:idx val="27"/>
              <c:layout>
                <c:manualLayout>
                  <c:x val="-3.4042553191489362E-2"/>
                  <c:y val="1.94796649455903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D4E945-4DCE-47E1-ACCD-51DA8FCE6961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/>
                      <a:t> </a:t>
                    </a:r>
                    <a:fld id="{320A1BCD-DEF4-47A1-9D11-B3AE88A83880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q-A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23404255319149"/>
                      <c:h val="5.418231796129795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7-AA46-4C7C-AA53-B6E6D6C4B8FB}"/>
                </c:ext>
              </c:extLst>
            </c:dLbl>
            <c:dLbl>
              <c:idx val="49"/>
              <c:layout>
                <c:manualLayout>
                  <c:x val="-2.3817166471212372E-2"/>
                  <c:y val="-4.251183657675614E-2"/>
                </c:manualLayout>
              </c:layout>
              <c:tx>
                <c:rich>
                  <a:bodyPr/>
                  <a:lstStyle/>
                  <a:p>
                    <a:fld id="{64A0ABA4-A1E3-462C-8E17-ED74A3AF3CF3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9EABA570-302D-4911-9480-0AB4FFCC6CFE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262411347517733E-2"/>
                      <c:h val="5.78813166434863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63-AA46-4C7C-AA53-B6E6D6C4B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'Projektet per cdo bashki'!$A$2:$A$54</c:f>
              <c:strCache>
                <c:ptCount val="53"/>
                <c:pt idx="0">
                  <c:v>Belsh</c:v>
                </c:pt>
                <c:pt idx="1">
                  <c:v>Berat</c:v>
                </c:pt>
                <c:pt idx="2">
                  <c:v>Bulqize</c:v>
                </c:pt>
                <c:pt idx="3">
                  <c:v>Cerrik</c:v>
                </c:pt>
                <c:pt idx="4">
                  <c:v>Devoll</c:v>
                </c:pt>
                <c:pt idx="5">
                  <c:v>Diber</c:v>
                </c:pt>
                <c:pt idx="6">
                  <c:v>Divjake</c:v>
                </c:pt>
                <c:pt idx="7">
                  <c:v>Dropull</c:v>
                </c:pt>
                <c:pt idx="8">
                  <c:v>Durres</c:v>
                </c:pt>
                <c:pt idx="9">
                  <c:v>Elbasan</c:v>
                </c:pt>
                <c:pt idx="10">
                  <c:v>Fier</c:v>
                </c:pt>
                <c:pt idx="11">
                  <c:v>Finiq</c:v>
                </c:pt>
                <c:pt idx="12">
                  <c:v>Fushe-Arrez</c:v>
                </c:pt>
                <c:pt idx="13">
                  <c:v>Gjirokaster</c:v>
                </c:pt>
                <c:pt idx="14">
                  <c:v>Gramsh</c:v>
                </c:pt>
                <c:pt idx="15">
                  <c:v>Has</c:v>
                </c:pt>
                <c:pt idx="16">
                  <c:v>Himare</c:v>
                </c:pt>
                <c:pt idx="17">
                  <c:v>Kamez</c:v>
                </c:pt>
                <c:pt idx="18">
                  <c:v>Kavaje</c:v>
                </c:pt>
                <c:pt idx="19">
                  <c:v>Kelcyre</c:v>
                </c:pt>
                <c:pt idx="20">
                  <c:v>Klos</c:v>
                </c:pt>
                <c:pt idx="21">
                  <c:v>Kolonje</c:v>
                </c:pt>
                <c:pt idx="22">
                  <c:v>Konispol</c:v>
                </c:pt>
                <c:pt idx="23">
                  <c:v>Korce</c:v>
                </c:pt>
                <c:pt idx="24">
                  <c:v>Kruje</c:v>
                </c:pt>
                <c:pt idx="25">
                  <c:v>Kucove</c:v>
                </c:pt>
                <c:pt idx="26">
                  <c:v>Kukes</c:v>
                </c:pt>
                <c:pt idx="27">
                  <c:v>Kurbin</c:v>
                </c:pt>
                <c:pt idx="28">
                  <c:v>Lezhe</c:v>
                </c:pt>
                <c:pt idx="29">
                  <c:v>Libohove</c:v>
                </c:pt>
                <c:pt idx="30">
                  <c:v>Librazhd</c:v>
                </c:pt>
                <c:pt idx="31">
                  <c:v>Lushnje</c:v>
                </c:pt>
                <c:pt idx="32">
                  <c:v>Maliq</c:v>
                </c:pt>
                <c:pt idx="33">
                  <c:v>Mallakaster</c:v>
                </c:pt>
                <c:pt idx="34">
                  <c:v>Mat</c:v>
                </c:pt>
                <c:pt idx="35">
                  <c:v>Memaliaj</c:v>
                </c:pt>
                <c:pt idx="36">
                  <c:v>Mirdite</c:v>
                </c:pt>
                <c:pt idx="37">
                  <c:v>Patos</c:v>
                </c:pt>
                <c:pt idx="38">
                  <c:v>Permet</c:v>
                </c:pt>
                <c:pt idx="39">
                  <c:v>Pogradec</c:v>
                </c:pt>
                <c:pt idx="40">
                  <c:v>Prrenjas</c:v>
                </c:pt>
                <c:pt idx="41">
                  <c:v>Puke</c:v>
                </c:pt>
                <c:pt idx="42">
                  <c:v>Pustec</c:v>
                </c:pt>
                <c:pt idx="43">
                  <c:v>Roskovec</c:v>
                </c:pt>
                <c:pt idx="44">
                  <c:v>Sarande</c:v>
                </c:pt>
                <c:pt idx="45">
                  <c:v>Selenice</c:v>
                </c:pt>
                <c:pt idx="46">
                  <c:v>Shijak</c:v>
                </c:pt>
                <c:pt idx="47">
                  <c:v>Shkoder</c:v>
                </c:pt>
                <c:pt idx="48">
                  <c:v>Tepelene</c:v>
                </c:pt>
                <c:pt idx="49">
                  <c:v>Tirane</c:v>
                </c:pt>
                <c:pt idx="50">
                  <c:v>Tropoje</c:v>
                </c:pt>
                <c:pt idx="51">
                  <c:v>Vau Dejes</c:v>
                </c:pt>
                <c:pt idx="52">
                  <c:v>Vlore</c:v>
                </c:pt>
              </c:strCache>
            </c:strRef>
          </c:cat>
          <c:val>
            <c:numRef>
              <c:f>'Projektet per cdo bashki'!$B$2:$B$54</c:f>
              <c:numCache>
                <c:formatCode>General</c:formatCode>
                <c:ptCount val="53"/>
                <c:pt idx="0">
                  <c:v>5</c:v>
                </c:pt>
                <c:pt idx="1">
                  <c:v>22</c:v>
                </c:pt>
                <c:pt idx="2">
                  <c:v>5</c:v>
                </c:pt>
                <c:pt idx="3">
                  <c:v>13</c:v>
                </c:pt>
                <c:pt idx="4">
                  <c:v>9</c:v>
                </c:pt>
                <c:pt idx="5">
                  <c:v>9</c:v>
                </c:pt>
                <c:pt idx="6">
                  <c:v>2</c:v>
                </c:pt>
                <c:pt idx="7">
                  <c:v>7</c:v>
                </c:pt>
                <c:pt idx="8">
                  <c:v>8</c:v>
                </c:pt>
                <c:pt idx="9">
                  <c:v>20</c:v>
                </c:pt>
                <c:pt idx="10">
                  <c:v>7</c:v>
                </c:pt>
                <c:pt idx="11">
                  <c:v>4</c:v>
                </c:pt>
                <c:pt idx="12">
                  <c:v>1</c:v>
                </c:pt>
                <c:pt idx="13">
                  <c:v>6</c:v>
                </c:pt>
                <c:pt idx="14">
                  <c:v>3</c:v>
                </c:pt>
                <c:pt idx="15">
                  <c:v>1</c:v>
                </c:pt>
                <c:pt idx="16">
                  <c:v>6</c:v>
                </c:pt>
                <c:pt idx="17">
                  <c:v>10</c:v>
                </c:pt>
                <c:pt idx="18">
                  <c:v>5</c:v>
                </c:pt>
                <c:pt idx="19">
                  <c:v>3</c:v>
                </c:pt>
                <c:pt idx="20">
                  <c:v>5</c:v>
                </c:pt>
                <c:pt idx="21">
                  <c:v>4</c:v>
                </c:pt>
                <c:pt idx="22">
                  <c:v>5</c:v>
                </c:pt>
                <c:pt idx="23">
                  <c:v>5</c:v>
                </c:pt>
                <c:pt idx="24">
                  <c:v>2</c:v>
                </c:pt>
                <c:pt idx="25">
                  <c:v>12</c:v>
                </c:pt>
                <c:pt idx="26">
                  <c:v>6</c:v>
                </c:pt>
                <c:pt idx="27">
                  <c:v>6</c:v>
                </c:pt>
                <c:pt idx="28">
                  <c:v>15</c:v>
                </c:pt>
                <c:pt idx="29">
                  <c:v>3</c:v>
                </c:pt>
                <c:pt idx="30">
                  <c:v>8</c:v>
                </c:pt>
                <c:pt idx="31">
                  <c:v>5</c:v>
                </c:pt>
                <c:pt idx="32">
                  <c:v>11</c:v>
                </c:pt>
                <c:pt idx="33">
                  <c:v>13</c:v>
                </c:pt>
                <c:pt idx="34">
                  <c:v>6</c:v>
                </c:pt>
                <c:pt idx="35">
                  <c:v>2</c:v>
                </c:pt>
                <c:pt idx="36">
                  <c:v>10</c:v>
                </c:pt>
                <c:pt idx="37">
                  <c:v>14</c:v>
                </c:pt>
                <c:pt idx="38">
                  <c:v>14</c:v>
                </c:pt>
                <c:pt idx="39">
                  <c:v>7</c:v>
                </c:pt>
                <c:pt idx="40">
                  <c:v>8</c:v>
                </c:pt>
                <c:pt idx="41">
                  <c:v>4</c:v>
                </c:pt>
                <c:pt idx="42">
                  <c:v>4</c:v>
                </c:pt>
                <c:pt idx="43">
                  <c:v>17</c:v>
                </c:pt>
                <c:pt idx="44">
                  <c:v>1</c:v>
                </c:pt>
                <c:pt idx="45">
                  <c:v>3</c:v>
                </c:pt>
                <c:pt idx="46">
                  <c:v>2</c:v>
                </c:pt>
                <c:pt idx="47">
                  <c:v>15</c:v>
                </c:pt>
                <c:pt idx="48">
                  <c:v>3</c:v>
                </c:pt>
                <c:pt idx="49">
                  <c:v>8</c:v>
                </c:pt>
                <c:pt idx="50">
                  <c:v>7</c:v>
                </c:pt>
                <c:pt idx="51">
                  <c:v>1</c:v>
                </c:pt>
                <c:pt idx="5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A-AA46-4C7C-AA53-B6E6D6C4B8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02008201565612"/>
          <c:y val="0.12575027878655071"/>
          <c:w val="0.69142549396143482"/>
          <c:h val="0.811749919295651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ED-4537-9F11-270F1E0689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ED-4537-9F11-270F1E0689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ED-4537-9F11-270F1E0689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ED-4537-9F11-270F1E0689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BED-4537-9F11-270F1E0689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BED-4537-9F11-270F1E0689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BED-4537-9F11-270F1E0689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'Grafik Tipologjia'!$J$2:$P$2</c:f>
              <c:strCache>
                <c:ptCount val="7"/>
                <c:pt idx="0">
                  <c:v>Sherbimi Social</c:v>
                </c:pt>
                <c:pt idx="1">
                  <c:v>Zhvillimi Ekonomik</c:v>
                </c:pt>
                <c:pt idx="2">
                  <c:v>Zhvillimi Kulturor</c:v>
                </c:pt>
                <c:pt idx="3">
                  <c:v>Turizem</c:v>
                </c:pt>
                <c:pt idx="4">
                  <c:v>Mjedis</c:v>
                </c:pt>
                <c:pt idx="5">
                  <c:v>Infrastrukture</c:v>
                </c:pt>
                <c:pt idx="6">
                  <c:v>Mbrojtje Civile</c:v>
                </c:pt>
              </c:strCache>
            </c:strRef>
          </c:cat>
          <c:val>
            <c:numRef>
              <c:f>'Grafik Tipologjia'!$J$3:$P$3</c:f>
              <c:numCache>
                <c:formatCode>General</c:formatCode>
                <c:ptCount val="7"/>
                <c:pt idx="0">
                  <c:v>88</c:v>
                </c:pt>
                <c:pt idx="1">
                  <c:v>35</c:v>
                </c:pt>
                <c:pt idx="2">
                  <c:v>22</c:v>
                </c:pt>
                <c:pt idx="3">
                  <c:v>30</c:v>
                </c:pt>
                <c:pt idx="4">
                  <c:v>40</c:v>
                </c:pt>
                <c:pt idx="5">
                  <c:v>83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BED-4537-9F11-270F1E0689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q-A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'TOTAL AKTESH'!$C$12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EF-422C-A3F5-D05A16C49E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EF-422C-A3F5-D05A16C49E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EF-422C-A3F5-D05A16C49E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EF-422C-A3F5-D05A16C49E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'TOTAL AKTESH'!$B$13:$B$16</c:f>
              <c:strCache>
                <c:ptCount val="4"/>
                <c:pt idx="0">
                  <c:v>Projektvendime</c:v>
                </c:pt>
                <c:pt idx="1">
                  <c:v>Projektligje</c:v>
                </c:pt>
                <c:pt idx="2">
                  <c:v>Projektudhëzime</c:v>
                </c:pt>
                <c:pt idx="3">
                  <c:v>Prezantime</c:v>
                </c:pt>
              </c:strCache>
            </c:strRef>
          </c:cat>
          <c:val>
            <c:numRef>
              <c:f>'TOTAL AKTESH'!$C$13:$C$16</c:f>
              <c:numCache>
                <c:formatCode>General</c:formatCode>
                <c:ptCount val="4"/>
                <c:pt idx="0">
                  <c:v>142</c:v>
                </c:pt>
                <c:pt idx="1">
                  <c:v>50</c:v>
                </c:pt>
                <c:pt idx="2">
                  <c:v>8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EF-422C-A3F5-D05A16C49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AKTESH'!$B$3</c:f>
              <c:strCache>
                <c:ptCount val="1"/>
                <c:pt idx="0">
                  <c:v>Projektvendime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'TOTAL AKTESH'!$C$2:$H$2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'TOTAL AKTESH'!$C$3:$H$3</c:f>
              <c:numCache>
                <c:formatCode>General</c:formatCode>
                <c:ptCount val="6"/>
                <c:pt idx="0">
                  <c:v>0</c:v>
                </c:pt>
                <c:pt idx="1">
                  <c:v>19</c:v>
                </c:pt>
                <c:pt idx="2">
                  <c:v>36</c:v>
                </c:pt>
                <c:pt idx="3">
                  <c:v>18</c:v>
                </c:pt>
                <c:pt idx="4">
                  <c:v>42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A-4C1C-B6FA-F54F7128BAF4}"/>
            </c:ext>
          </c:extLst>
        </c:ser>
        <c:ser>
          <c:idx val="1"/>
          <c:order val="1"/>
          <c:tx>
            <c:strRef>
              <c:f>'TOTAL AKTESH'!$B$4</c:f>
              <c:strCache>
                <c:ptCount val="1"/>
                <c:pt idx="0">
                  <c:v>Projektligje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'TOTAL AKTESH'!$C$2:$H$2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'TOTAL AKTESH'!$C$4:$H$4</c:f>
              <c:numCache>
                <c:formatCode>General</c:formatCode>
                <c:ptCount val="6"/>
                <c:pt idx="0">
                  <c:v>3</c:v>
                </c:pt>
                <c:pt idx="1">
                  <c:v>14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DA-4C1C-B6FA-F54F7128BAF4}"/>
            </c:ext>
          </c:extLst>
        </c:ser>
        <c:ser>
          <c:idx val="2"/>
          <c:order val="2"/>
          <c:tx>
            <c:strRef>
              <c:f>'TOTAL AKTESH'!$B$5</c:f>
              <c:strCache>
                <c:ptCount val="1"/>
                <c:pt idx="0">
                  <c:v>Projektudhëzime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'TOTAL AKTESH'!$C$2:$H$2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'TOTAL AKTESH'!$C$5:$H$5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DA-4C1C-B6FA-F54F7128BAF4}"/>
            </c:ext>
          </c:extLst>
        </c:ser>
        <c:ser>
          <c:idx val="3"/>
          <c:order val="3"/>
          <c:tx>
            <c:strRef>
              <c:f>'TOTAL AKTESH'!$B$6</c:f>
              <c:strCache>
                <c:ptCount val="1"/>
                <c:pt idx="0">
                  <c:v>Prezantime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'TOTAL AKTESH'!$C$2:$H$2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'TOTAL AKTESH'!$C$6:$H$6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11</c:v>
                </c:pt>
                <c:pt idx="3">
                  <c:v>8</c:v>
                </c:pt>
                <c:pt idx="4">
                  <c:v>13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DA-4C1C-B6FA-F54F7128B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518352"/>
        <c:axId val="78510448"/>
      </c:barChart>
      <c:catAx>
        <c:axId val="7851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78510448"/>
        <c:crosses val="autoZero"/>
        <c:auto val="1"/>
        <c:lblAlgn val="ctr"/>
        <c:lblOffset val="100"/>
        <c:noMultiLvlLbl val="0"/>
      </c:catAx>
      <c:valAx>
        <c:axId val="7851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7851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Projektakte</a:t>
            </a: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q-A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'TË DISKUTUARA DHE JO NË KK'!$A$3</c:f>
              <c:strCache>
                <c:ptCount val="1"/>
                <c:pt idx="0">
                  <c:v>TË DISKUTUARA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'TË DISKUTUARA DHE JO NË KK'!$B$2:$G$2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'TË DISKUTUARA DHE JO NË KK'!$B$3:$G$3</c:f>
              <c:numCache>
                <c:formatCode>General</c:formatCode>
                <c:ptCount val="6"/>
                <c:pt idx="0">
                  <c:v>3</c:v>
                </c:pt>
                <c:pt idx="1">
                  <c:v>37</c:v>
                </c:pt>
                <c:pt idx="2">
                  <c:v>54</c:v>
                </c:pt>
                <c:pt idx="3">
                  <c:v>27</c:v>
                </c:pt>
                <c:pt idx="4">
                  <c:v>58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A-4F3E-B836-1C3DE190FD18}"/>
            </c:ext>
          </c:extLst>
        </c:ser>
        <c:ser>
          <c:idx val="1"/>
          <c:order val="1"/>
          <c:tx>
            <c:strRef>
              <c:f>'TË DISKUTUARA DHE JO NË KK'!$A$4</c:f>
              <c:strCache>
                <c:ptCount val="1"/>
                <c:pt idx="0">
                  <c:v>TË PADISKUTUARA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'TË DISKUTUARA DHE JO NË KK'!$B$2:$G$2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'TË DISKUTUARA DHE JO NË KK'!$B$4:$G$4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A-4F3E-B836-1C3DE190FD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486480"/>
        <c:axId val="491483856"/>
      </c:barChart>
      <c:catAx>
        <c:axId val="49148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491483856"/>
        <c:crosses val="autoZero"/>
        <c:auto val="1"/>
        <c:lblAlgn val="ctr"/>
        <c:lblOffset val="100"/>
        <c:noMultiLvlLbl val="0"/>
      </c:catAx>
      <c:valAx>
        <c:axId val="49148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49148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49-4887-A453-5B9A83FA67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49-4887-A453-5B9A83FA67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49-4887-A453-5B9A83FA67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'[Raporti-excel-KK.xlsx]KALUARA NË KM DHE JO MIRATUAR'!$C$4:$C$6</c:f>
              <c:strCache>
                <c:ptCount val="3"/>
                <c:pt idx="0">
                  <c:v>Të kaluara në KK</c:v>
                </c:pt>
                <c:pt idx="1">
                  <c:v>Të kaluara në KM</c:v>
                </c:pt>
                <c:pt idx="2">
                  <c:v>Të padiskutuara </c:v>
                </c:pt>
              </c:strCache>
            </c:strRef>
          </c:cat>
          <c:val>
            <c:numRef>
              <c:f>'[Raporti-excel-KK.xlsx]KALUARA NË KM DHE JO MIRATUAR'!$D$4:$D$6</c:f>
              <c:numCache>
                <c:formatCode>General</c:formatCode>
                <c:ptCount val="3"/>
                <c:pt idx="0">
                  <c:v>14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49-4887-A453-5B9A83FA67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 Ministrive</a:t>
            </a:r>
            <a:endParaRPr lang="sq-AL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q-A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'PJESËMARRJA E MINISTRIVE'!$C$2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'PJESËMARRJA E MINISTRIVE'!$B$4:$B$16</c:f>
              <c:strCache>
                <c:ptCount val="13"/>
                <c:pt idx="0">
                  <c:v>Ministria e Financave dhe Ekonomisë</c:v>
                </c:pt>
                <c:pt idx="1">
                  <c:v>Ministria e Turizmit dhe Mjedisit</c:v>
                </c:pt>
                <c:pt idx="2">
                  <c:v>Ministria e Brendshme</c:v>
                </c:pt>
                <c:pt idx="3">
                  <c:v>Ministria e Bujqësisë dhe Zhvillimit Rural</c:v>
                </c:pt>
                <c:pt idx="4">
                  <c:v>Ministria e Shëndetsisë dhe Mbrojtjes Sociale</c:v>
                </c:pt>
                <c:pt idx="5">
                  <c:v>Ministria e Arsimit, Sportit dhe Rinisë</c:v>
                </c:pt>
                <c:pt idx="6">
                  <c:v>Ministria për Evropën dhe Punët e Jashtme</c:v>
                </c:pt>
                <c:pt idx="7">
                  <c:v>Ministri i Shtetit për Diasporën</c:v>
                </c:pt>
                <c:pt idx="8">
                  <c:v>Ministria e Kulturës</c:v>
                </c:pt>
                <c:pt idx="9">
                  <c:v>Ministria e Drejtësisë</c:v>
                </c:pt>
                <c:pt idx="10">
                  <c:v>Ministri i Shtetit për Rininë dhe Fëmijët</c:v>
                </c:pt>
                <c:pt idx="11">
                  <c:v>Ministria e Infrastrukturës dhe Energjisë</c:v>
                </c:pt>
                <c:pt idx="12">
                  <c:v>Ministria e Mbrojtjes</c:v>
                </c:pt>
              </c:strCache>
            </c:strRef>
          </c:cat>
          <c:val>
            <c:numRef>
              <c:f>'PJESËMARRJA E MINISTRIVE'!$C$4:$C$16</c:f>
              <c:numCache>
                <c:formatCode>General</c:formatCode>
                <c:ptCount val="13"/>
                <c:pt idx="0">
                  <c:v>25</c:v>
                </c:pt>
                <c:pt idx="1">
                  <c:v>29</c:v>
                </c:pt>
                <c:pt idx="2">
                  <c:v>13</c:v>
                </c:pt>
                <c:pt idx="3">
                  <c:v>9</c:v>
                </c:pt>
                <c:pt idx="4">
                  <c:v>14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10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F8-4F14-B7A9-B07CA37CE0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0685248"/>
        <c:axId val="1740688576"/>
      </c:barChart>
      <c:catAx>
        <c:axId val="17406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q-AL"/>
          </a:p>
        </c:txPr>
        <c:crossAx val="1740688576"/>
        <c:crosses val="autoZero"/>
        <c:auto val="1"/>
        <c:lblAlgn val="ctr"/>
        <c:lblOffset val="100"/>
        <c:noMultiLvlLbl val="0"/>
      </c:catAx>
      <c:valAx>
        <c:axId val="174068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17406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4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366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405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355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6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6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9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6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7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3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59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1" y="390697"/>
            <a:ext cx="11372024" cy="1635945"/>
          </a:xfrm>
        </p:spPr>
        <p:txBody>
          <a:bodyPr>
            <a:normAutofit/>
          </a:bodyPr>
          <a:lstStyle/>
          <a:p>
            <a:r>
              <a:rPr lang="sq-AL" sz="3300" i="1" u="sng" dirty="0"/>
              <a:t>Projektet </a:t>
            </a:r>
            <a:r>
              <a:rPr lang="en-US" sz="3300" i="1" u="sng" dirty="0" err="1" smtClean="0"/>
              <a:t>t</a:t>
            </a:r>
            <a:r>
              <a:rPr lang="en-US" sz="3300" i="1" u="sng" dirty="0" err="1"/>
              <a:t>ë</a:t>
            </a:r>
            <a:r>
              <a:rPr lang="sq-AL" sz="3300" i="1" u="sng" dirty="0" smtClean="0"/>
              <a:t> </a:t>
            </a:r>
            <a:r>
              <a:rPr lang="en-US" sz="3300" i="1" u="sng" dirty="0" err="1" smtClean="0"/>
              <a:t>për</a:t>
            </a:r>
            <a:r>
              <a:rPr lang="sq-AL" sz="3300" i="1" u="sng" dirty="0" smtClean="0"/>
              <a:t>fituara/zbatuara </a:t>
            </a:r>
            <a:r>
              <a:rPr lang="sq-AL" sz="3300" i="1" u="sng" dirty="0"/>
              <a:t>në 61 </a:t>
            </a:r>
            <a:r>
              <a:rPr lang="en-US" sz="3300" i="1" u="sng" dirty="0" smtClean="0"/>
              <a:t>b</a:t>
            </a:r>
            <a:r>
              <a:rPr lang="sq-AL" sz="3300" i="1" u="sng" dirty="0" smtClean="0"/>
              <a:t>ashkitë </a:t>
            </a:r>
            <a:r>
              <a:rPr lang="en-US" sz="3300" i="1" u="sng" dirty="0" smtClean="0"/>
              <a:t>e </a:t>
            </a:r>
            <a:r>
              <a:rPr lang="sq-AL" sz="3300" i="1" u="sng" dirty="0" smtClean="0"/>
              <a:t>Shqipërisë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i="1" u="sng" dirty="0" smtClean="0"/>
              <a:t>(</a:t>
            </a:r>
            <a:r>
              <a:rPr lang="sq-AL" i="1" u="sng" dirty="0" smtClean="0"/>
              <a:t>2015-2022</a:t>
            </a:r>
            <a:r>
              <a:rPr lang="sq-AL" i="1" u="sng" dirty="0"/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" y="2835772"/>
            <a:ext cx="9451571" cy="1635945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7571" y="3653744"/>
            <a:ext cx="1137202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300" b="1" i="1" u="sng" dirty="0" err="1" smtClean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Aktiviteti</a:t>
            </a:r>
            <a:r>
              <a:rPr lang="en-US" sz="3300" b="1" i="1" u="sng" dirty="0" smtClean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i="1" u="sng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300" b="1" i="1" u="sng" dirty="0" smtClean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i="1" u="sng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Këshillit</a:t>
            </a:r>
            <a:r>
              <a:rPr lang="en-US" sz="3300" b="1" i="1" u="sng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i="1" u="sng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Konsultativ</a:t>
            </a:r>
            <a:r>
              <a:rPr lang="en-US" sz="3300" b="1" i="1" u="sng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i="1" u="sng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për</a:t>
            </a:r>
            <a:r>
              <a:rPr lang="en-US" sz="3300" b="1" i="1" u="sng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i="1" u="sng" dirty="0" err="1" smtClean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periudhën</a:t>
            </a:r>
            <a:r>
              <a:rPr lang="en-US" sz="3300" b="1" i="1" u="sng" dirty="0" smtClean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2017-2022</a:t>
            </a:r>
            <a:endParaRPr lang="en-US" sz="3300" b="1" i="1" u="sng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13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Ecuria</a:t>
            </a:r>
            <a:r>
              <a:rPr lang="en-US" sz="3200" dirty="0" smtClean="0"/>
              <a:t> e </a:t>
            </a:r>
            <a:r>
              <a:rPr lang="en-US" sz="3200" dirty="0" err="1" smtClean="0"/>
              <a:t>Këshillit</a:t>
            </a:r>
            <a:r>
              <a:rPr lang="en-US" sz="3200" dirty="0" smtClean="0"/>
              <a:t> </a:t>
            </a:r>
            <a:r>
              <a:rPr lang="en-US" sz="3200" dirty="0" err="1" smtClean="0"/>
              <a:t>Konsultativ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periudhën</a:t>
            </a:r>
            <a:r>
              <a:rPr lang="en-US" sz="3200" dirty="0" smtClean="0"/>
              <a:t> 2017-2022</a:t>
            </a:r>
            <a:br>
              <a:rPr lang="en-US" sz="3200" dirty="0" smtClean="0"/>
            </a:br>
            <a:r>
              <a:rPr lang="en-US" sz="3200" dirty="0" err="1" smtClean="0"/>
              <a:t>Projektakte</a:t>
            </a:r>
            <a:r>
              <a:rPr lang="en-US" sz="3200" dirty="0" smtClean="0"/>
              <a:t>/</a:t>
            </a:r>
            <a:r>
              <a:rPr lang="en-US" sz="3200" dirty="0" err="1" smtClean="0"/>
              <a:t>Dokumenta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ardhura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konsultim</a:t>
            </a:r>
            <a:endParaRPr lang="sq-AL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10000" y="4819647"/>
          <a:ext cx="2044700" cy="10191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17733554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536532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LLOJET E AKTEVE</a:t>
                      </a:r>
                      <a:endParaRPr lang="sq-AL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1828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Projektvendime</a:t>
                      </a:r>
                      <a:endParaRPr lang="sq-AL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142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2901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Projektligje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0780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Projektudhëzime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0822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Prezantime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52</a:t>
                      </a:r>
                      <a:endParaRPr lang="sq-AL" sz="1200" b="1" i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9746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10000" y="2473083"/>
          <a:ext cx="5702300" cy="1219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7376932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58693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232362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9494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0702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082246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195509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9674357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LLOJET E AKTEVE</a:t>
                      </a:r>
                      <a:endParaRPr lang="sq-AL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1112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Projektvendime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142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6543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Projektligje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2087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Projektudhëzime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3911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Prezantime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52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1902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45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33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62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endParaRPr lang="sq-AL" sz="1200" b="1" i="1" u="sng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67542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7378931" y="3957464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128356" y="39574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00356" y="2067021"/>
            <a:ext cx="39291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</a:t>
            </a:r>
            <a:r>
              <a:rPr lang="en-US" dirty="0" smtClean="0"/>
              <a:t>2022,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Sekretariatin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Këshillit</a:t>
            </a:r>
            <a:r>
              <a:rPr lang="en-US" dirty="0" smtClean="0"/>
              <a:t> </a:t>
            </a:r>
            <a:r>
              <a:rPr lang="en-US" dirty="0" err="1" smtClean="0"/>
              <a:t>Konsultativ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paraqitur</a:t>
            </a:r>
            <a:r>
              <a:rPr lang="en-US" dirty="0" smtClean="0"/>
              <a:t> </a:t>
            </a:r>
            <a:r>
              <a:rPr lang="en-US" dirty="0" err="1" smtClean="0"/>
              <a:t>gjithsej</a:t>
            </a:r>
            <a:r>
              <a:rPr lang="en-US" dirty="0" smtClean="0"/>
              <a:t> 49 </a:t>
            </a:r>
            <a:r>
              <a:rPr lang="en-US" dirty="0" err="1" smtClean="0"/>
              <a:t>akte</a:t>
            </a:r>
            <a:r>
              <a:rPr lang="en-US" dirty="0" smtClean="0"/>
              <a:t>/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konsultuar</a:t>
            </a:r>
            <a:r>
              <a:rPr lang="en-US" dirty="0" smtClean="0"/>
              <a:t>. </a:t>
            </a:r>
            <a:r>
              <a:rPr lang="en-US" dirty="0" err="1" smtClean="0"/>
              <a:t>Intensiteti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/</a:t>
            </a:r>
            <a:r>
              <a:rPr lang="en-US" dirty="0" err="1" smtClean="0"/>
              <a:t>dokumentave</a:t>
            </a:r>
            <a:r>
              <a:rPr lang="en-US" dirty="0" smtClean="0"/>
              <a:t>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grafikëve</a:t>
            </a:r>
            <a:r>
              <a:rPr lang="en-US" dirty="0" smtClean="0"/>
              <a:t>.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9063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Projektakte</a:t>
            </a:r>
            <a:r>
              <a:rPr lang="en-US" dirty="0" smtClean="0"/>
              <a:t>/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diskutuara</a:t>
            </a:r>
            <a:r>
              <a:rPr lang="en-US" dirty="0" smtClean="0"/>
              <a:t> 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10000" y="2319683"/>
          <a:ext cx="4619437" cy="36369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74565">
                  <a:extLst>
                    <a:ext uri="{9D8B030D-6E8A-4147-A177-3AD203B41FA5}">
                      <a16:colId xmlns:a16="http://schemas.microsoft.com/office/drawing/2014/main" val="1642147265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1617506465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1661548708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194570784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2697445995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3035844441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630942097"/>
                    </a:ext>
                  </a:extLst>
                </a:gridCol>
              </a:tblGrid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sq-AL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76111"/>
                  </a:ext>
                </a:extLst>
              </a:tr>
              <a:tr h="17745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54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58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840566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PADISKUTUARA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306244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456436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PROJEKTVENDIME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5187"/>
                  </a:ext>
                </a:extLst>
              </a:tr>
              <a:tr h="17745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399820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PADISKUTUARA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54417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07160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PROJEKTLIGJE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02896"/>
                  </a:ext>
                </a:extLst>
              </a:tr>
              <a:tr h="17745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DISKUTUARA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144980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PADISKUTUARA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358277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414649"/>
                  </a:ext>
                </a:extLst>
              </a:tr>
              <a:tr h="332938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PROJEKTUDHËZIME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9486"/>
                  </a:ext>
                </a:extLst>
              </a:tr>
              <a:tr h="17745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02485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PADISKUTUARA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794054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896865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PREZANTIME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040960"/>
                  </a:ext>
                </a:extLst>
              </a:tr>
              <a:tr h="17745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329824"/>
                  </a:ext>
                </a:extLst>
              </a:tr>
              <a:tr h="18590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TË PADISKUTUARA 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sq-AL" sz="11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sq-AL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22419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809998" y="2319683"/>
          <a:ext cx="4572000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56707" y="5186708"/>
            <a:ext cx="5278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tabelë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paraqitur</a:t>
            </a:r>
            <a:r>
              <a:rPr lang="en-US" dirty="0" smtClean="0"/>
              <a:t> </a:t>
            </a:r>
            <a:r>
              <a:rPr lang="en-US" dirty="0" err="1" smtClean="0"/>
              <a:t>raporti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jo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diskutuara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vihet</a:t>
            </a:r>
            <a:r>
              <a:rPr lang="en-US" dirty="0" smtClean="0"/>
              <a:t> re se </a:t>
            </a:r>
            <a:r>
              <a:rPr lang="en-US" dirty="0" err="1"/>
              <a:t>n</a:t>
            </a:r>
            <a:r>
              <a:rPr lang="en-US" dirty="0" err="1" smtClean="0"/>
              <a:t>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diskutuara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se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padiskutura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Këshillit</a:t>
            </a:r>
            <a:r>
              <a:rPr lang="en-US" dirty="0" smtClean="0"/>
              <a:t> </a:t>
            </a:r>
            <a:r>
              <a:rPr lang="en-US" dirty="0" err="1" smtClean="0"/>
              <a:t>Konsultativ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mbledhje</a:t>
            </a:r>
            <a:r>
              <a:rPr lang="en-US" dirty="0" smtClean="0"/>
              <a:t>.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5255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Projektakte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kaluara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Këshill</a:t>
            </a:r>
            <a:r>
              <a:rPr lang="en-US" sz="3600" dirty="0" smtClean="0"/>
              <a:t> </a:t>
            </a:r>
            <a:r>
              <a:rPr lang="en-US" sz="3600" dirty="0" err="1" smtClean="0"/>
              <a:t>Konsultativ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kaluara</a:t>
            </a:r>
            <a:r>
              <a:rPr lang="en-US" sz="3600" dirty="0" smtClean="0"/>
              <a:t> </a:t>
            </a:r>
            <a:r>
              <a:rPr lang="en-US" sz="3600" dirty="0" err="1" smtClean="0"/>
              <a:t>direkt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Këshill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Ministrave</a:t>
            </a:r>
            <a:r>
              <a:rPr lang="en-US" sz="3600" dirty="0" smtClean="0"/>
              <a:t> </a:t>
            </a:r>
            <a:endParaRPr lang="sq-AL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1520" y="4729942"/>
            <a:ext cx="5195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2022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kaluara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miratuara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Këshillin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onsultativ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14 </a:t>
            </a:r>
            <a:r>
              <a:rPr lang="en-US" dirty="0" err="1" smtClean="0"/>
              <a:t>ndërkohë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padiskutuara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4.</a:t>
            </a:r>
            <a:endParaRPr lang="sq-A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10000" y="2677189"/>
          <a:ext cx="2654300" cy="8020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60234">
                  <a:extLst>
                    <a:ext uri="{9D8B030D-6E8A-4147-A177-3AD203B41FA5}">
                      <a16:colId xmlns:a16="http://schemas.microsoft.com/office/drawing/2014/main" val="698254943"/>
                    </a:ext>
                  </a:extLst>
                </a:gridCol>
                <a:gridCol w="1094066">
                  <a:extLst>
                    <a:ext uri="{9D8B030D-6E8A-4147-A177-3AD203B41FA5}">
                      <a16:colId xmlns:a16="http://schemas.microsoft.com/office/drawing/2014/main" val="407103129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Për vitin 2022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94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Të kaluara në </a:t>
                      </a:r>
                      <a:r>
                        <a:rPr lang="sq-AL" sz="1200" b="1" u="none" strike="noStrike" dirty="0" smtClean="0">
                          <a:effectLst/>
                        </a:rPr>
                        <a:t>K</a:t>
                      </a:r>
                      <a:r>
                        <a:rPr lang="en-US" sz="1200" b="1" u="none" strike="noStrike" dirty="0" smtClean="0">
                          <a:effectLst/>
                        </a:rPr>
                        <a:t>K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9839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Të kaluara në KM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42806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Të padiskutuara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4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901547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809998" y="26727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1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Pjesëmarrja</a:t>
            </a:r>
            <a:r>
              <a:rPr lang="en-US" dirty="0" smtClean="0"/>
              <a:t> e </a:t>
            </a:r>
            <a:r>
              <a:rPr lang="en-US" dirty="0" err="1" smtClean="0"/>
              <a:t>Pushtetit</a:t>
            </a:r>
            <a:r>
              <a:rPr lang="en-US" dirty="0" smtClean="0"/>
              <a:t> </a:t>
            </a:r>
            <a:r>
              <a:rPr lang="en-US" dirty="0" err="1" smtClean="0"/>
              <a:t>Qendror</a:t>
            </a:r>
            <a:r>
              <a:rPr lang="en-US" dirty="0" smtClean="0"/>
              <a:t> 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6793" y="2310332"/>
          <a:ext cx="7327900" cy="33699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380544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46942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621368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568136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738038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6779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22498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7342144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Qeverisja Qendrore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Total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2017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2018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2019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2020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2021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2022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22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Kryeministria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3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899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Financave dhe Ekonomisë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25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6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6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063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>
                          <a:effectLst/>
                        </a:rPr>
                        <a:t>Ministria e Turizmit dhe Mjedisit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29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495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Brendshme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13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0502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Bujqësisë dhe Zhvillimit Rural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9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355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Shëndetsisë dhe Mbrojtjes Sociale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14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3736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>
                          <a:effectLst/>
                        </a:rPr>
                        <a:t>Ministria e Arsimit, Sportit dhe Rinisë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5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250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për Evropën dhe Punët e Jashtme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2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838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>
                          <a:effectLst/>
                        </a:rPr>
                        <a:t>Ministri i Shtetit për Diasporën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1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913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Kulturës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4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9279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Drejtësisë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4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6395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 i Shtetit për Rininë dhe Fëmijët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1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5316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Infrastrukturës dhe Energjisë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10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4646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Ministria e Mbrojtjes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sng" strike="noStrike">
                          <a:effectLst/>
                        </a:rPr>
                        <a:t>8</a:t>
                      </a:r>
                      <a:endParaRPr lang="sq-AL" sz="1200" b="1" i="1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1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278566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414693" y="2309726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258" y="6027058"/>
            <a:ext cx="10607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tabelës</a:t>
            </a:r>
            <a:r>
              <a:rPr lang="en-US" dirty="0" smtClean="0"/>
              <a:t> MTM, MFE </a:t>
            </a:r>
            <a:r>
              <a:rPr lang="en-US" dirty="0" err="1" smtClean="0"/>
              <a:t>dhe</a:t>
            </a:r>
            <a:r>
              <a:rPr lang="en-US" dirty="0" smtClean="0"/>
              <a:t> MSHMS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numrin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sjella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konsultim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Këshillin</a:t>
            </a:r>
            <a:r>
              <a:rPr lang="en-US" dirty="0" smtClean="0"/>
              <a:t> </a:t>
            </a:r>
            <a:r>
              <a:rPr lang="en-US" dirty="0" err="1" smtClean="0"/>
              <a:t>Konsultativ</a:t>
            </a:r>
            <a:r>
              <a:rPr lang="en-US" dirty="0" smtClean="0"/>
              <a:t>.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733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Pjesëmarrja</a:t>
            </a:r>
            <a:r>
              <a:rPr lang="en-US" dirty="0" smtClean="0"/>
              <a:t> e </a:t>
            </a:r>
            <a:r>
              <a:rPr lang="en-US" dirty="0" err="1"/>
              <a:t>P</a:t>
            </a:r>
            <a:r>
              <a:rPr lang="en-US" dirty="0" err="1" smtClean="0"/>
              <a:t>ushtetit</a:t>
            </a:r>
            <a:r>
              <a:rPr lang="en-US" dirty="0" smtClean="0"/>
              <a:t> Vendor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Njësitë</a:t>
            </a:r>
            <a:r>
              <a:rPr lang="en-US" dirty="0" smtClean="0"/>
              <a:t> e </a:t>
            </a:r>
            <a:r>
              <a:rPr lang="en-US" dirty="0" err="1" smtClean="0"/>
              <a:t>Vetëqeverisjes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intensivisht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diskutimin</a:t>
            </a:r>
            <a:r>
              <a:rPr lang="en-US" dirty="0" smtClean="0"/>
              <a:t> e </a:t>
            </a:r>
            <a:r>
              <a:rPr lang="en-US" dirty="0" err="1" smtClean="0"/>
              <a:t>projektakteve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ardhura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inistritë</a:t>
            </a:r>
            <a:r>
              <a:rPr lang="en-US" dirty="0" smtClean="0"/>
              <a:t> e </a:t>
            </a:r>
            <a:r>
              <a:rPr lang="en-US" dirty="0" err="1" smtClean="0"/>
              <a:t>linjës</a:t>
            </a:r>
            <a:r>
              <a:rPr lang="en-US" dirty="0" smtClean="0"/>
              <a:t> duke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ndjeshëm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konsultimit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Pjesmarrja</a:t>
            </a:r>
            <a:r>
              <a:rPr lang="en-US" dirty="0" smtClean="0"/>
              <a:t> e </a:t>
            </a:r>
            <a:r>
              <a:rPr lang="en-US" dirty="0" err="1" smtClean="0"/>
              <a:t>bashkive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ndihmuar</a:t>
            </a:r>
            <a:r>
              <a:rPr lang="en-US" dirty="0" smtClean="0"/>
              <a:t> </a:t>
            </a:r>
            <a:r>
              <a:rPr lang="en-US" dirty="0" err="1" smtClean="0"/>
              <a:t>ndërveprimin</a:t>
            </a:r>
            <a:r>
              <a:rPr lang="en-US" dirty="0" smtClean="0"/>
              <a:t> </a:t>
            </a:r>
            <a:r>
              <a:rPr lang="en-US" dirty="0" err="1" smtClean="0"/>
              <a:t>Qeverisje</a:t>
            </a:r>
            <a:r>
              <a:rPr lang="en-US" dirty="0" smtClean="0"/>
              <a:t> </a:t>
            </a:r>
            <a:r>
              <a:rPr lang="en-US" dirty="0" err="1" smtClean="0"/>
              <a:t>Qendrore</a:t>
            </a:r>
            <a:r>
              <a:rPr lang="en-US" dirty="0" smtClean="0"/>
              <a:t> – </a:t>
            </a:r>
            <a:r>
              <a:rPr lang="en-US" dirty="0" err="1" smtClean="0"/>
              <a:t>Vetëqeverisje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duke </a:t>
            </a:r>
            <a:r>
              <a:rPr lang="en-US" dirty="0" err="1" smtClean="0"/>
              <a:t>plotësuar</a:t>
            </a:r>
            <a:r>
              <a:rPr lang="en-US" dirty="0" smtClean="0"/>
              <a:t> </a:t>
            </a:r>
            <a:r>
              <a:rPr lang="en-US" dirty="0" err="1" smtClean="0"/>
              <a:t>qëllimin</a:t>
            </a:r>
            <a:r>
              <a:rPr lang="en-US" dirty="0" smtClean="0"/>
              <a:t> e </a:t>
            </a:r>
            <a:r>
              <a:rPr lang="en-US" dirty="0" err="1" smtClean="0"/>
              <a:t>Këshillit</a:t>
            </a:r>
            <a:r>
              <a:rPr lang="en-US" dirty="0" smtClean="0"/>
              <a:t> </a:t>
            </a:r>
            <a:r>
              <a:rPr lang="en-US" dirty="0" err="1" smtClean="0"/>
              <a:t>Konsultativ</a:t>
            </a:r>
            <a:r>
              <a:rPr lang="en-US" dirty="0" smtClean="0"/>
              <a:t> 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8594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Plani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2023</a:t>
            </a:r>
            <a:endParaRPr lang="sq-A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301169"/>
              </p:ext>
            </p:extLst>
          </p:nvPr>
        </p:nvGraphicFramePr>
        <p:xfrm>
          <a:off x="2726576" y="2202868"/>
          <a:ext cx="7572893" cy="45455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6218">
                  <a:extLst>
                    <a:ext uri="{9D8B030D-6E8A-4147-A177-3AD203B41FA5}">
                      <a16:colId xmlns:a16="http://schemas.microsoft.com/office/drawing/2014/main" val="4187148597"/>
                    </a:ext>
                  </a:extLst>
                </a:gridCol>
                <a:gridCol w="1080807">
                  <a:extLst>
                    <a:ext uri="{9D8B030D-6E8A-4147-A177-3AD203B41FA5}">
                      <a16:colId xmlns:a16="http://schemas.microsoft.com/office/drawing/2014/main" val="3098584979"/>
                    </a:ext>
                  </a:extLst>
                </a:gridCol>
                <a:gridCol w="6165868">
                  <a:extLst>
                    <a:ext uri="{9D8B030D-6E8A-4147-A177-3AD203B41FA5}">
                      <a16:colId xmlns:a16="http://schemas.microsoft.com/office/drawing/2014/main" val="3363442503"/>
                    </a:ext>
                  </a:extLst>
                </a:gridCol>
              </a:tblGrid>
              <a:tr h="164825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>
                          <a:effectLst/>
                        </a:rPr>
                        <a:t>Nr</a:t>
                      </a:r>
                      <a:r>
                        <a:rPr lang="sq-AL" sz="1200" b="1" u="none" strike="noStrike" dirty="0">
                          <a:effectLst/>
                        </a:rPr>
                        <a:t>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Muajt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Tematikat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633072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1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Janar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57859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Shkurt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385536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3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Mars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363970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4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Prill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028510"/>
                  </a:ext>
                </a:extLst>
              </a:tr>
              <a:tr h="284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5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Maj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58743"/>
                  </a:ext>
                </a:extLst>
              </a:tr>
              <a:tr h="164825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 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Çelja e sezonit turistik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334667"/>
                  </a:ext>
                </a:extLst>
              </a:tr>
              <a:tr h="284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6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Qershor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378685"/>
                  </a:ext>
                </a:extLst>
              </a:tr>
              <a:tr h="164825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 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Rishikimi i Buxhetit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012038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7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Korrik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421663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8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Gusht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28441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9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Shtator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679937"/>
                  </a:ext>
                </a:extLst>
              </a:tr>
              <a:tr h="284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10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Tetor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482520"/>
                  </a:ext>
                </a:extLst>
              </a:tr>
              <a:tr h="284127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 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Projektligji i Buxhetit të Shtetit dhe Projektligjet Financiare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495993"/>
                  </a:ext>
                </a:extLst>
              </a:tr>
              <a:tr h="284127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11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Nentor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Shqyrtimi i akteve të dala nga plani analitik i akteve për vitin 2023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62889"/>
                  </a:ext>
                </a:extLst>
              </a:tr>
              <a:tr h="284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12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Dhjetor 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 err="1" smtClean="0">
                          <a:effectLst/>
                        </a:rPr>
                        <a:t>Projektakte</a:t>
                      </a:r>
                      <a:r>
                        <a:rPr lang="sq-AL" sz="1200" b="1" u="none" strike="noStrike" dirty="0" smtClean="0">
                          <a:effectLst/>
                        </a:rPr>
                        <a:t>/Dokument</a:t>
                      </a:r>
                      <a:r>
                        <a:rPr lang="en-GB" sz="1200" b="1" u="none" strike="noStrike" dirty="0" smtClean="0">
                          <a:effectLst/>
                        </a:rPr>
                        <a:t>e</a:t>
                      </a:r>
                      <a:r>
                        <a:rPr lang="sq-AL" sz="1200" b="1" u="none" strike="noStrike" dirty="0" smtClean="0">
                          <a:effectLst/>
                        </a:rPr>
                        <a:t> </a:t>
                      </a:r>
                      <a:r>
                        <a:rPr lang="sq-AL" sz="1200" b="1" u="none" strike="noStrike" dirty="0">
                          <a:effectLst/>
                        </a:rPr>
                        <a:t>që </a:t>
                      </a:r>
                      <a:r>
                        <a:rPr lang="sq-AL" sz="1200" b="1" u="none" strike="noStrike" dirty="0" err="1">
                          <a:effectLst/>
                        </a:rPr>
                        <a:t>impaktojnë</a:t>
                      </a:r>
                      <a:r>
                        <a:rPr lang="sq-AL" sz="1200" b="1" u="none" strike="noStrike" dirty="0">
                          <a:effectLst/>
                        </a:rPr>
                        <a:t> qeverisjen vendore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521326"/>
                  </a:ext>
                </a:extLst>
              </a:tr>
              <a:tr h="284127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>
                          <a:effectLst/>
                        </a:rPr>
                        <a:t> </a:t>
                      </a:r>
                      <a:endParaRPr lang="sq-A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/>
                        </a:rPr>
                        <a:t>Analizë e punës së KK dhe plani i punës për vitin 2024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81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0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770" y="1945179"/>
            <a:ext cx="10582102" cy="259190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Faleminderit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vëmendjen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2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 </a:t>
            </a:r>
            <a:r>
              <a:rPr lang="en-US" b="1" i="1" u="sng" dirty="0" err="1" smtClean="0"/>
              <a:t>Projektet</a:t>
            </a:r>
            <a:r>
              <a:rPr lang="en-US" b="1" i="1" u="sng" dirty="0" smtClean="0"/>
              <a:t> </a:t>
            </a:r>
            <a:r>
              <a:rPr lang="en-US" b="1" i="1" u="sng" dirty="0" err="1"/>
              <a:t>sipas</a:t>
            </a:r>
            <a:r>
              <a:rPr lang="en-US" b="1" i="1" u="sng" dirty="0"/>
              <a:t> </a:t>
            </a:r>
            <a:r>
              <a:rPr lang="en-US" b="1" i="1" u="sng" dirty="0" err="1"/>
              <a:t>v</a:t>
            </a:r>
            <a:r>
              <a:rPr lang="en-US" b="1" i="1" u="sng" dirty="0" err="1" smtClean="0"/>
              <a:t>iteve</a:t>
            </a:r>
            <a:r>
              <a:rPr lang="en-US" b="1" i="1" u="sng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2015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12 </a:t>
            </a:r>
            <a:r>
              <a:rPr lang="en-US" dirty="0" err="1" smtClean="0"/>
              <a:t>projekte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61 </a:t>
            </a:r>
            <a:r>
              <a:rPr lang="en-US" dirty="0" err="1" smtClean="0"/>
              <a:t>bashki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vendit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en-US" dirty="0"/>
              <a:t>2016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smtClean="0"/>
              <a:t>2017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</a:t>
            </a:r>
            <a:r>
              <a:rPr lang="en-US" dirty="0"/>
              <a:t>37 </a:t>
            </a:r>
            <a:r>
              <a:rPr lang="en-US" dirty="0" err="1" smtClean="0"/>
              <a:t>projekte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en-US" dirty="0"/>
              <a:t>2018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</a:t>
            </a:r>
            <a:r>
              <a:rPr lang="en-US" dirty="0"/>
              <a:t>74 </a:t>
            </a:r>
            <a:r>
              <a:rPr lang="en-US" dirty="0" err="1"/>
              <a:t>projekte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2019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zbatuar</a:t>
            </a:r>
            <a:r>
              <a:rPr lang="en-US" dirty="0" smtClean="0"/>
              <a:t> 56 </a:t>
            </a:r>
            <a:r>
              <a:rPr lang="en-US" dirty="0" err="1" smtClean="0"/>
              <a:t>projekte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en-US" dirty="0" err="1"/>
              <a:t>N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/>
              <a:t>vitin</a:t>
            </a:r>
            <a:r>
              <a:rPr lang="en-US" dirty="0"/>
              <a:t> </a:t>
            </a:r>
            <a:r>
              <a:rPr lang="en-US" dirty="0" smtClean="0"/>
              <a:t>2020, </a:t>
            </a:r>
            <a:r>
              <a:rPr lang="en-US" dirty="0"/>
              <a:t>67 </a:t>
            </a:r>
            <a:r>
              <a:rPr lang="en-US" dirty="0" err="1"/>
              <a:t>projekte</a:t>
            </a:r>
            <a:r>
              <a:rPr lang="en-US" dirty="0"/>
              <a:t>;</a:t>
            </a:r>
          </a:p>
          <a:p>
            <a:pPr lvl="0"/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2021, </a:t>
            </a:r>
            <a:r>
              <a:rPr lang="en-US" dirty="0"/>
              <a:t>74 </a:t>
            </a:r>
            <a:r>
              <a:rPr lang="en-US" dirty="0" err="1" smtClean="0"/>
              <a:t>projekte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fundmi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</a:t>
            </a:r>
            <a:r>
              <a:rPr lang="en-US" dirty="0" smtClean="0"/>
              <a:t>2022, </a:t>
            </a:r>
            <a:r>
              <a:rPr lang="en-US" dirty="0"/>
              <a:t>12 </a:t>
            </a:r>
            <a:r>
              <a:rPr lang="en-US" dirty="0" err="1" smtClean="0"/>
              <a:t>projekte</a:t>
            </a:r>
            <a:r>
              <a:rPr lang="en-US" dirty="0" smtClean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Paraqitja</a:t>
            </a:r>
            <a:r>
              <a:rPr lang="en-US" dirty="0" smtClean="0"/>
              <a:t> me </a:t>
            </a:r>
            <a:r>
              <a:rPr lang="en-US" dirty="0" err="1" smtClean="0"/>
              <a:t>grafik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F1D3A3-9185-41EC-B642-5BD1D006C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18936"/>
              </p:ext>
            </p:extLst>
          </p:nvPr>
        </p:nvGraphicFramePr>
        <p:xfrm>
          <a:off x="382385" y="2194560"/>
          <a:ext cx="11671071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7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92" y="374073"/>
            <a:ext cx="7095004" cy="1039092"/>
          </a:xfrm>
        </p:spPr>
        <p:txBody>
          <a:bodyPr/>
          <a:lstStyle/>
          <a:p>
            <a:r>
              <a:rPr lang="en-US" b="1" i="1" u="sng" dirty="0" smtClean="0"/>
              <a:t>2. </a:t>
            </a:r>
            <a:r>
              <a:rPr lang="en-US" b="1" i="1" u="sng" dirty="0" err="1" smtClean="0"/>
              <a:t>Kategori</a:t>
            </a:r>
            <a:r>
              <a:rPr lang="en-US" b="1" i="1" u="sng" dirty="0" err="1" smtClean="0">
                <a:solidFill>
                  <a:schemeClr val="tx1"/>
                </a:solidFill>
              </a:rPr>
              <a:t>zi</a:t>
            </a:r>
            <a:r>
              <a:rPr lang="en-US" b="1" i="1" u="sng" dirty="0" err="1" smtClean="0"/>
              <a:t>mi</a:t>
            </a:r>
            <a:r>
              <a:rPr lang="en-US" b="1" i="1" u="sng" dirty="0" smtClean="0"/>
              <a:t> </a:t>
            </a:r>
            <a:r>
              <a:rPr lang="en-US" b="1" i="1" u="sng" dirty="0" err="1"/>
              <a:t>i</a:t>
            </a:r>
            <a:r>
              <a:rPr lang="en-US" b="1" i="1" u="sng" dirty="0"/>
              <a:t> </a:t>
            </a:r>
            <a:r>
              <a:rPr lang="en-US" b="1" i="1" u="sng" dirty="0" err="1"/>
              <a:t>Projekteve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92" y="2588047"/>
            <a:ext cx="10554574" cy="3636511"/>
          </a:xfrm>
        </p:spPr>
        <p:txBody>
          <a:bodyPr/>
          <a:lstStyle/>
          <a:p>
            <a:pPr lvl="0"/>
            <a:r>
              <a:rPr lang="en-US" dirty="0" err="1" smtClean="0"/>
              <a:t>Projekte</a:t>
            </a:r>
            <a:r>
              <a:rPr lang="en-US" dirty="0"/>
              <a:t> </a:t>
            </a:r>
            <a:r>
              <a:rPr lang="en-US" dirty="0" smtClean="0"/>
              <a:t>me donator </a:t>
            </a:r>
            <a:r>
              <a:rPr lang="en-US" dirty="0" err="1" smtClean="0"/>
              <a:t>ndërkombëtar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përfunduara</a:t>
            </a:r>
            <a:r>
              <a:rPr lang="en-US" dirty="0" smtClean="0"/>
              <a:t>- 203;</a:t>
            </a:r>
            <a:endParaRPr lang="en-US" dirty="0"/>
          </a:p>
          <a:p>
            <a:pPr lvl="0"/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smtClean="0"/>
              <a:t>me donator </a:t>
            </a:r>
            <a:r>
              <a:rPr lang="en-US" dirty="0" err="1" smtClean="0"/>
              <a:t>ndërkombëtar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roces</a:t>
            </a:r>
            <a:r>
              <a:rPr lang="en-US" dirty="0" smtClean="0"/>
              <a:t>- 120;</a:t>
            </a:r>
            <a:endParaRPr lang="en-US" dirty="0"/>
          </a:p>
          <a:p>
            <a:pPr lvl="0"/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financuara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ërfunduara</a:t>
            </a:r>
            <a:r>
              <a:rPr lang="en-US" dirty="0" smtClean="0"/>
              <a:t>- 46;</a:t>
            </a:r>
            <a:endParaRPr lang="en-US" dirty="0"/>
          </a:p>
          <a:p>
            <a:pPr lvl="0"/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financuara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roces</a:t>
            </a:r>
            <a:r>
              <a:rPr lang="en-US" dirty="0" smtClean="0"/>
              <a:t>- 5.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52030"/>
              </p:ext>
            </p:extLst>
          </p:nvPr>
        </p:nvGraphicFramePr>
        <p:xfrm>
          <a:off x="6667081" y="2843558"/>
          <a:ext cx="5461188" cy="312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6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889462"/>
            <a:ext cx="8724826" cy="837136"/>
          </a:xfrm>
        </p:spPr>
        <p:txBody>
          <a:bodyPr/>
          <a:lstStyle/>
          <a:p>
            <a:r>
              <a:rPr lang="en-US" b="1" i="1" u="sng" dirty="0" smtClean="0"/>
              <a:t>3. </a:t>
            </a:r>
            <a:r>
              <a:rPr lang="en-US" b="1" i="1" u="sng" dirty="0" err="1" smtClean="0"/>
              <a:t>Statistika</a:t>
            </a:r>
            <a:r>
              <a:rPr lang="en-US" b="1" i="1" u="sng" dirty="0" smtClean="0"/>
              <a:t> </a:t>
            </a:r>
            <a:r>
              <a:rPr lang="en-US" b="1" i="1" u="sng" dirty="0" err="1"/>
              <a:t>mbi</a:t>
            </a:r>
            <a:r>
              <a:rPr lang="en-US" b="1" i="1" u="sng" dirty="0"/>
              <a:t> </a:t>
            </a:r>
            <a:r>
              <a:rPr lang="en-US" b="1" i="1" u="sng" dirty="0" err="1"/>
              <a:t>numrin</a:t>
            </a:r>
            <a:r>
              <a:rPr lang="en-US" b="1" i="1" u="sng" dirty="0"/>
              <a:t> e </a:t>
            </a:r>
            <a:r>
              <a:rPr lang="en-US" b="1" i="1" u="sng" dirty="0" err="1"/>
              <a:t>projekteve</a:t>
            </a:r>
            <a:r>
              <a:rPr lang="en-US" b="1" i="1" u="sng" dirty="0"/>
              <a:t> </a:t>
            </a:r>
            <a:r>
              <a:rPr lang="en-US" b="1" i="1" u="sng" dirty="0" err="1"/>
              <a:t>sipas</a:t>
            </a:r>
            <a:r>
              <a:rPr lang="en-US" b="1" i="1" u="sng" dirty="0"/>
              <a:t> </a:t>
            </a:r>
            <a:r>
              <a:rPr lang="en-US" b="1" i="1" u="sng" dirty="0" err="1"/>
              <a:t>bashkive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viti</a:t>
            </a:r>
            <a:r>
              <a:rPr lang="en-US" dirty="0"/>
              <a:t> 2015-2022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cilësonim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bashkitë</a:t>
            </a:r>
            <a:r>
              <a:rPr lang="en-US" dirty="0"/>
              <a:t> me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fituara</a:t>
            </a:r>
            <a:r>
              <a:rPr lang="en-US" dirty="0" smtClean="0"/>
              <a:t> </a:t>
            </a:r>
            <a:r>
              <a:rPr lang="en-US" dirty="0" err="1"/>
              <a:t>Bashkinë</a:t>
            </a:r>
            <a:r>
              <a:rPr lang="en-US" dirty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/>
              <a:t>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kryeson</a:t>
            </a:r>
            <a:r>
              <a:rPr lang="en-US" dirty="0"/>
              <a:t> me 22 </a:t>
            </a:r>
            <a:r>
              <a:rPr lang="en-US" dirty="0" err="1"/>
              <a:t>p</a:t>
            </a:r>
            <a:r>
              <a:rPr lang="en-US" dirty="0" err="1" smtClean="0"/>
              <a:t>rojekte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/>
              <a:t>P</a:t>
            </a:r>
            <a:r>
              <a:rPr lang="en-US" dirty="0" err="1" smtClean="0"/>
              <a:t>asohet</a:t>
            </a:r>
            <a:r>
              <a:rPr lang="en-US" dirty="0" smtClean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Bashkia</a:t>
            </a:r>
            <a:r>
              <a:rPr lang="en-US" dirty="0"/>
              <a:t> Elbasan me 20 </a:t>
            </a:r>
            <a:r>
              <a:rPr lang="en-US" dirty="0" err="1"/>
              <a:t>p</a:t>
            </a:r>
            <a:r>
              <a:rPr lang="en-US" dirty="0" err="1" smtClean="0"/>
              <a:t>rojekte</a:t>
            </a:r>
            <a:r>
              <a:rPr lang="en-US" dirty="0"/>
              <a:t>;</a:t>
            </a:r>
            <a:endParaRPr lang="en-US" dirty="0" smtClean="0"/>
          </a:p>
          <a:p>
            <a:pPr algn="just"/>
            <a:r>
              <a:rPr lang="en-US" dirty="0" err="1" smtClean="0"/>
              <a:t>Bashkia</a:t>
            </a:r>
            <a:r>
              <a:rPr lang="en-US" dirty="0" smtClean="0"/>
              <a:t> </a:t>
            </a:r>
            <a:r>
              <a:rPr lang="en-US" dirty="0" err="1"/>
              <a:t>Roskovec</a:t>
            </a:r>
            <a:r>
              <a:rPr lang="en-US" dirty="0"/>
              <a:t> me 17 </a:t>
            </a:r>
            <a:r>
              <a:rPr lang="en-US" dirty="0" err="1" smtClean="0"/>
              <a:t>Projekte</a:t>
            </a:r>
            <a:r>
              <a:rPr lang="en-US" dirty="0"/>
              <a:t>;</a:t>
            </a:r>
            <a:endParaRPr lang="en-US" dirty="0" smtClean="0"/>
          </a:p>
          <a:p>
            <a:pPr algn="just"/>
            <a:r>
              <a:rPr lang="en-US" dirty="0" err="1" smtClean="0"/>
              <a:t>Bashkitë</a:t>
            </a:r>
            <a:r>
              <a:rPr lang="en-US" dirty="0"/>
              <a:t>: </a:t>
            </a:r>
            <a:r>
              <a:rPr lang="sq-AL" dirty="0"/>
              <a:t>Vorë, Delvinë, Peqin, </a:t>
            </a:r>
            <a:r>
              <a:rPr lang="sq-AL" dirty="0" err="1"/>
              <a:t>Polican</a:t>
            </a:r>
            <a:r>
              <a:rPr lang="sq-AL" dirty="0"/>
              <a:t> </a:t>
            </a:r>
            <a:r>
              <a:rPr lang="sq-AL" dirty="0" smtClean="0"/>
              <a:t>të </a:t>
            </a:r>
            <a:r>
              <a:rPr lang="sq-AL" dirty="0"/>
              <a:t>nuk kanë patur asnjë projekt të fituar përgjatë këtij intervali kohor.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Përqindja</a:t>
            </a:r>
            <a:r>
              <a:rPr lang="en-US" dirty="0" smtClean="0"/>
              <a:t> e </a:t>
            </a:r>
            <a:r>
              <a:rPr lang="en-US" dirty="0" err="1" smtClean="0"/>
              <a:t>projekteve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bashkit</a:t>
            </a:r>
            <a:r>
              <a:rPr lang="en-US" dirty="0" smtClean="0"/>
              <a:t> 2013-2022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51E984-A835-4FC9-B2A4-D4B8A25F63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4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4. </a:t>
            </a:r>
            <a:r>
              <a:rPr lang="en-US" b="1" i="1" u="sng" dirty="0" err="1" smtClean="0"/>
              <a:t>Tipologjia</a:t>
            </a:r>
            <a:r>
              <a:rPr lang="en-US" b="1" i="1" u="sng" dirty="0" smtClean="0"/>
              <a:t> </a:t>
            </a:r>
            <a:r>
              <a:rPr lang="en-US" b="1" i="1" u="sng" dirty="0"/>
              <a:t>e </a:t>
            </a:r>
            <a:r>
              <a:rPr lang="en-US" b="1" i="1" u="sng" dirty="0" err="1"/>
              <a:t>Projekteve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3" y="2222287"/>
            <a:ext cx="6454924" cy="4361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Përsa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përket</a:t>
            </a:r>
            <a:r>
              <a:rPr lang="en-US" dirty="0"/>
              <a:t> </a:t>
            </a:r>
            <a:r>
              <a:rPr lang="en-US" dirty="0" err="1"/>
              <a:t>fushës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operuar</a:t>
            </a:r>
            <a:r>
              <a:rPr lang="en-US" dirty="0"/>
              <a:t> </a:t>
            </a:r>
            <a:r>
              <a:rPr lang="en-US" dirty="0" err="1"/>
              <a:t>projektet</a:t>
            </a:r>
            <a:r>
              <a:rPr lang="en-US" dirty="0"/>
              <a:t> </a:t>
            </a:r>
            <a:r>
              <a:rPr lang="en-US" dirty="0" err="1"/>
              <a:t>nëpër</a:t>
            </a:r>
            <a:r>
              <a:rPr lang="en-US" dirty="0"/>
              <a:t> </a:t>
            </a:r>
            <a:r>
              <a:rPr lang="en-US" dirty="0" err="1"/>
              <a:t>bashki</a:t>
            </a:r>
            <a:r>
              <a:rPr lang="en-US" dirty="0"/>
              <a:t> </a:t>
            </a:r>
            <a:r>
              <a:rPr lang="en-US" dirty="0" err="1"/>
              <a:t>vëmë</a:t>
            </a:r>
            <a:r>
              <a:rPr lang="en-US" dirty="0"/>
              <a:t> re </a:t>
            </a:r>
            <a:r>
              <a:rPr lang="en-US" dirty="0" smtClean="0"/>
              <a:t>se: </a:t>
            </a:r>
          </a:p>
          <a:p>
            <a:r>
              <a:rPr lang="en-US" dirty="0" err="1" smtClean="0"/>
              <a:t>Shërbimi</a:t>
            </a:r>
            <a:r>
              <a:rPr lang="en-US" dirty="0" smtClean="0"/>
              <a:t> </a:t>
            </a:r>
            <a:r>
              <a:rPr lang="en-US" dirty="0"/>
              <a:t>Social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numrin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r>
              <a:rPr lang="en-US" dirty="0"/>
              <a:t> (28</a:t>
            </a:r>
            <a:r>
              <a:rPr lang="en-US" dirty="0" smtClean="0"/>
              <a:t>%);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asuar</a:t>
            </a:r>
            <a:r>
              <a:rPr lang="en-US" dirty="0" smtClean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/>
              <a:t>investuar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Infrastrukturë</a:t>
            </a:r>
            <a:r>
              <a:rPr lang="en-US" dirty="0"/>
              <a:t> (26 </a:t>
            </a:r>
            <a:r>
              <a:rPr lang="en-US" dirty="0" smtClean="0"/>
              <a:t>%);</a:t>
            </a:r>
          </a:p>
          <a:p>
            <a:r>
              <a:rPr lang="en-US" dirty="0" err="1" smtClean="0"/>
              <a:t>Fusha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Mjedisit</a:t>
            </a:r>
            <a:r>
              <a:rPr lang="en-US" dirty="0"/>
              <a:t> me (15</a:t>
            </a:r>
            <a:r>
              <a:rPr lang="en-US" dirty="0" smtClean="0"/>
              <a:t>%); </a:t>
            </a:r>
          </a:p>
          <a:p>
            <a:r>
              <a:rPr lang="en-US" dirty="0" err="1" smtClean="0"/>
              <a:t>Fusha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(11</a:t>
            </a:r>
            <a:r>
              <a:rPr lang="en-US" dirty="0" smtClean="0"/>
              <a:t>%);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/>
              <a:t>tej</a:t>
            </a:r>
            <a:r>
              <a:rPr lang="en-US" dirty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/>
              <a:t>Turizmin</a:t>
            </a:r>
            <a:r>
              <a:rPr lang="en-US" dirty="0"/>
              <a:t> (10 </a:t>
            </a:r>
            <a:r>
              <a:rPr lang="en-US" dirty="0" smtClean="0"/>
              <a:t>%);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asuar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Zhvillimin</a:t>
            </a:r>
            <a:r>
              <a:rPr lang="en-US" dirty="0"/>
              <a:t> </a:t>
            </a:r>
            <a:r>
              <a:rPr lang="en-US" dirty="0" err="1"/>
              <a:t>Kulturor</a:t>
            </a:r>
            <a:r>
              <a:rPr lang="en-US" dirty="0"/>
              <a:t> (7</a:t>
            </a:r>
            <a:r>
              <a:rPr lang="en-US" dirty="0" smtClean="0"/>
              <a:t>%);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fundmi</a:t>
            </a:r>
            <a:r>
              <a:rPr lang="en-US" dirty="0" smtClean="0"/>
              <a:t>, </a:t>
            </a:r>
            <a:r>
              <a:rPr lang="en-US" dirty="0" err="1"/>
              <a:t>fusha</a:t>
            </a:r>
            <a:r>
              <a:rPr lang="en-US" dirty="0"/>
              <a:t> me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ajo</a:t>
            </a:r>
            <a:r>
              <a:rPr lang="en-US" dirty="0"/>
              <a:t> e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(5%).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D9CA31-011E-4E71-A2E4-840406BF3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845897"/>
              </p:ext>
            </p:extLst>
          </p:nvPr>
        </p:nvGraphicFramePr>
        <p:xfrm>
          <a:off x="6090458" y="2584501"/>
          <a:ext cx="6101542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9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aktuale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Agjencia</a:t>
            </a:r>
            <a:r>
              <a:rPr lang="en-US" dirty="0" smtClean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Mbështetjen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grumbullon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njesitë</a:t>
            </a:r>
            <a:r>
              <a:rPr lang="en-US" dirty="0"/>
              <a:t> e </a:t>
            </a:r>
            <a:r>
              <a:rPr lang="en-US" dirty="0" err="1"/>
              <a:t>integrimit</a:t>
            </a:r>
            <a:r>
              <a:rPr lang="en-US" dirty="0"/>
              <a:t> </a:t>
            </a:r>
            <a:r>
              <a:rPr lang="en-US" dirty="0" err="1"/>
              <a:t>europian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bashki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/>
              <a:t>projektet</a:t>
            </a:r>
            <a:r>
              <a:rPr lang="en-US" dirty="0"/>
              <a:t> me donator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nisur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periudhës</a:t>
            </a:r>
            <a:r>
              <a:rPr lang="en-US" dirty="0"/>
              <a:t> </a:t>
            </a:r>
            <a:r>
              <a:rPr lang="en-US" dirty="0" err="1"/>
              <a:t>Janar</a:t>
            </a:r>
            <a:r>
              <a:rPr lang="en-US" dirty="0"/>
              <a:t> – </a:t>
            </a:r>
            <a:r>
              <a:rPr lang="en-US" dirty="0" err="1"/>
              <a:t>Dhjetor</a:t>
            </a:r>
            <a:r>
              <a:rPr lang="en-US" dirty="0"/>
              <a:t> </a:t>
            </a:r>
            <a:r>
              <a:rPr lang="en-US" dirty="0" smtClean="0"/>
              <a:t>2022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o </a:t>
            </a:r>
            <a:r>
              <a:rPr lang="en-US" dirty="0" err="1"/>
              <a:t>punohet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regjistrin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cilin</a:t>
            </a:r>
            <a:r>
              <a:rPr lang="en-US" dirty="0"/>
              <a:t> do ta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gati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e </a:t>
            </a:r>
            <a:r>
              <a:rPr lang="en-US" dirty="0" err="1" smtClean="0"/>
              <a:t>ardhshëm</a:t>
            </a:r>
            <a:r>
              <a:rPr lang="en-US" dirty="0" smtClean="0"/>
              <a:t>, </a:t>
            </a:r>
            <a:r>
              <a:rPr lang="en-US" dirty="0" err="1"/>
              <a:t>ku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përfshihen</a:t>
            </a:r>
            <a:r>
              <a:rPr lang="en-US" dirty="0"/>
              <a:t> </a:t>
            </a:r>
            <a:r>
              <a:rPr lang="en-US" dirty="0" err="1"/>
              <a:t>tipologjia</a:t>
            </a:r>
            <a:r>
              <a:rPr lang="en-US" dirty="0"/>
              <a:t> e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r>
              <a:rPr lang="en-US" dirty="0" smtClean="0"/>
              <a:t>, </a:t>
            </a:r>
            <a:r>
              <a:rPr lang="en-US" dirty="0" err="1" smtClean="0"/>
              <a:t>donatorët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e </a:t>
            </a:r>
            <a:r>
              <a:rPr lang="en-US" dirty="0" err="1"/>
              <a:t>projektit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plotë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Përfundime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informacionin</a:t>
            </a:r>
            <a:r>
              <a:rPr lang="en-US" dirty="0"/>
              <a:t> e </a:t>
            </a:r>
            <a:r>
              <a:rPr lang="en-US" dirty="0" err="1"/>
              <a:t>mbledhur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 smtClean="0"/>
              <a:t>bashkitë</a:t>
            </a:r>
            <a:r>
              <a:rPr lang="en-US" dirty="0" smtClean="0"/>
              <a:t> </a:t>
            </a:r>
            <a:r>
              <a:rPr lang="en-US" dirty="0" err="1"/>
              <a:t>rezulton</a:t>
            </a:r>
            <a:r>
              <a:rPr lang="en-US" dirty="0"/>
              <a:t> se </a:t>
            </a:r>
            <a:r>
              <a:rPr lang="en-US" dirty="0" err="1"/>
              <a:t>situata</a:t>
            </a:r>
            <a:r>
              <a:rPr lang="en-US" dirty="0"/>
              <a:t> e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patur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rend </a:t>
            </a:r>
            <a:r>
              <a:rPr lang="en-US" dirty="0" err="1"/>
              <a:t>rritjen</a:t>
            </a:r>
            <a:r>
              <a:rPr lang="en-US" dirty="0"/>
              <a:t> e </a:t>
            </a:r>
            <a:r>
              <a:rPr lang="en-US" dirty="0" err="1"/>
              <a:t>aplikimeve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zbatimeve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r>
              <a:rPr lang="en-US" dirty="0"/>
              <a:t> </a:t>
            </a:r>
            <a:r>
              <a:rPr lang="en-US" dirty="0" err="1"/>
              <a:t>përgjat</a:t>
            </a:r>
            <a:r>
              <a:rPr lang="en-US" dirty="0"/>
              <a:t> </a:t>
            </a:r>
            <a:r>
              <a:rPr lang="en-US" dirty="0" err="1"/>
              <a:t>viteve</a:t>
            </a:r>
            <a:r>
              <a:rPr lang="en-US" dirty="0"/>
              <a:t> </a:t>
            </a:r>
            <a:r>
              <a:rPr lang="en-US" dirty="0" smtClean="0"/>
              <a:t>2015-2022; </a:t>
            </a:r>
          </a:p>
          <a:p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ende</a:t>
            </a:r>
            <a:r>
              <a:rPr lang="en-US" dirty="0"/>
              <a:t> </a:t>
            </a:r>
            <a:r>
              <a:rPr lang="en-US" dirty="0" err="1"/>
              <a:t>bashki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 smtClean="0"/>
              <a:t>hasin</a:t>
            </a:r>
            <a:r>
              <a:rPr lang="en-US" dirty="0" smtClean="0"/>
              <a:t> </a:t>
            </a:r>
            <a:r>
              <a:rPr lang="en-US" dirty="0" err="1"/>
              <a:t>vështirësi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përthithjen</a:t>
            </a:r>
            <a:r>
              <a:rPr lang="en-US" dirty="0"/>
              <a:t> e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mungesës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 smtClean="0"/>
              <a:t>kapaciteteve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7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219</TotalTime>
  <Words>1180</Words>
  <Application>Microsoft Office PowerPoint</Application>
  <PresentationFormat>Widescreen</PresentationFormat>
  <Paragraphs>400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Times New Roman</vt:lpstr>
      <vt:lpstr>Wingdings 2</vt:lpstr>
      <vt:lpstr>Quotable</vt:lpstr>
      <vt:lpstr>Projektet të përfituara/zbatuara në 61 bashkitë e Shqipërisë</vt:lpstr>
      <vt:lpstr>1. Projektet sipas viteve:</vt:lpstr>
      <vt:lpstr>Paraqitja me grafik</vt:lpstr>
      <vt:lpstr>2. Kategorizimi i Projekteve</vt:lpstr>
      <vt:lpstr>3. Statistika mbi numrin e projekteve sipas bashkive</vt:lpstr>
      <vt:lpstr>Përqindja e projekteve për bashkit 2013-2022</vt:lpstr>
      <vt:lpstr>4. Tipologjia e Projekteve</vt:lpstr>
      <vt:lpstr>Faza aktuale</vt:lpstr>
      <vt:lpstr>Përfundime</vt:lpstr>
      <vt:lpstr>Ecuria e Këshillit Konsultativ për periudhën 2017-2022 Projektakte/Dokumenta të ardhura për konsultim</vt:lpstr>
      <vt:lpstr>Projektakte/dokumenta të diskutuara </vt:lpstr>
      <vt:lpstr>Projektakte të kaluara në Këshill Konsultativ dhe të kaluara direkt në Këshill të Ministrave </vt:lpstr>
      <vt:lpstr>Pjesëmarrja e Pushtetit Qendror </vt:lpstr>
      <vt:lpstr>Pjesëmarrja e Pushtetit Vendor </vt:lpstr>
      <vt:lpstr>Plani për vitin 2023</vt:lpstr>
      <vt:lpstr>Faleminderit për vëmendjen!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Projektet e fituara/zbatuara në 61 bashkitë e Shqipërisë</dc:title>
  <dc:creator>Albert Jole</dc:creator>
  <cp:lastModifiedBy>User</cp:lastModifiedBy>
  <cp:revision>58</cp:revision>
  <cp:lastPrinted>2022-12-09T13:55:14Z</cp:lastPrinted>
  <dcterms:created xsi:type="dcterms:W3CDTF">2022-12-06T14:12:01Z</dcterms:created>
  <dcterms:modified xsi:type="dcterms:W3CDTF">2022-12-12T10:48:55Z</dcterms:modified>
</cp:coreProperties>
</file>