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310" r:id="rId2"/>
    <p:sldId id="338" r:id="rId3"/>
    <p:sldId id="369" r:id="rId4"/>
    <p:sldId id="360" r:id="rId5"/>
    <p:sldId id="377" r:id="rId6"/>
    <p:sldId id="361" r:id="rId7"/>
    <p:sldId id="378" r:id="rId8"/>
    <p:sldId id="364" r:id="rId9"/>
    <p:sldId id="379" r:id="rId10"/>
    <p:sldId id="374" r:id="rId11"/>
    <p:sldId id="375" r:id="rId12"/>
    <p:sldId id="362" r:id="rId13"/>
    <p:sldId id="367" r:id="rId14"/>
    <p:sldId id="351" r:id="rId15"/>
    <p:sldId id="373" r:id="rId16"/>
    <p:sldId id="353" r:id="rId17"/>
    <p:sldId id="376" r:id="rId18"/>
    <p:sldId id="348" r:id="rId19"/>
  </p:sldIdLst>
  <p:sldSz cx="9144000" cy="6858000" type="screen4x3"/>
  <p:notesSz cx="6669088" cy="9928225"/>
  <p:defaultTextStyle>
    <a:defPPr>
      <a:defRPr lang="de-DE"/>
    </a:defPPr>
    <a:lvl1pPr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4074">
          <p15:clr>
            <a:srgbClr val="A4A3A4"/>
          </p15:clr>
        </p15:guide>
        <p15:guide id="2" orient="horz" pos="1913">
          <p15:clr>
            <a:srgbClr val="A4A3A4"/>
          </p15:clr>
        </p15:guide>
        <p15:guide id="3" orient="horz" pos="249">
          <p15:clr>
            <a:srgbClr val="A4A3A4"/>
          </p15:clr>
        </p15:guide>
        <p15:guide id="4" pos="241">
          <p15:clr>
            <a:srgbClr val="A4A3A4"/>
          </p15:clr>
        </p15:guide>
        <p15:guide id="5" pos="5513">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BE6D"/>
    <a:srgbClr val="007033"/>
    <a:srgbClr val="0000B3"/>
    <a:srgbClr val="0057B5"/>
    <a:srgbClr val="E6E0DD"/>
    <a:srgbClr val="0047A6"/>
    <a:srgbClr val="555555"/>
    <a:srgbClr val="CDC7C2"/>
    <a:srgbClr val="ED181E"/>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796C13-18CE-42AE-A7B3-382C0C1DB6BE}" v="98" dt="2022-12-05T15:25:55.739"/>
    <p1510:client id="{F3F21D92-0E4E-46A9-96C2-6E793E9C5CB9}" v="11" dt="2021-07-08T08:04:12.7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6" autoAdjust="0"/>
    <p:restoredTop sz="93979" autoAdjust="0"/>
  </p:normalViewPr>
  <p:slideViewPr>
    <p:cSldViewPr snapToGrid="0">
      <p:cViewPr varScale="1">
        <p:scale>
          <a:sx n="65" d="100"/>
          <a:sy n="65" d="100"/>
        </p:scale>
        <p:origin x="1172" y="40"/>
      </p:cViewPr>
      <p:guideLst>
        <p:guide orient="horz" pos="4074"/>
        <p:guide orient="horz" pos="1913"/>
        <p:guide orient="horz" pos="249"/>
        <p:guide pos="241"/>
        <p:guide pos="551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27" d="100"/>
          <a:sy n="127" d="100"/>
        </p:scale>
        <p:origin x="-2552" y="-104"/>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Kapitali</a:t>
            </a:r>
            <a:r>
              <a:rPr lang="en-US" baseline="0"/>
              <a:t> Natyror Roskovec</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q-AL"/>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6004273504273504E-2"/>
          <c:y val="0.16093903462221931"/>
          <c:w val="0.91399572649572647"/>
          <c:h val="0.43431493322085463"/>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EB9D-4FA3-A3B4-35566B8C67F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EB9D-4FA3-A3B4-35566B8C67F4}"/>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EB9D-4FA3-A3B4-35566B8C67F4}"/>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EB9D-4FA3-A3B4-35566B8C67F4}"/>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EB9D-4FA3-A3B4-35566B8C67F4}"/>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EB9D-4FA3-A3B4-35566B8C67F4}"/>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EB9D-4FA3-A3B4-35566B8C67F4}"/>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F-EB9D-4FA3-A3B4-35566B8C67F4}"/>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EB9D-4FA3-A3B4-35566B8C67F4}"/>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EB9D-4FA3-A3B4-35566B8C67F4}"/>
              </c:ext>
            </c:extLst>
          </c:dPt>
          <c:dPt>
            <c:idx val="10"/>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EB9D-4FA3-A3B4-35566B8C67F4}"/>
              </c:ext>
            </c:extLst>
          </c:dPt>
          <c:dPt>
            <c:idx val="11"/>
            <c:bubble3D val="0"/>
            <c:spPr>
              <a:solidFill>
                <a:schemeClr val="accent6">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7-EB9D-4FA3-A3B4-35566B8C67F4}"/>
              </c:ext>
            </c:extLst>
          </c:dPt>
          <c:dPt>
            <c:idx val="12"/>
            <c:bubble3D val="0"/>
            <c:spPr>
              <a:solidFill>
                <a:schemeClr val="accent1">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9-EB9D-4FA3-A3B4-35566B8C67F4}"/>
              </c:ext>
            </c:extLst>
          </c:dPt>
          <c:dPt>
            <c:idx val="13"/>
            <c:bubble3D val="0"/>
            <c:spPr>
              <a:solidFill>
                <a:schemeClr val="accent2">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B-EB9D-4FA3-A3B4-35566B8C67F4}"/>
              </c:ext>
            </c:extLst>
          </c:dPt>
          <c:dPt>
            <c:idx val="14"/>
            <c:bubble3D val="0"/>
            <c:spPr>
              <a:solidFill>
                <a:schemeClr val="accent3">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D-EB9D-4FA3-A3B4-35566B8C67F4}"/>
              </c:ext>
            </c:extLst>
          </c:dPt>
          <c:dPt>
            <c:idx val="15"/>
            <c:bubble3D val="0"/>
            <c:spPr>
              <a:solidFill>
                <a:schemeClr val="accent4">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F-EB9D-4FA3-A3B4-35566B8C67F4}"/>
              </c:ext>
            </c:extLst>
          </c:dPt>
          <c:dPt>
            <c:idx val="16"/>
            <c:bubble3D val="0"/>
            <c:spPr>
              <a:solidFill>
                <a:schemeClr val="accent5">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21-EB9D-4FA3-A3B4-35566B8C67F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q-AL"/>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Roskovec!$D$8:$D$24</c:f>
              <c:strCache>
                <c:ptCount val="17"/>
                <c:pt idx="0">
                  <c:v>burime minerare</c:v>
                </c:pt>
                <c:pt idx="1">
                  <c:v>Ujera siperfaqesore</c:v>
                </c:pt>
                <c:pt idx="2">
                  <c:v>Ujera nentokesore</c:v>
                </c:pt>
                <c:pt idx="3">
                  <c:v>lende drusore</c:v>
                </c:pt>
                <c:pt idx="4">
                  <c:v>sekuestrimin/
absorbimin e karbonit</c:v>
                </c:pt>
                <c:pt idx="5">
                  <c:v>per qira*</c:v>
                </c:pt>
                <c:pt idx="6">
                  <c:v>per qira**</c:v>
                </c:pt>
                <c:pt idx="7">
                  <c:v>per qira***</c:v>
                </c:pt>
                <c:pt idx="8">
                  <c:v>Per qira</c:v>
                </c:pt>
                <c:pt idx="9">
                  <c:v>prodhim bujqesor ara/perime</c:v>
                </c:pt>
                <c:pt idx="10">
                  <c:v>prodhim bujqesor 
fruta</c:v>
                </c:pt>
                <c:pt idx="11">
                  <c:v>Blegtori</c:v>
                </c:pt>
                <c:pt idx="12">
                  <c:v>Fotovoltaike (Diell)</c:v>
                </c:pt>
                <c:pt idx="13">
                  <c:v>Biomasa</c:v>
                </c:pt>
                <c:pt idx="14">
                  <c:v>Nafte</c:v>
                </c:pt>
                <c:pt idx="15">
                  <c:v>Flora</c:v>
                </c:pt>
                <c:pt idx="16">
                  <c:v>Fauna</c:v>
                </c:pt>
              </c:strCache>
            </c:strRef>
          </c:cat>
          <c:val>
            <c:numRef>
              <c:f>Roskovec!$I$8:$I$24</c:f>
              <c:numCache>
                <c:formatCode>0.00%</c:formatCode>
                <c:ptCount val="17"/>
                <c:pt idx="0">
                  <c:v>0</c:v>
                </c:pt>
                <c:pt idx="1">
                  <c:v>1.1594417906809337E-3</c:v>
                </c:pt>
                <c:pt idx="2">
                  <c:v>0</c:v>
                </c:pt>
                <c:pt idx="4">
                  <c:v>2.8584640498384691E-3</c:v>
                </c:pt>
                <c:pt idx="7">
                  <c:v>6.3167013106879537E-3</c:v>
                </c:pt>
                <c:pt idx="8">
                  <c:v>1.666255303695983E-3</c:v>
                </c:pt>
                <c:pt idx="9">
                  <c:v>0.24460502658457173</c:v>
                </c:pt>
                <c:pt idx="10">
                  <c:v>1.249915494474689E-2</c:v>
                </c:pt>
                <c:pt idx="11">
                  <c:v>6.2810328646569769E-2</c:v>
                </c:pt>
                <c:pt idx="12">
                  <c:v>0.16357644179606981</c:v>
                </c:pt>
                <c:pt idx="14">
                  <c:v>0.50601274209253055</c:v>
                </c:pt>
                <c:pt idx="16">
                  <c:v>1.6169878430396628E-4</c:v>
                </c:pt>
              </c:numCache>
            </c:numRef>
          </c:val>
          <c:extLst>
            <c:ext xmlns:c16="http://schemas.microsoft.com/office/drawing/2014/chart" uri="{C3380CC4-5D6E-409C-BE32-E72D297353CC}">
              <c16:uniqueId val="{00000022-EB9D-4FA3-A3B4-35566B8C67F4}"/>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11911265899454876"/>
          <c:y val="0.63981319198376163"/>
          <c:w val="0.76818493842115887"/>
          <c:h val="0.3369804649491333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q-AL"/>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q-AL"/>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a:t>Kapitali Natyror i Bashkis</a:t>
            </a:r>
            <a:r>
              <a:rPr lang="sq-AL" b="1"/>
              <a:t>ë</a:t>
            </a:r>
            <a:r>
              <a:rPr lang="en-US" b="1"/>
              <a:t> Selenic</a:t>
            </a:r>
            <a:r>
              <a:rPr lang="sq-AL" b="1"/>
              <a:t>ë</a:t>
            </a:r>
            <a:endParaRPr lang="en-US" b="1"/>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sq-AL"/>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9284353165361001E-2"/>
          <c:y val="0.13944205652364994"/>
          <c:w val="0.89413508363328398"/>
          <c:h val="0.4682765742929102"/>
        </c:manualLayout>
      </c:layout>
      <c:pie3DChart>
        <c:varyColors val="1"/>
        <c:ser>
          <c:idx val="0"/>
          <c:order val="0"/>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BC9F-4FDA-938E-B8DD3931338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BC9F-4FDA-938E-B8DD3931338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BC9F-4FDA-938E-B8DD3931338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BC9F-4FDA-938E-B8DD3931338E}"/>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BC9F-4FDA-938E-B8DD3931338E}"/>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BC9F-4FDA-938E-B8DD3931338E}"/>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BC9F-4FDA-938E-B8DD3931338E}"/>
              </c:ext>
            </c:extLst>
          </c:dPt>
          <c:dPt>
            <c:idx val="7"/>
            <c:bubble3D val="0"/>
            <c:spPr>
              <a:solidFill>
                <a:srgbClr val="FFC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F-BC9F-4FDA-938E-B8DD3931338E}"/>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BC9F-4FDA-938E-B8DD3931338E}"/>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BC9F-4FDA-938E-B8DD3931338E}"/>
              </c:ext>
            </c:extLst>
          </c:dPt>
          <c:dPt>
            <c:idx val="10"/>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BC9F-4FDA-938E-B8DD3931338E}"/>
              </c:ext>
            </c:extLst>
          </c:dPt>
          <c:dPt>
            <c:idx val="11"/>
            <c:bubble3D val="0"/>
            <c:spPr>
              <a:solidFill>
                <a:srgbClr val="C0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17-BC9F-4FDA-938E-B8DD3931338E}"/>
              </c:ext>
            </c:extLst>
          </c:dPt>
          <c:dPt>
            <c:idx val="12"/>
            <c:bubble3D val="0"/>
            <c:spPr>
              <a:solidFill>
                <a:schemeClr val="accent1">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9-BC9F-4FDA-938E-B8DD3931338E}"/>
              </c:ext>
            </c:extLst>
          </c:dPt>
          <c:dPt>
            <c:idx val="13"/>
            <c:bubble3D val="0"/>
            <c:spPr>
              <a:solidFill>
                <a:schemeClr val="accent2">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B-BC9F-4FDA-938E-B8DD3931338E}"/>
              </c:ext>
            </c:extLst>
          </c:dPt>
          <c:dPt>
            <c:idx val="14"/>
            <c:bubble3D val="0"/>
            <c:spPr>
              <a:solidFill>
                <a:schemeClr val="accent3">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D-BC9F-4FDA-938E-B8DD3931338E}"/>
              </c:ext>
            </c:extLst>
          </c:dPt>
          <c:dPt>
            <c:idx val="15"/>
            <c:bubble3D val="0"/>
            <c:spPr>
              <a:solidFill>
                <a:schemeClr val="accent4">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F-BC9F-4FDA-938E-B8DD3931338E}"/>
              </c:ext>
            </c:extLst>
          </c:dPt>
          <c:dPt>
            <c:idx val="16"/>
            <c:bubble3D val="0"/>
            <c:spPr>
              <a:solidFill>
                <a:schemeClr val="accent5">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21-BC9F-4FDA-938E-B8DD3931338E}"/>
              </c:ext>
            </c:extLst>
          </c:dPt>
          <c:dPt>
            <c:idx val="17"/>
            <c:bubble3D val="0"/>
            <c:spPr>
              <a:solidFill>
                <a:schemeClr val="accent6">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23-BC9F-4FDA-938E-B8DD3931338E}"/>
              </c:ext>
            </c:extLst>
          </c:dPt>
          <c:dPt>
            <c:idx val="18"/>
            <c:bubble3D val="0"/>
            <c:spPr>
              <a:solidFill>
                <a:schemeClr val="accent1">
                  <a:lumMod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25-BC9F-4FDA-938E-B8DD3931338E}"/>
              </c:ext>
            </c:extLst>
          </c:dPt>
          <c:dPt>
            <c:idx val="19"/>
            <c:bubble3D val="0"/>
            <c:spPr>
              <a:solidFill>
                <a:schemeClr val="accent2">
                  <a:lumMod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27-BC9F-4FDA-938E-B8DD3931338E}"/>
              </c:ext>
            </c:extLst>
          </c:dPt>
          <c:dPt>
            <c:idx val="20"/>
            <c:bubble3D val="0"/>
            <c:spPr>
              <a:solidFill>
                <a:schemeClr val="accent3">
                  <a:lumMod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29-BC9F-4FDA-938E-B8DD3931338E}"/>
              </c:ext>
            </c:extLst>
          </c:dPt>
          <c:dPt>
            <c:idx val="21"/>
            <c:bubble3D val="0"/>
            <c:spPr>
              <a:solidFill>
                <a:schemeClr val="accent4">
                  <a:lumMod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2B-BC9F-4FDA-938E-B8DD3931338E}"/>
              </c:ext>
            </c:extLst>
          </c:dPt>
          <c:dLbls>
            <c:dLbl>
              <c:idx val="1"/>
              <c:delete val="1"/>
              <c:extLst>
                <c:ext xmlns:c15="http://schemas.microsoft.com/office/drawing/2012/chart" uri="{CE6537A1-D6FC-4f65-9D91-7224C49458BB}"/>
                <c:ext xmlns:c16="http://schemas.microsoft.com/office/drawing/2014/chart" uri="{C3380CC4-5D6E-409C-BE32-E72D297353CC}">
                  <c16:uniqueId val="{00000003-BC9F-4FDA-938E-B8DD3931338E}"/>
                </c:ext>
              </c:extLst>
            </c:dLbl>
            <c:dLbl>
              <c:idx val="2"/>
              <c:delete val="1"/>
              <c:extLst>
                <c:ext xmlns:c15="http://schemas.microsoft.com/office/drawing/2012/chart" uri="{CE6537A1-D6FC-4f65-9D91-7224C49458BB}"/>
                <c:ext xmlns:c16="http://schemas.microsoft.com/office/drawing/2014/chart" uri="{C3380CC4-5D6E-409C-BE32-E72D297353CC}">
                  <c16:uniqueId val="{00000005-BC9F-4FDA-938E-B8DD3931338E}"/>
                </c:ext>
              </c:extLst>
            </c:dLbl>
            <c:dLbl>
              <c:idx val="3"/>
              <c:delete val="1"/>
              <c:extLst>
                <c:ext xmlns:c15="http://schemas.microsoft.com/office/drawing/2012/chart" uri="{CE6537A1-D6FC-4f65-9D91-7224C49458BB}"/>
                <c:ext xmlns:c16="http://schemas.microsoft.com/office/drawing/2014/chart" uri="{C3380CC4-5D6E-409C-BE32-E72D297353CC}">
                  <c16:uniqueId val="{00000007-BC9F-4FDA-938E-B8DD3931338E}"/>
                </c:ext>
              </c:extLst>
            </c:dLbl>
            <c:dLbl>
              <c:idx val="13"/>
              <c:delete val="1"/>
              <c:extLst>
                <c:ext xmlns:c15="http://schemas.microsoft.com/office/drawing/2012/chart" uri="{CE6537A1-D6FC-4f65-9D91-7224C49458BB}"/>
                <c:ext xmlns:c16="http://schemas.microsoft.com/office/drawing/2014/chart" uri="{C3380CC4-5D6E-409C-BE32-E72D297353CC}">
                  <c16:uniqueId val="{0000001B-BC9F-4FDA-938E-B8DD3931338E}"/>
                </c:ext>
              </c:extLst>
            </c:dLbl>
            <c:dLbl>
              <c:idx val="17"/>
              <c:delete val="1"/>
              <c:extLst>
                <c:ext xmlns:c15="http://schemas.microsoft.com/office/drawing/2012/chart" uri="{CE6537A1-D6FC-4f65-9D91-7224C49458BB}"/>
                <c:ext xmlns:c16="http://schemas.microsoft.com/office/drawing/2014/chart" uri="{C3380CC4-5D6E-409C-BE32-E72D297353CC}">
                  <c16:uniqueId val="{00000023-BC9F-4FDA-938E-B8DD3931338E}"/>
                </c:ext>
              </c:extLst>
            </c:dLbl>
            <c:dLbl>
              <c:idx val="18"/>
              <c:delete val="1"/>
              <c:extLst>
                <c:ext xmlns:c15="http://schemas.microsoft.com/office/drawing/2012/chart" uri="{CE6537A1-D6FC-4f65-9D91-7224C49458BB}"/>
                <c:ext xmlns:c16="http://schemas.microsoft.com/office/drawing/2014/chart" uri="{C3380CC4-5D6E-409C-BE32-E72D297353CC}">
                  <c16:uniqueId val="{00000025-BC9F-4FDA-938E-B8DD3931338E}"/>
                </c:ext>
              </c:extLst>
            </c:dLbl>
            <c:dLbl>
              <c:idx val="19"/>
              <c:delete val="1"/>
              <c:extLst>
                <c:ext xmlns:c15="http://schemas.microsoft.com/office/drawing/2012/chart" uri="{CE6537A1-D6FC-4f65-9D91-7224C49458BB}"/>
                <c:ext xmlns:c16="http://schemas.microsoft.com/office/drawing/2014/chart" uri="{C3380CC4-5D6E-409C-BE32-E72D297353CC}">
                  <c16:uniqueId val="{00000027-BC9F-4FDA-938E-B8DD3931338E}"/>
                </c:ext>
              </c:extLst>
            </c:dLbl>
            <c:dLbl>
              <c:idx val="20"/>
              <c:delete val="1"/>
              <c:extLst>
                <c:ext xmlns:c15="http://schemas.microsoft.com/office/drawing/2012/chart" uri="{CE6537A1-D6FC-4f65-9D91-7224C49458BB}"/>
                <c:ext xmlns:c16="http://schemas.microsoft.com/office/drawing/2014/chart" uri="{C3380CC4-5D6E-409C-BE32-E72D297353CC}">
                  <c16:uniqueId val="{00000029-BC9F-4FDA-938E-B8DD3931338E}"/>
                </c:ext>
              </c:extLst>
            </c:dLbl>
            <c:dLbl>
              <c:idx val="21"/>
              <c:delete val="1"/>
              <c:extLst>
                <c:ext xmlns:c15="http://schemas.microsoft.com/office/drawing/2012/chart" uri="{CE6537A1-D6FC-4f65-9D91-7224C49458BB}"/>
                <c:ext xmlns:c16="http://schemas.microsoft.com/office/drawing/2014/chart" uri="{C3380CC4-5D6E-409C-BE32-E72D297353CC}">
                  <c16:uniqueId val="{0000002B-BC9F-4FDA-938E-B8DD3931338E}"/>
                </c:ext>
              </c:extLst>
            </c:dLbl>
            <c:spPr>
              <a:noFill/>
              <a:ln>
                <a:noFill/>
              </a:ln>
              <a:effectLst/>
            </c:spPr>
            <c:txPr>
              <a:bodyPr rot="0" spcFirstLastPara="1" vertOverflow="ellipsis" vert="horz" wrap="square" anchor="ctr" anchorCtr="1"/>
              <a:lstStyle/>
              <a:p>
                <a:pPr>
                  <a:defRPr sz="7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sq-AL"/>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'Selenica (2)'!$D$8:$D$29</c:f>
              <c:strCache>
                <c:ptCount val="22"/>
                <c:pt idx="0">
                  <c:v>Përfitimet nga aktivitet minerar sipas Shoqërive</c:v>
                </c:pt>
                <c:pt idx="1">
                  <c:v>Gëlqeror i mermerizuar</c:v>
                </c:pt>
                <c:pt idx="2">
                  <c:v>Gëlqeror </c:v>
                </c:pt>
                <c:pt idx="3">
                  <c:v>Gurë Dekorativë</c:v>
                </c:pt>
                <c:pt idx="4">
                  <c:v>Ujëra sipërfaqesore</c:v>
                </c:pt>
                <c:pt idx="5">
                  <c:v>Ujëra nëntokesore</c:v>
                </c:pt>
                <c:pt idx="6">
                  <c:v>Lëndë drusore</c:v>
                </c:pt>
                <c:pt idx="7">
                  <c:v>Sekuestrim/Absorbim karboni</c:v>
                </c:pt>
                <c:pt idx="8">
                  <c:v>Për qira*</c:v>
                </c:pt>
                <c:pt idx="9">
                  <c:v>Për qira**</c:v>
                </c:pt>
                <c:pt idx="10">
                  <c:v>Për qira***</c:v>
                </c:pt>
                <c:pt idx="11">
                  <c:v>Prodhim bujqësor ara/perime</c:v>
                </c:pt>
                <c:pt idx="12">
                  <c:v>Prodhim bujqësor 
fruta</c:v>
                </c:pt>
                <c:pt idx="13">
                  <c:v>Blegtori</c:v>
                </c:pt>
                <c:pt idx="14">
                  <c:v>Hidroenergjitika</c:v>
                </c:pt>
                <c:pt idx="15">
                  <c:v>Biomasa</c:v>
                </c:pt>
                <c:pt idx="16">
                  <c:v>Përfitimet nga aktivitet pyjor sipas Shoqërive</c:v>
                </c:pt>
                <c:pt idx="17">
                  <c:v>Nafta</c:v>
                </c:pt>
                <c:pt idx="18">
                  <c:v>Gaz natyror</c:v>
                </c:pt>
                <c:pt idx="19">
                  <c:v>Zhavorr bituminoz</c:v>
                </c:pt>
                <c:pt idx="20">
                  <c:v>Bitum</c:v>
                </c:pt>
                <c:pt idx="21">
                  <c:v>Ranor Bituminoz</c:v>
                </c:pt>
              </c:strCache>
            </c:strRef>
          </c:cat>
          <c:val>
            <c:numRef>
              <c:f>'Selenica (2)'!$I$8:$I$29</c:f>
              <c:numCache>
                <c:formatCode>0.00%</c:formatCode>
                <c:ptCount val="22"/>
                <c:pt idx="0">
                  <c:v>6.2671093352096266E-2</c:v>
                </c:pt>
                <c:pt idx="1">
                  <c:v>0</c:v>
                </c:pt>
                <c:pt idx="2">
                  <c:v>0</c:v>
                </c:pt>
                <c:pt idx="3">
                  <c:v>0</c:v>
                </c:pt>
                <c:pt idx="4">
                  <c:v>2.9262149624456877E-3</c:v>
                </c:pt>
                <c:pt idx="5">
                  <c:v>1.6936960751074297E-2</c:v>
                </c:pt>
                <c:pt idx="6">
                  <c:v>2.4040164386596482E-3</c:v>
                </c:pt>
                <c:pt idx="7">
                  <c:v>4.923526880106148E-2</c:v>
                </c:pt>
                <c:pt idx="8">
                  <c:v>2.7309753625123195E-2</c:v>
                </c:pt>
                <c:pt idx="9">
                  <c:v>8.5234813216483546E-2</c:v>
                </c:pt>
                <c:pt idx="10">
                  <c:v>0.35651214859961211</c:v>
                </c:pt>
                <c:pt idx="11">
                  <c:v>0.45998044911581115</c:v>
                </c:pt>
                <c:pt idx="12">
                  <c:v>3.6238674321507271E-2</c:v>
                </c:pt>
                <c:pt idx="13">
                  <c:v>0</c:v>
                </c:pt>
                <c:pt idx="15">
                  <c:v>3.3633282351133243E-3</c:v>
                </c:pt>
                <c:pt idx="16">
                  <c:v>6.1478396519782093E-5</c:v>
                </c:pt>
                <c:pt idx="17">
                  <c:v>0</c:v>
                </c:pt>
                <c:pt idx="18">
                  <c:v>0</c:v>
                </c:pt>
                <c:pt idx="19">
                  <c:v>0</c:v>
                </c:pt>
                <c:pt idx="20">
                  <c:v>0</c:v>
                </c:pt>
                <c:pt idx="21">
                  <c:v>0</c:v>
                </c:pt>
              </c:numCache>
            </c:numRef>
          </c:val>
          <c:extLst>
            <c:ext xmlns:c16="http://schemas.microsoft.com/office/drawing/2014/chart" uri="{C3380CC4-5D6E-409C-BE32-E72D297353CC}">
              <c16:uniqueId val="{0000002C-BC9F-4FDA-938E-B8DD3931338E}"/>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6.4417551236118763E-3"/>
          <c:y val="0.6090969577480887"/>
          <c:w val="0.99355824487638811"/>
          <c:h val="0.39085460351670659"/>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sq-AL"/>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000">
          <a:latin typeface="Times New Roman" panose="02020603050405020304" pitchFamily="18" charset="0"/>
          <a:cs typeface="Times New Roman" panose="02020603050405020304" pitchFamily="18" charset="0"/>
        </a:defRPr>
      </a:pPr>
      <a:endParaRPr lang="sq-AL"/>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a:t>Kapitali Natyror n</a:t>
            </a:r>
            <a:r>
              <a:rPr lang="sq-AL" b="1"/>
              <a:t>ë</a:t>
            </a:r>
            <a:r>
              <a:rPr lang="en-GB" b="1"/>
              <a:t> Bashkin</a:t>
            </a:r>
            <a:r>
              <a:rPr lang="sq-AL" b="1"/>
              <a:t>ë</a:t>
            </a:r>
            <a:r>
              <a:rPr lang="en-US" b="1"/>
              <a:t> Pogradec</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sq-AL"/>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3944195059729683"/>
          <c:w val="1"/>
          <c:h val="0.47474476905340102"/>
        </c:manualLayout>
      </c:layout>
      <c:pie3DChart>
        <c:varyColors val="1"/>
        <c:ser>
          <c:idx val="0"/>
          <c:order val="0"/>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1324-4B88-BDA4-305E0C4B348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1324-4B88-BDA4-305E0C4B348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1324-4B88-BDA4-305E0C4B348E}"/>
              </c:ext>
            </c:extLst>
          </c:dPt>
          <c:dPt>
            <c:idx val="3"/>
            <c:bubble3D val="0"/>
            <c:spPr>
              <a:solidFill>
                <a:srgbClr val="FFC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7-1324-4B88-BDA4-305E0C4B348E}"/>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1324-4B88-BDA4-305E0C4B348E}"/>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1324-4B88-BDA4-305E0C4B348E}"/>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1324-4B88-BDA4-305E0C4B348E}"/>
              </c:ext>
            </c:extLst>
          </c:dPt>
          <c:dPt>
            <c:idx val="7"/>
            <c:bubble3D val="0"/>
            <c:spPr>
              <a:solidFill>
                <a:srgbClr val="C0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F-1324-4B88-BDA4-305E0C4B348E}"/>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1324-4B88-BDA4-305E0C4B348E}"/>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1324-4B88-BDA4-305E0C4B348E}"/>
              </c:ext>
            </c:extLst>
          </c:dPt>
          <c:dPt>
            <c:idx val="10"/>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1324-4B88-BDA4-305E0C4B348E}"/>
              </c:ext>
            </c:extLst>
          </c:dPt>
          <c:dPt>
            <c:idx val="11"/>
            <c:bubble3D val="0"/>
            <c:spPr>
              <a:solidFill>
                <a:schemeClr val="accent6">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7-1324-4B88-BDA4-305E0C4B348E}"/>
              </c:ext>
            </c:extLst>
          </c:dPt>
          <c:dPt>
            <c:idx val="12"/>
            <c:bubble3D val="0"/>
            <c:spPr>
              <a:solidFill>
                <a:schemeClr val="accent1">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9-1324-4B88-BDA4-305E0C4B348E}"/>
              </c:ext>
            </c:extLst>
          </c:dPt>
          <c:dLbls>
            <c:dLbl>
              <c:idx val="0"/>
              <c:delete val="1"/>
              <c:extLst>
                <c:ext xmlns:c15="http://schemas.microsoft.com/office/drawing/2012/chart" uri="{CE6537A1-D6FC-4f65-9D91-7224C49458BB}"/>
                <c:ext xmlns:c16="http://schemas.microsoft.com/office/drawing/2014/chart" uri="{C3380CC4-5D6E-409C-BE32-E72D297353CC}">
                  <c16:uniqueId val="{00000001-1324-4B88-BDA4-305E0C4B348E}"/>
                </c:ext>
              </c:extLst>
            </c:dLbl>
            <c:dLbl>
              <c:idx val="1"/>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sq-AL"/>
                </a:p>
              </c:txPr>
              <c:dLblPos val="bestFit"/>
              <c:showLegendKey val="0"/>
              <c:showVal val="1"/>
              <c:showCatName val="0"/>
              <c:showSerName val="0"/>
              <c:showPercent val="0"/>
              <c:showBubbleSize val="0"/>
              <c:extLst>
                <c:ext xmlns:c16="http://schemas.microsoft.com/office/drawing/2014/chart" uri="{C3380CC4-5D6E-409C-BE32-E72D297353CC}">
                  <c16:uniqueId val="{00000003-1324-4B88-BDA4-305E0C4B348E}"/>
                </c:ext>
              </c:extLst>
            </c:dLbl>
            <c:dLbl>
              <c:idx val="4"/>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sq-AL"/>
                </a:p>
              </c:txPr>
              <c:dLblPos val="bestFit"/>
              <c:showLegendKey val="0"/>
              <c:showVal val="1"/>
              <c:showCatName val="0"/>
              <c:showSerName val="0"/>
              <c:showPercent val="0"/>
              <c:showBubbleSize val="0"/>
              <c:extLst>
                <c:ext xmlns:c16="http://schemas.microsoft.com/office/drawing/2014/chart" uri="{C3380CC4-5D6E-409C-BE32-E72D297353CC}">
                  <c16:uniqueId val="{00000009-1324-4B88-BDA4-305E0C4B348E}"/>
                </c:ext>
              </c:extLst>
            </c:dLbl>
            <c:dLbl>
              <c:idx val="9"/>
              <c:delete val="1"/>
              <c:extLst>
                <c:ext xmlns:c15="http://schemas.microsoft.com/office/drawing/2012/chart" uri="{CE6537A1-D6FC-4f65-9D91-7224C49458BB}"/>
                <c:ext xmlns:c16="http://schemas.microsoft.com/office/drawing/2014/chart" uri="{C3380CC4-5D6E-409C-BE32-E72D297353CC}">
                  <c16:uniqueId val="{00000013-1324-4B88-BDA4-305E0C4B348E}"/>
                </c:ext>
              </c:extLst>
            </c:dLbl>
            <c:spPr>
              <a:noFill/>
              <a:ln>
                <a:noFill/>
              </a:ln>
              <a:effectLst/>
            </c:spPr>
            <c:txPr>
              <a:bodyPr rot="0" spcFirstLastPara="1" vertOverflow="ellipsis" vert="horz" wrap="square" anchor="ctr" anchorCtr="1"/>
              <a:lstStyle/>
              <a:p>
                <a:pPr>
                  <a:defRPr sz="8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sq-AL"/>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Pogradeci!$D$8:$D$20</c:f>
              <c:strCache>
                <c:ptCount val="13"/>
                <c:pt idx="0">
                  <c:v>Përfitimet nga Aktivitet Minerar sipas Shoqërive</c:v>
                </c:pt>
                <c:pt idx="1">
                  <c:v>Ujëra sipërfaqesore</c:v>
                </c:pt>
                <c:pt idx="2">
                  <c:v>Ujëra nëntokesore</c:v>
                </c:pt>
                <c:pt idx="3">
                  <c:v>Sekuestrim/
absorbim karboni</c:v>
                </c:pt>
                <c:pt idx="4">
                  <c:v>Për qira**</c:v>
                </c:pt>
                <c:pt idx="5">
                  <c:v>Për qira***</c:v>
                </c:pt>
                <c:pt idx="6">
                  <c:v>Për qira****</c:v>
                </c:pt>
                <c:pt idx="7">
                  <c:v>Prodhim bujqësor ara/perime</c:v>
                </c:pt>
                <c:pt idx="8">
                  <c:v>Prodhim bujqësor 
fruta</c:v>
                </c:pt>
                <c:pt idx="9">
                  <c:v>Blegtori</c:v>
                </c:pt>
                <c:pt idx="10">
                  <c:v>Hidroenergjitika</c:v>
                </c:pt>
                <c:pt idx="11">
                  <c:v>Energjia Diellore</c:v>
                </c:pt>
                <c:pt idx="12">
                  <c:v>Qymyre</c:v>
                </c:pt>
              </c:strCache>
            </c:strRef>
          </c:cat>
          <c:val>
            <c:numRef>
              <c:f>Pogradeci!$I$8:$I$20</c:f>
              <c:numCache>
                <c:formatCode>0.00%</c:formatCode>
                <c:ptCount val="13"/>
                <c:pt idx="0">
                  <c:v>0</c:v>
                </c:pt>
                <c:pt idx="1">
                  <c:v>1.1816519949548318E-2</c:v>
                </c:pt>
                <c:pt idx="2">
                  <c:v>0.12427926014752268</c:v>
                </c:pt>
                <c:pt idx="3">
                  <c:v>0.13208628439222006</c:v>
                </c:pt>
                <c:pt idx="4">
                  <c:v>3.178837854965269E-2</c:v>
                </c:pt>
                <c:pt idx="5">
                  <c:v>5.2925540315085715E-2</c:v>
                </c:pt>
                <c:pt idx="6">
                  <c:v>0.2139233203929394</c:v>
                </c:pt>
                <c:pt idx="7">
                  <c:v>0.21234815408984067</c:v>
                </c:pt>
                <c:pt idx="8">
                  <c:v>7.9607837283556859E-2</c:v>
                </c:pt>
                <c:pt idx="9">
                  <c:v>0</c:v>
                </c:pt>
              </c:numCache>
            </c:numRef>
          </c:val>
          <c:extLst>
            <c:ext xmlns:c16="http://schemas.microsoft.com/office/drawing/2014/chart" uri="{C3380CC4-5D6E-409C-BE32-E72D297353CC}">
              <c16:uniqueId val="{0000001A-1324-4B88-BDA4-305E0C4B348E}"/>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
          <c:y val="0.62301908952557405"/>
          <c:w val="0.98629710759839229"/>
          <c:h val="0.34582809501753459"/>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sq-AL"/>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sq-AL"/>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GB"/>
              <a:t>Krahasim mes Bashkive</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sq-AL"/>
        </a:p>
      </c:txPr>
    </c:title>
    <c:autoTitleDeleted val="0"/>
    <c:plotArea>
      <c:layout/>
      <c:barChart>
        <c:barDir val="col"/>
        <c:grouping val="clustered"/>
        <c:varyColors val="0"/>
        <c:ser>
          <c:idx val="0"/>
          <c:order val="0"/>
          <c:tx>
            <c:strRef>
              <c:f>Sheet1!$B$2</c:f>
              <c:strCache>
                <c:ptCount val="1"/>
                <c:pt idx="0">
                  <c:v>Fluksi Monetar Vjetor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sq-A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Sheet1!$A$3:$A$6</c:f>
              <c:strCache>
                <c:ptCount val="4"/>
                <c:pt idx="0">
                  <c:v>Bashkia Mat</c:v>
                </c:pt>
                <c:pt idx="1">
                  <c:v>Bashkia Roskovec</c:v>
                </c:pt>
                <c:pt idx="2">
                  <c:v>Bashkia Selenicw</c:v>
                </c:pt>
                <c:pt idx="3">
                  <c:v>Bashkia Pogradec</c:v>
                </c:pt>
              </c:strCache>
            </c:strRef>
          </c:cat>
          <c:val>
            <c:numRef>
              <c:f>Sheet1!$B$3:$B$6</c:f>
              <c:numCache>
                <c:formatCode>[$ALL]\ #,##0;[Red][$ALL]\ #,##0</c:formatCode>
                <c:ptCount val="4"/>
                <c:pt idx="0">
                  <c:v>5308424228</c:v>
                </c:pt>
                <c:pt idx="1">
                  <c:v>15603155649</c:v>
                </c:pt>
                <c:pt idx="2">
                  <c:v>15679074196</c:v>
                </c:pt>
                <c:pt idx="3">
                  <c:v>50016729403</c:v>
                </c:pt>
              </c:numCache>
            </c:numRef>
          </c:val>
          <c:extLst>
            <c:ext xmlns:c16="http://schemas.microsoft.com/office/drawing/2014/chart" uri="{C3380CC4-5D6E-409C-BE32-E72D297353CC}">
              <c16:uniqueId val="{00000000-E714-43CB-B6DC-0CB105BBC227}"/>
            </c:ext>
          </c:extLst>
        </c:ser>
        <c:dLbls>
          <c:dLblPos val="outEnd"/>
          <c:showLegendKey val="0"/>
          <c:showVal val="1"/>
          <c:showCatName val="0"/>
          <c:showSerName val="0"/>
          <c:showPercent val="0"/>
          <c:showBubbleSize val="0"/>
        </c:dLbls>
        <c:gapWidth val="100"/>
        <c:overlap val="-24"/>
        <c:axId val="541293784"/>
        <c:axId val="541292472"/>
      </c:barChart>
      <c:catAx>
        <c:axId val="54129378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sq-AL"/>
          </a:p>
        </c:txPr>
        <c:crossAx val="541292472"/>
        <c:crosses val="autoZero"/>
        <c:auto val="1"/>
        <c:lblAlgn val="ctr"/>
        <c:lblOffset val="100"/>
        <c:noMultiLvlLbl val="0"/>
      </c:catAx>
      <c:valAx>
        <c:axId val="541292472"/>
        <c:scaling>
          <c:orientation val="minMax"/>
        </c:scaling>
        <c:delete val="0"/>
        <c:axPos val="l"/>
        <c:majorGridlines>
          <c:spPr>
            <a:ln w="9525" cap="flat" cmpd="sng" algn="ctr">
              <a:solidFill>
                <a:schemeClr val="tx2">
                  <a:lumMod val="15000"/>
                  <a:lumOff val="85000"/>
                </a:schemeClr>
              </a:solidFill>
              <a:round/>
            </a:ln>
            <a:effectLst/>
          </c:spPr>
        </c:majorGridlines>
        <c:numFmt formatCode="[$ALL]\ #,##0;[Red][$ALL]\ #,##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sq-AL"/>
          </a:p>
        </c:txPr>
        <c:crossAx val="541293784"/>
        <c:crosses val="autoZero"/>
        <c:crossBetween val="between"/>
        <c:dispUnits>
          <c:builtInUnit val="billions"/>
          <c:dispUnitsLbl>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a:t>Miliardw</a:t>
                  </a:r>
                </a:p>
              </c:rich>
            </c:tx>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sq-AL"/>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sq-AL"/>
        </a:p>
      </c:txPr>
    </c:legend>
    <c:plotVisOnly val="1"/>
    <c:dispBlanksAs val="gap"/>
    <c:showDLblsOverMax val="0"/>
  </c:chart>
  <c:spPr>
    <a:noFill/>
    <a:ln>
      <a:noFill/>
    </a:ln>
    <a:effectLst/>
  </c:spPr>
  <c:txPr>
    <a:bodyPr/>
    <a:lstStyle/>
    <a:p>
      <a:pPr>
        <a:defRPr/>
      </a:pPr>
      <a:endParaRPr lang="sq-AL"/>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q-AL"/>
        </a:p>
      </c:txPr>
    </c:title>
    <c:autoTitleDeleted val="0"/>
    <c:plotArea>
      <c:layout/>
      <c:barChart>
        <c:barDir val="col"/>
        <c:grouping val="clustered"/>
        <c:varyColors val="0"/>
        <c:ser>
          <c:idx val="0"/>
          <c:order val="0"/>
          <c:tx>
            <c:strRef>
              <c:f>Sheet1!$C$2</c:f>
              <c:strCache>
                <c:ptCount val="1"/>
                <c:pt idx="0">
                  <c:v>Aktivi Monetar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q-A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Sheet1!$A$3:$A$6</c:f>
              <c:strCache>
                <c:ptCount val="4"/>
                <c:pt idx="0">
                  <c:v>Bashkia Selenicw</c:v>
                </c:pt>
                <c:pt idx="1">
                  <c:v>Bashkia Pogradec</c:v>
                </c:pt>
                <c:pt idx="2">
                  <c:v>Bashkia Mat</c:v>
                </c:pt>
                <c:pt idx="3">
                  <c:v>Bashkia Roskovec</c:v>
                </c:pt>
              </c:strCache>
            </c:strRef>
          </c:cat>
          <c:val>
            <c:numRef>
              <c:f>Sheet1!$C$3:$C$6</c:f>
              <c:numCache>
                <c:formatCode>[$ALL]\ #,##0;[Red][$ALL]\ #,##0</c:formatCode>
                <c:ptCount val="4"/>
                <c:pt idx="0">
                  <c:v>74945565418</c:v>
                </c:pt>
                <c:pt idx="1">
                  <c:v>258926007134</c:v>
                </c:pt>
                <c:pt idx="2">
                  <c:v>361669599194</c:v>
                </c:pt>
                <c:pt idx="3">
                  <c:v>1352739050432</c:v>
                </c:pt>
              </c:numCache>
            </c:numRef>
          </c:val>
          <c:extLst>
            <c:ext xmlns:c16="http://schemas.microsoft.com/office/drawing/2014/chart" uri="{C3380CC4-5D6E-409C-BE32-E72D297353CC}">
              <c16:uniqueId val="{00000000-5F9C-45BC-B1F4-6319F5C0DD65}"/>
            </c:ext>
          </c:extLst>
        </c:ser>
        <c:dLbls>
          <c:showLegendKey val="0"/>
          <c:showVal val="0"/>
          <c:showCatName val="0"/>
          <c:showSerName val="0"/>
          <c:showPercent val="0"/>
          <c:showBubbleSize val="0"/>
        </c:dLbls>
        <c:gapWidth val="219"/>
        <c:overlap val="-27"/>
        <c:axId val="434138128"/>
        <c:axId val="434135176"/>
      </c:barChart>
      <c:catAx>
        <c:axId val="43413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q-AL"/>
          </a:p>
        </c:txPr>
        <c:crossAx val="434135176"/>
        <c:crosses val="autoZero"/>
        <c:auto val="1"/>
        <c:lblAlgn val="ctr"/>
        <c:lblOffset val="100"/>
        <c:noMultiLvlLbl val="0"/>
      </c:catAx>
      <c:valAx>
        <c:axId val="434135176"/>
        <c:scaling>
          <c:orientation val="minMax"/>
        </c:scaling>
        <c:delete val="0"/>
        <c:axPos val="l"/>
        <c:majorGridlines>
          <c:spPr>
            <a:ln w="9525" cap="flat" cmpd="sng" algn="ctr">
              <a:solidFill>
                <a:schemeClr val="tx1">
                  <a:lumMod val="15000"/>
                  <a:lumOff val="85000"/>
                </a:schemeClr>
              </a:solidFill>
              <a:round/>
            </a:ln>
            <a:effectLst/>
          </c:spPr>
        </c:majorGridlines>
        <c:numFmt formatCode="[$ALL]\ #,##0;[Red][$ALL]\ #,##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q-AL"/>
          </a:p>
        </c:txPr>
        <c:crossAx val="434138128"/>
        <c:crosses val="autoZero"/>
        <c:crossBetween val="between"/>
        <c:dispUnits>
          <c:builtInUnit val="billions"/>
          <c:dispUnitsLbl>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Miliarde</a:t>
                  </a:r>
                </a:p>
              </c:rich>
            </c:tx>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q-AL"/>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q-AL"/>
        </a:p>
      </c:txPr>
    </c:legend>
    <c:plotVisOnly val="1"/>
    <c:dispBlanksAs val="gap"/>
    <c:showDLblsOverMax val="0"/>
  </c:chart>
  <c:spPr>
    <a:noFill/>
    <a:ln>
      <a:noFill/>
    </a:ln>
    <a:effectLst/>
  </c:spPr>
  <c:txPr>
    <a:bodyPr/>
    <a:lstStyle/>
    <a:p>
      <a:pPr>
        <a:defRPr/>
      </a:pPr>
      <a:endParaRPr lang="sq-A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A20CE1A5-C6F4-46A4-9EA0-0C3BD3D12EE8}"/>
              </a:ext>
            </a:extLst>
          </p:cNvPr>
          <p:cNvSpPr>
            <a:spLocks noGrp="1" noChangeArrowheads="1"/>
          </p:cNvSpPr>
          <p:nvPr>
            <p:ph type="hdr" sz="quarter"/>
          </p:nvPr>
        </p:nvSpPr>
        <p:spPr bwMode="auto">
          <a:xfrm>
            <a:off x="0" y="0"/>
            <a:ext cx="2922588" cy="534988"/>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ea typeface="+mn-ea"/>
                <a:cs typeface="+mn-cs"/>
              </a:defRPr>
            </a:lvl1pPr>
          </a:lstStyle>
          <a:p>
            <a:pPr>
              <a:defRPr/>
            </a:pPr>
            <a:endParaRPr lang="de-DE" altLang="en-US"/>
          </a:p>
        </p:txBody>
      </p:sp>
      <p:sp>
        <p:nvSpPr>
          <p:cNvPr id="82947" name="Rectangle 3">
            <a:extLst>
              <a:ext uri="{FF2B5EF4-FFF2-40B4-BE49-F238E27FC236}">
                <a16:creationId xmlns:a16="http://schemas.microsoft.com/office/drawing/2014/main" id="{CBBEAA43-663F-451D-9ECE-CE57A0ADBA3C}"/>
              </a:ext>
            </a:extLst>
          </p:cNvPr>
          <p:cNvSpPr>
            <a:spLocks noGrp="1" noChangeArrowheads="1"/>
          </p:cNvSpPr>
          <p:nvPr>
            <p:ph type="dt" sz="quarter" idx="1"/>
          </p:nvPr>
        </p:nvSpPr>
        <p:spPr bwMode="auto">
          <a:xfrm>
            <a:off x="3746500" y="0"/>
            <a:ext cx="2922588" cy="5349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ea typeface="+mn-ea"/>
                <a:cs typeface="+mn-cs"/>
              </a:defRPr>
            </a:lvl1pPr>
          </a:lstStyle>
          <a:p>
            <a:pPr>
              <a:defRPr/>
            </a:pPr>
            <a:endParaRPr lang="de-DE" altLang="en-US"/>
          </a:p>
        </p:txBody>
      </p:sp>
      <p:sp>
        <p:nvSpPr>
          <p:cNvPr id="82948" name="Rectangle 4">
            <a:extLst>
              <a:ext uri="{FF2B5EF4-FFF2-40B4-BE49-F238E27FC236}">
                <a16:creationId xmlns:a16="http://schemas.microsoft.com/office/drawing/2014/main" id="{26EB8EF0-54B8-4E58-9113-8C4DB968ABB0}"/>
              </a:ext>
            </a:extLst>
          </p:cNvPr>
          <p:cNvSpPr>
            <a:spLocks noGrp="1" noChangeArrowheads="1"/>
          </p:cNvSpPr>
          <p:nvPr>
            <p:ph type="ftr" sz="quarter" idx="2"/>
          </p:nvPr>
        </p:nvSpPr>
        <p:spPr bwMode="auto">
          <a:xfrm>
            <a:off x="0" y="9393238"/>
            <a:ext cx="2922588" cy="534987"/>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ea typeface="+mn-ea"/>
                <a:cs typeface="+mn-cs"/>
              </a:defRPr>
            </a:lvl1pPr>
          </a:lstStyle>
          <a:p>
            <a:pPr>
              <a:defRPr/>
            </a:pPr>
            <a:endParaRPr lang="de-DE" altLang="en-US"/>
          </a:p>
        </p:txBody>
      </p:sp>
      <p:sp>
        <p:nvSpPr>
          <p:cNvPr id="82949" name="Rectangle 5">
            <a:extLst>
              <a:ext uri="{FF2B5EF4-FFF2-40B4-BE49-F238E27FC236}">
                <a16:creationId xmlns:a16="http://schemas.microsoft.com/office/drawing/2014/main" id="{E1CD4DBC-A10C-44F2-827D-744B7605DD10}"/>
              </a:ext>
            </a:extLst>
          </p:cNvPr>
          <p:cNvSpPr>
            <a:spLocks noGrp="1" noChangeArrowheads="1"/>
          </p:cNvSpPr>
          <p:nvPr>
            <p:ph type="sldNum" sz="quarter" idx="3"/>
          </p:nvPr>
        </p:nvSpPr>
        <p:spPr bwMode="auto">
          <a:xfrm>
            <a:off x="3746500" y="9393238"/>
            <a:ext cx="2922588" cy="5349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EEA97B7-75B7-43E5-90CD-6FE184D244EC}" type="slidenum">
              <a:rPr lang="de-DE" altLang="en-US"/>
              <a:pPr>
                <a:defRPr/>
              </a:pPr>
              <a:t>‹#›</a:t>
            </a:fld>
            <a:endParaRPr lang="de-DE"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1054ECE-8CF2-4E78-B77E-95E775492C18}"/>
              </a:ext>
            </a:extLst>
          </p:cNvPr>
          <p:cNvSpPr>
            <a:spLocks noGrp="1" noChangeArrowheads="1"/>
          </p:cNvSpPr>
          <p:nvPr>
            <p:ph type="hdr" sz="quarter"/>
          </p:nvPr>
        </p:nvSpPr>
        <p:spPr bwMode="auto">
          <a:xfrm>
            <a:off x="0" y="0"/>
            <a:ext cx="2922588" cy="534988"/>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ea typeface="+mn-ea"/>
                <a:cs typeface="+mn-cs"/>
              </a:defRPr>
            </a:lvl1pPr>
          </a:lstStyle>
          <a:p>
            <a:pPr>
              <a:defRPr/>
            </a:pPr>
            <a:endParaRPr lang="de-DE" altLang="en-US"/>
          </a:p>
        </p:txBody>
      </p:sp>
      <p:sp>
        <p:nvSpPr>
          <p:cNvPr id="53251" name="Rectangle 3">
            <a:extLst>
              <a:ext uri="{FF2B5EF4-FFF2-40B4-BE49-F238E27FC236}">
                <a16:creationId xmlns:a16="http://schemas.microsoft.com/office/drawing/2014/main" id="{9FD130F3-09D4-4910-87D3-55AEC5546F35}"/>
              </a:ext>
            </a:extLst>
          </p:cNvPr>
          <p:cNvSpPr>
            <a:spLocks noGrp="1" noChangeArrowheads="1"/>
          </p:cNvSpPr>
          <p:nvPr>
            <p:ph type="dt" idx="1"/>
          </p:nvPr>
        </p:nvSpPr>
        <p:spPr bwMode="auto">
          <a:xfrm>
            <a:off x="3746500" y="0"/>
            <a:ext cx="2922588" cy="5349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ea typeface="+mn-ea"/>
                <a:cs typeface="+mn-cs"/>
              </a:defRPr>
            </a:lvl1pPr>
          </a:lstStyle>
          <a:p>
            <a:pPr>
              <a:defRPr/>
            </a:pPr>
            <a:endParaRPr lang="de-DE" altLang="en-US"/>
          </a:p>
        </p:txBody>
      </p:sp>
      <p:sp>
        <p:nvSpPr>
          <p:cNvPr id="3076" name="Rectangle 4">
            <a:extLst>
              <a:ext uri="{FF2B5EF4-FFF2-40B4-BE49-F238E27FC236}">
                <a16:creationId xmlns:a16="http://schemas.microsoft.com/office/drawing/2014/main" id="{3E9E4715-03B9-4428-8EFF-8A68042CA2B0}"/>
              </a:ext>
            </a:extLst>
          </p:cNvPr>
          <p:cNvSpPr>
            <a:spLocks noGrp="1" noRot="1" noChangeAspect="1" noChangeArrowheads="1" noTextEdit="1"/>
          </p:cNvSpPr>
          <p:nvPr>
            <p:ph type="sldImg" idx="2"/>
          </p:nvPr>
        </p:nvSpPr>
        <p:spPr bwMode="auto">
          <a:xfrm>
            <a:off x="839788" y="763588"/>
            <a:ext cx="4989512" cy="3741737"/>
          </a:xfrm>
          <a:prstGeom prst="rect">
            <a:avLst/>
          </a:prstGeom>
          <a:noFill/>
          <a:ln w="9525">
            <a:solidFill>
              <a:srgbClr val="000000"/>
            </a:solidFill>
            <a:miter lim="800000"/>
            <a:headEnd/>
            <a:tailEnd/>
          </a:ln>
          <a:effectLst/>
        </p:spPr>
      </p:sp>
      <p:sp>
        <p:nvSpPr>
          <p:cNvPr id="53253" name="Rectangle 5">
            <a:extLst>
              <a:ext uri="{FF2B5EF4-FFF2-40B4-BE49-F238E27FC236}">
                <a16:creationId xmlns:a16="http://schemas.microsoft.com/office/drawing/2014/main" id="{68569321-57C4-4E1A-8905-8CC55FDCE646}"/>
              </a:ext>
            </a:extLst>
          </p:cNvPr>
          <p:cNvSpPr>
            <a:spLocks noGrp="1" noChangeArrowheads="1"/>
          </p:cNvSpPr>
          <p:nvPr>
            <p:ph type="body" sz="quarter" idx="3"/>
          </p:nvPr>
        </p:nvSpPr>
        <p:spPr bwMode="auto">
          <a:xfrm>
            <a:off x="898525" y="4735513"/>
            <a:ext cx="4872038" cy="44291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de-DE" altLang="en-US" noProof="0"/>
              <a:t>Mastertextformat bearbeiten</a:t>
            </a:r>
          </a:p>
          <a:p>
            <a:pPr lvl="1"/>
            <a:r>
              <a:rPr lang="de-DE" altLang="en-US" noProof="0"/>
              <a:t>Zweite Ebene</a:t>
            </a:r>
          </a:p>
          <a:p>
            <a:pPr lvl="2"/>
            <a:r>
              <a:rPr lang="de-DE" altLang="en-US" noProof="0"/>
              <a:t>Dritte Ebene</a:t>
            </a:r>
          </a:p>
          <a:p>
            <a:pPr lvl="3"/>
            <a:r>
              <a:rPr lang="de-DE" altLang="en-US" noProof="0"/>
              <a:t>Vierte Ebene</a:t>
            </a:r>
          </a:p>
          <a:p>
            <a:pPr lvl="4"/>
            <a:r>
              <a:rPr lang="de-DE" altLang="en-US" noProof="0"/>
              <a:t>Fünfte Ebene</a:t>
            </a:r>
          </a:p>
        </p:txBody>
      </p:sp>
      <p:sp>
        <p:nvSpPr>
          <p:cNvPr id="53254" name="Rectangle 6">
            <a:extLst>
              <a:ext uri="{FF2B5EF4-FFF2-40B4-BE49-F238E27FC236}">
                <a16:creationId xmlns:a16="http://schemas.microsoft.com/office/drawing/2014/main" id="{C1E1E7F6-66E6-40A4-AD74-5142DC2AFEFB}"/>
              </a:ext>
            </a:extLst>
          </p:cNvPr>
          <p:cNvSpPr>
            <a:spLocks noGrp="1" noChangeArrowheads="1"/>
          </p:cNvSpPr>
          <p:nvPr>
            <p:ph type="ftr" sz="quarter" idx="4"/>
          </p:nvPr>
        </p:nvSpPr>
        <p:spPr bwMode="auto">
          <a:xfrm>
            <a:off x="0" y="9393238"/>
            <a:ext cx="2922588" cy="534987"/>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ea typeface="+mn-ea"/>
                <a:cs typeface="+mn-cs"/>
              </a:defRPr>
            </a:lvl1pPr>
          </a:lstStyle>
          <a:p>
            <a:pPr>
              <a:defRPr/>
            </a:pPr>
            <a:endParaRPr lang="de-DE" altLang="en-US"/>
          </a:p>
        </p:txBody>
      </p:sp>
      <p:sp>
        <p:nvSpPr>
          <p:cNvPr id="53255" name="Rectangle 7">
            <a:extLst>
              <a:ext uri="{FF2B5EF4-FFF2-40B4-BE49-F238E27FC236}">
                <a16:creationId xmlns:a16="http://schemas.microsoft.com/office/drawing/2014/main" id="{272C7AB2-2DDE-45BD-AC2C-F90FFEC40F80}"/>
              </a:ext>
            </a:extLst>
          </p:cNvPr>
          <p:cNvSpPr>
            <a:spLocks noGrp="1" noChangeArrowheads="1"/>
          </p:cNvSpPr>
          <p:nvPr>
            <p:ph type="sldNum" sz="quarter" idx="5"/>
          </p:nvPr>
        </p:nvSpPr>
        <p:spPr bwMode="auto">
          <a:xfrm>
            <a:off x="3746500" y="9393238"/>
            <a:ext cx="2922588" cy="5349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1A7F9BE-F428-4C1D-9BFF-8CAD6BF4FA52}"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98689BC-AA18-497C-9747-76C3EB65F501}"/>
              </a:ext>
            </a:extLst>
          </p:cNvPr>
          <p:cNvSpPr>
            <a:spLocks noGrp="1" noChangeArrowheads="1"/>
          </p:cNvSpPr>
          <p:nvPr>
            <p:ph type="sldNum" sz="quarter" idx="5"/>
          </p:nvPr>
        </p:nvSpPr>
        <p:spPr/>
        <p:txBody>
          <a:bodyP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a:defRPr/>
            </a:pPr>
            <a:fld id="{02C3053B-270C-46A9-B038-4EA4514CE84B}" type="slidenum">
              <a:rPr lang="de-DE" altLang="en-US" sz="1200" smtClean="0"/>
              <a:pPr>
                <a:defRPr/>
              </a:pPr>
              <a:t>1</a:t>
            </a:fld>
            <a:endParaRPr lang="de-DE" altLang="en-US" sz="1200"/>
          </a:p>
        </p:txBody>
      </p:sp>
      <p:sp>
        <p:nvSpPr>
          <p:cNvPr id="6147" name="Rectangle 2">
            <a:extLst>
              <a:ext uri="{FF2B5EF4-FFF2-40B4-BE49-F238E27FC236}">
                <a16:creationId xmlns:a16="http://schemas.microsoft.com/office/drawing/2014/main" id="{E598ED29-E910-4519-BD8A-281AD3CB10B4}"/>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4D7D528D-85A4-4FFF-8FDC-774E0FFE0AC0}"/>
              </a:ext>
            </a:extLst>
          </p:cNvPr>
          <p:cNvSpPr>
            <a:spLocks noGrp="1" noChangeArrowheads="1"/>
          </p:cNvSpPr>
          <p:nvPr>
            <p:ph type="body" idx="1"/>
          </p:nvPr>
        </p:nvSpPr>
        <p:spPr/>
        <p:txBody>
          <a:bodyPr/>
          <a:lstStyle/>
          <a:p>
            <a:pPr eaLnBrk="1" hangingPunct="1">
              <a:defRPr/>
            </a:pPr>
            <a:endParaRPr lang="en-GB">
              <a:latin typeface="Arial"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EE614BC-18AD-461C-BDEE-BCF153E9A5D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fld id="{1866E988-FBD6-4144-928D-6554FDE9CA24}" type="slidenum">
              <a:rPr lang="de-DE" altLang="en-US" sz="1200"/>
              <a:pPr/>
              <a:t>2</a:t>
            </a:fld>
            <a:endParaRPr lang="de-DE" altLang="en-US" sz="1200"/>
          </a:p>
        </p:txBody>
      </p:sp>
      <p:sp>
        <p:nvSpPr>
          <p:cNvPr id="24579" name="Rectangle 2">
            <a:extLst>
              <a:ext uri="{FF2B5EF4-FFF2-40B4-BE49-F238E27FC236}">
                <a16:creationId xmlns:a16="http://schemas.microsoft.com/office/drawing/2014/main" id="{14179984-BD79-4106-A8B2-CA3EB1CBB992}"/>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1FDFD700-D85E-4E57-BCC4-F59D01369A5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dirty="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q-AL" sz="1200" dirty="0" err="1" smtClean="0"/>
              <a:t>specifikisht</a:t>
            </a:r>
            <a:r>
              <a:rPr lang="sq-AL" sz="1200" dirty="0" smtClean="0"/>
              <a:t> të kromit, kuarcit dhe rërës </a:t>
            </a:r>
            <a:r>
              <a:rPr lang="sq-AL" sz="1200" dirty="0" err="1" smtClean="0"/>
              <a:t>kuarcorez</a:t>
            </a:r>
            <a:r>
              <a:rPr lang="sq-AL" sz="1200" dirty="0" smtClean="0"/>
              <a:t>, hekur-nikelit, gurëve gëlqeror, boksitit, </a:t>
            </a:r>
            <a:r>
              <a:rPr lang="sq-AL" sz="1200" dirty="0" err="1" smtClean="0"/>
              <a:t>argjilit</a:t>
            </a:r>
            <a:r>
              <a:rPr lang="sq-AL" sz="1200" dirty="0" smtClean="0"/>
              <a:t>, gurëve dekorativë dhe </a:t>
            </a:r>
            <a:r>
              <a:rPr lang="sq-AL" sz="1200" dirty="0" err="1" smtClean="0"/>
              <a:t>travetinës</a:t>
            </a:r>
            <a:r>
              <a:rPr lang="sq-AL" sz="1200" dirty="0" smtClean="0"/>
              <a:t> </a:t>
            </a:r>
            <a:endParaRPr lang="sq-AL" dirty="0"/>
          </a:p>
        </p:txBody>
      </p:sp>
      <p:sp>
        <p:nvSpPr>
          <p:cNvPr id="4" name="Slide Number Placeholder 3"/>
          <p:cNvSpPr>
            <a:spLocks noGrp="1"/>
          </p:cNvSpPr>
          <p:nvPr>
            <p:ph type="sldNum" sz="quarter" idx="10"/>
          </p:nvPr>
        </p:nvSpPr>
        <p:spPr/>
        <p:txBody>
          <a:bodyPr/>
          <a:lstStyle/>
          <a:p>
            <a:pPr>
              <a:defRPr/>
            </a:pPr>
            <a:fld id="{A1A7F9BE-F428-4C1D-9BFF-8CAD6BF4FA52}" type="slidenum">
              <a:rPr lang="de-DE" altLang="en-US" smtClean="0"/>
              <a:pPr>
                <a:defRPr/>
              </a:pPr>
              <a:t>9</a:t>
            </a:fld>
            <a:endParaRPr lang="de-DE" altLang="en-US"/>
          </a:p>
        </p:txBody>
      </p:sp>
    </p:spTree>
    <p:extLst>
      <p:ext uri="{BB962C8B-B14F-4D97-AF65-F5344CB8AC3E}">
        <p14:creationId xmlns:p14="http://schemas.microsoft.com/office/powerpoint/2010/main" val="790877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dirty="0"/>
          </a:p>
        </p:txBody>
      </p:sp>
      <p:sp>
        <p:nvSpPr>
          <p:cNvPr id="4" name="Slide Number Placeholder 3"/>
          <p:cNvSpPr>
            <a:spLocks noGrp="1"/>
          </p:cNvSpPr>
          <p:nvPr>
            <p:ph type="sldNum" sz="quarter" idx="10"/>
          </p:nvPr>
        </p:nvSpPr>
        <p:spPr/>
        <p:txBody>
          <a:bodyPr/>
          <a:lstStyle/>
          <a:p>
            <a:pPr>
              <a:defRPr/>
            </a:pPr>
            <a:fld id="{A1A7F9BE-F428-4C1D-9BFF-8CAD6BF4FA52}" type="slidenum">
              <a:rPr lang="de-DE" altLang="en-US" smtClean="0"/>
              <a:pPr>
                <a:defRPr/>
              </a:pPr>
              <a:t>10</a:t>
            </a:fld>
            <a:endParaRPr lang="de-DE" altLang="en-US"/>
          </a:p>
        </p:txBody>
      </p:sp>
    </p:spTree>
    <p:extLst>
      <p:ext uri="{BB962C8B-B14F-4D97-AF65-F5344CB8AC3E}">
        <p14:creationId xmlns:p14="http://schemas.microsoft.com/office/powerpoint/2010/main" val="706114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sq-AL" dirty="0"/>
          </a:p>
        </p:txBody>
      </p:sp>
      <p:sp>
        <p:nvSpPr>
          <p:cNvPr id="4" name="Slide Number Placeholder 3"/>
          <p:cNvSpPr>
            <a:spLocks noGrp="1"/>
          </p:cNvSpPr>
          <p:nvPr>
            <p:ph type="sldNum" sz="quarter" idx="10"/>
          </p:nvPr>
        </p:nvSpPr>
        <p:spPr/>
        <p:txBody>
          <a:bodyPr/>
          <a:lstStyle/>
          <a:p>
            <a:pPr>
              <a:defRPr/>
            </a:pPr>
            <a:fld id="{A1A7F9BE-F428-4C1D-9BFF-8CAD6BF4FA52}" type="slidenum">
              <a:rPr lang="de-DE" altLang="en-US" smtClean="0"/>
              <a:pPr>
                <a:defRPr/>
              </a:pPr>
              <a:t>12</a:t>
            </a:fld>
            <a:endParaRPr lang="de-DE" altLang="en-US"/>
          </a:p>
        </p:txBody>
      </p:sp>
    </p:spTree>
    <p:extLst>
      <p:ext uri="{BB962C8B-B14F-4D97-AF65-F5344CB8AC3E}">
        <p14:creationId xmlns:p14="http://schemas.microsoft.com/office/powerpoint/2010/main" val="3542735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dirty="0"/>
          </a:p>
        </p:txBody>
      </p:sp>
      <p:sp>
        <p:nvSpPr>
          <p:cNvPr id="4" name="Slide Number Placeholder 3"/>
          <p:cNvSpPr>
            <a:spLocks noGrp="1"/>
          </p:cNvSpPr>
          <p:nvPr>
            <p:ph type="sldNum" sz="quarter" idx="10"/>
          </p:nvPr>
        </p:nvSpPr>
        <p:spPr/>
        <p:txBody>
          <a:bodyPr/>
          <a:lstStyle/>
          <a:p>
            <a:pPr>
              <a:defRPr/>
            </a:pPr>
            <a:fld id="{A1A7F9BE-F428-4C1D-9BFF-8CAD6BF4FA52}" type="slidenum">
              <a:rPr lang="de-DE" altLang="en-US" smtClean="0"/>
              <a:pPr>
                <a:defRPr/>
              </a:pPr>
              <a:t>13</a:t>
            </a:fld>
            <a:endParaRPr lang="de-DE" altLang="en-US"/>
          </a:p>
        </p:txBody>
      </p:sp>
    </p:spTree>
    <p:extLst>
      <p:ext uri="{BB962C8B-B14F-4D97-AF65-F5344CB8AC3E}">
        <p14:creationId xmlns:p14="http://schemas.microsoft.com/office/powerpoint/2010/main" val="158124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F3E8CB88-8C57-447A-B355-0B7B2F87AAB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F108718-99E4-496B-A735-23264587A21E}" type="slidenum">
              <a:rPr kumimoji="0" lang="de-DE"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de-DE"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40963" name="Rectangle 2">
            <a:extLst>
              <a:ext uri="{FF2B5EF4-FFF2-40B4-BE49-F238E27FC236}">
                <a16:creationId xmlns:a16="http://schemas.microsoft.com/office/drawing/2014/main" id="{F38AC69F-6EB7-429C-B0AF-B2E299A52014}"/>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D7B5523C-F6EC-43D0-A0A9-A9FC451083C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ea typeface="ＭＳ Ｐゴシック" panose="020B0600070205080204" pitchFamily="34" charset="-128"/>
            </a:endParaRPr>
          </a:p>
        </p:txBody>
      </p:sp>
    </p:spTree>
    <p:extLst>
      <p:ext uri="{BB962C8B-B14F-4D97-AF65-F5344CB8AC3E}">
        <p14:creationId xmlns:p14="http://schemas.microsoft.com/office/powerpoint/2010/main" val="304734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345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1458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7013" y="687388"/>
            <a:ext cx="2060575" cy="5334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687388"/>
            <a:ext cx="6029325"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24242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95288" y="687388"/>
            <a:ext cx="8001000" cy="896937"/>
          </a:xfrm>
        </p:spPr>
        <p:txBody>
          <a:bodyPr/>
          <a:lstStyle/>
          <a:p>
            <a:r>
              <a:rPr lang="en-US"/>
              <a:t>Click to edit Master title style</a:t>
            </a:r>
            <a:endParaRPr lang="en-GB"/>
          </a:p>
        </p:txBody>
      </p:sp>
      <p:sp>
        <p:nvSpPr>
          <p:cNvPr id="3" name="Chart Placeholder 2"/>
          <p:cNvSpPr>
            <a:spLocks noGrp="1"/>
          </p:cNvSpPr>
          <p:nvPr>
            <p:ph type="chart" idx="1"/>
          </p:nvPr>
        </p:nvSpPr>
        <p:spPr>
          <a:xfrm>
            <a:off x="636588" y="1957388"/>
            <a:ext cx="8001000" cy="4064000"/>
          </a:xfrm>
        </p:spPr>
        <p:txBody>
          <a:bodyPr/>
          <a:lstStyle/>
          <a:p>
            <a:pPr lvl="0"/>
            <a:endParaRPr lang="en-GB" noProof="0"/>
          </a:p>
        </p:txBody>
      </p:sp>
    </p:spTree>
    <p:extLst>
      <p:ext uri="{BB962C8B-B14F-4D97-AF65-F5344CB8AC3E}">
        <p14:creationId xmlns:p14="http://schemas.microsoft.com/office/powerpoint/2010/main" val="163373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1590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1030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6588" y="1957388"/>
            <a:ext cx="3924300" cy="406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13288" y="1957388"/>
            <a:ext cx="3924300" cy="406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5012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7914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9098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593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8165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0726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97BC41E-0587-4417-A4D3-DD31484BFFD4}"/>
              </a:ext>
            </a:extLst>
          </p:cNvPr>
          <p:cNvSpPr>
            <a:spLocks noGrp="1" noChangeArrowheads="1"/>
          </p:cNvSpPr>
          <p:nvPr>
            <p:ph type="title"/>
          </p:nvPr>
        </p:nvSpPr>
        <p:spPr bwMode="auto">
          <a:xfrm>
            <a:off x="395288" y="687388"/>
            <a:ext cx="8001000" cy="896937"/>
          </a:xfrm>
          <a:prstGeom prst="rect">
            <a:avLst/>
          </a:prstGeom>
          <a:noFill/>
          <a:ln>
            <a:noFill/>
          </a:ln>
          <a:effectLst/>
        </p:spPr>
        <p:txBody>
          <a:bodyPr vert="horz" wrap="none" lIns="0" tIns="45720" rIns="0" bIns="45720" numCol="1" anchor="b" anchorCtr="0" compatLnSpc="1">
            <a:prstTxWarp prst="textNoShape">
              <a:avLst/>
            </a:prstTxWarp>
          </a:bodyPr>
          <a:lstStyle/>
          <a:p>
            <a:pPr lvl="0"/>
            <a:r>
              <a:rPr lang="de-DE"/>
              <a:t>Mastertitelformat bearbeiten</a:t>
            </a:r>
          </a:p>
        </p:txBody>
      </p:sp>
      <p:sp>
        <p:nvSpPr>
          <p:cNvPr id="1027" name="Rectangle 27">
            <a:extLst>
              <a:ext uri="{FF2B5EF4-FFF2-40B4-BE49-F238E27FC236}">
                <a16:creationId xmlns:a16="http://schemas.microsoft.com/office/drawing/2014/main" id="{D2732AB1-45AA-4B8A-95C8-1DAD93EB9AA8}"/>
              </a:ext>
            </a:extLst>
          </p:cNvPr>
          <p:cNvSpPr>
            <a:spLocks noGrp="1" noChangeArrowheads="1"/>
          </p:cNvSpPr>
          <p:nvPr>
            <p:ph type="body" idx="1"/>
          </p:nvPr>
        </p:nvSpPr>
        <p:spPr bwMode="auto">
          <a:xfrm>
            <a:off x="636588" y="1957388"/>
            <a:ext cx="8001000" cy="4064000"/>
          </a:xfrm>
          <a:prstGeom prst="rect">
            <a:avLst/>
          </a:prstGeom>
          <a:noFill/>
          <a:ln>
            <a:noFill/>
          </a:ln>
          <a:effectLst/>
        </p:spPr>
        <p:txBody>
          <a:bodyPr vert="horz" wrap="square" lIns="0" tIns="0" rIns="0" bIns="0" numCol="1" anchor="t" anchorCtr="0" compatLnSpc="1">
            <a:prstTxWarp prst="textNoShape">
              <a:avLst/>
            </a:prstTxWarp>
          </a:bodyPr>
          <a:lstStyle/>
          <a:p>
            <a:pPr lvl="0"/>
            <a:r>
              <a:rPr lang="de-DE" altLang="en-US"/>
              <a:t>Mastertextformat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p>
        </p:txBody>
      </p:sp>
      <p:sp>
        <p:nvSpPr>
          <p:cNvPr id="1028" name="Line 51">
            <a:extLst>
              <a:ext uri="{FF2B5EF4-FFF2-40B4-BE49-F238E27FC236}">
                <a16:creationId xmlns:a16="http://schemas.microsoft.com/office/drawing/2014/main" id="{FC240C43-ACB0-429C-98F2-749A1FCD59C1}"/>
              </a:ext>
            </a:extLst>
          </p:cNvPr>
          <p:cNvSpPr>
            <a:spLocks noChangeShapeType="1"/>
          </p:cNvSpPr>
          <p:nvPr userDrawn="1"/>
        </p:nvSpPr>
        <p:spPr bwMode="auto">
          <a:xfrm>
            <a:off x="406400" y="1587500"/>
            <a:ext cx="8737600" cy="0"/>
          </a:xfrm>
          <a:prstGeom prst="line">
            <a:avLst/>
          </a:prstGeom>
          <a:noFill/>
          <a:ln w="9525">
            <a:solidFill>
              <a:srgbClr val="A6A6A6"/>
            </a:solidFill>
            <a:round/>
            <a:headEnd/>
            <a:tailEnd/>
          </a:ln>
          <a:effectLst/>
        </p:spPr>
        <p:txBody>
          <a:bodyPr wrap="none" anchor="ctr"/>
          <a:lstStyle/>
          <a:p>
            <a:pPr>
              <a:defRPr/>
            </a:pPr>
            <a:endParaRPr lang="en-US">
              <a:latin typeface="Arial" charset="0"/>
              <a:ea typeface="ＭＳ Ｐゴシック" charset="0"/>
            </a:endParaRPr>
          </a:p>
        </p:txBody>
      </p:sp>
      <p:pic>
        <p:nvPicPr>
          <p:cNvPr id="1029" name="Picture 53" descr="08_LOGO_OSCE_ppt">
            <a:extLst>
              <a:ext uri="{FF2B5EF4-FFF2-40B4-BE49-F238E27FC236}">
                <a16:creationId xmlns:a16="http://schemas.microsoft.com/office/drawing/2014/main" id="{86B89EF3-AB5A-4C9C-8D81-D24ACFA6B6E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2588" y="6184900"/>
            <a:ext cx="31067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54">
            <a:extLst>
              <a:ext uri="{FF2B5EF4-FFF2-40B4-BE49-F238E27FC236}">
                <a16:creationId xmlns:a16="http://schemas.microsoft.com/office/drawing/2014/main" id="{E79E21B5-AF23-4B51-B281-530C4A810A28}"/>
              </a:ext>
            </a:extLst>
          </p:cNvPr>
          <p:cNvGrpSpPr>
            <a:grpSpLocks/>
          </p:cNvGrpSpPr>
          <p:nvPr userDrawn="1"/>
        </p:nvGrpSpPr>
        <p:grpSpPr bwMode="auto">
          <a:xfrm>
            <a:off x="382588" y="0"/>
            <a:ext cx="8761412" cy="584200"/>
            <a:chOff x="241" y="0"/>
            <a:chExt cx="5565" cy="408"/>
          </a:xfrm>
        </p:grpSpPr>
        <p:sp>
          <p:nvSpPr>
            <p:cNvPr id="1032" name="Rectangle 55">
              <a:extLst>
                <a:ext uri="{FF2B5EF4-FFF2-40B4-BE49-F238E27FC236}">
                  <a16:creationId xmlns:a16="http://schemas.microsoft.com/office/drawing/2014/main" id="{415B2361-96A1-4839-8AF8-F58D85C7A499}"/>
                </a:ext>
              </a:extLst>
            </p:cNvPr>
            <p:cNvSpPr>
              <a:spLocks noChangeArrowheads="1"/>
            </p:cNvSpPr>
            <p:nvPr/>
          </p:nvSpPr>
          <p:spPr bwMode="auto">
            <a:xfrm>
              <a:off x="241" y="0"/>
              <a:ext cx="1342" cy="408"/>
            </a:xfrm>
            <a:prstGeom prst="rect">
              <a:avLst/>
            </a:prstGeom>
            <a:solidFill>
              <a:schemeClr val="bg2"/>
            </a:solidFill>
            <a:ln>
              <a:noFill/>
            </a:ln>
            <a:effectLst/>
          </p:spPr>
          <p:txBody>
            <a:bodyPr wrap="none" anchor="ct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pPr algn="ctr">
                <a:defRPr/>
              </a:pPr>
              <a:endParaRPr lang="en-GB" altLang="en-US">
                <a:solidFill>
                  <a:srgbClr val="E6E0DD"/>
                </a:solidFill>
                <a:ea typeface="+mn-ea"/>
              </a:endParaRPr>
            </a:p>
          </p:txBody>
        </p:sp>
        <p:sp>
          <p:nvSpPr>
            <p:cNvPr id="1033" name="Rectangle 56">
              <a:extLst>
                <a:ext uri="{FF2B5EF4-FFF2-40B4-BE49-F238E27FC236}">
                  <a16:creationId xmlns:a16="http://schemas.microsoft.com/office/drawing/2014/main" id="{1AAC52BB-F3F3-4BB3-9187-E22E7D12C5D1}"/>
                </a:ext>
              </a:extLst>
            </p:cNvPr>
            <p:cNvSpPr>
              <a:spLocks noChangeArrowheads="1"/>
            </p:cNvSpPr>
            <p:nvPr/>
          </p:nvSpPr>
          <p:spPr bwMode="auto">
            <a:xfrm>
              <a:off x="1648" y="0"/>
              <a:ext cx="1342" cy="408"/>
            </a:xfrm>
            <a:prstGeom prst="rect">
              <a:avLst/>
            </a:prstGeom>
            <a:solidFill>
              <a:schemeClr val="bg2"/>
            </a:solidFill>
            <a:ln>
              <a:noFill/>
            </a:ln>
            <a:effectLst/>
          </p:spPr>
          <p:txBody>
            <a:bodyPr wrap="none" anchor="ct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pPr algn="ctr">
                <a:defRPr/>
              </a:pPr>
              <a:endParaRPr lang="en-GB" altLang="en-US">
                <a:solidFill>
                  <a:srgbClr val="E6E0DD"/>
                </a:solidFill>
                <a:ea typeface="+mn-ea"/>
              </a:endParaRPr>
            </a:p>
          </p:txBody>
        </p:sp>
        <p:sp>
          <p:nvSpPr>
            <p:cNvPr id="1034" name="Rectangle 57">
              <a:extLst>
                <a:ext uri="{FF2B5EF4-FFF2-40B4-BE49-F238E27FC236}">
                  <a16:creationId xmlns:a16="http://schemas.microsoft.com/office/drawing/2014/main" id="{FEA5EAED-45F5-4CFF-A776-F715EF1CDABC}"/>
                </a:ext>
              </a:extLst>
            </p:cNvPr>
            <p:cNvSpPr>
              <a:spLocks noChangeArrowheads="1"/>
            </p:cNvSpPr>
            <p:nvPr/>
          </p:nvSpPr>
          <p:spPr bwMode="auto">
            <a:xfrm>
              <a:off x="3056" y="0"/>
              <a:ext cx="1342" cy="408"/>
            </a:xfrm>
            <a:prstGeom prst="rect">
              <a:avLst/>
            </a:prstGeom>
            <a:solidFill>
              <a:schemeClr val="bg2"/>
            </a:solidFill>
            <a:ln>
              <a:noFill/>
            </a:ln>
            <a:effectLst/>
          </p:spPr>
          <p:txBody>
            <a:bodyPr wrap="none" anchor="ct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pPr algn="ctr">
                <a:defRPr/>
              </a:pPr>
              <a:endParaRPr lang="en-GB" altLang="en-US">
                <a:solidFill>
                  <a:srgbClr val="E6E0DD"/>
                </a:solidFill>
                <a:ea typeface="+mn-ea"/>
              </a:endParaRPr>
            </a:p>
          </p:txBody>
        </p:sp>
        <p:sp>
          <p:nvSpPr>
            <p:cNvPr id="1035" name="Rectangle 58">
              <a:extLst>
                <a:ext uri="{FF2B5EF4-FFF2-40B4-BE49-F238E27FC236}">
                  <a16:creationId xmlns:a16="http://schemas.microsoft.com/office/drawing/2014/main" id="{3F0AD932-A3D5-4775-B729-A8945D129D45}"/>
                </a:ext>
              </a:extLst>
            </p:cNvPr>
            <p:cNvSpPr>
              <a:spLocks noChangeArrowheads="1"/>
            </p:cNvSpPr>
            <p:nvPr/>
          </p:nvSpPr>
          <p:spPr bwMode="auto">
            <a:xfrm>
              <a:off x="4464" y="0"/>
              <a:ext cx="1342" cy="408"/>
            </a:xfrm>
            <a:prstGeom prst="rect">
              <a:avLst/>
            </a:prstGeom>
            <a:solidFill>
              <a:schemeClr val="bg2"/>
            </a:solidFill>
            <a:ln>
              <a:noFill/>
            </a:ln>
            <a:effectLst/>
          </p:spPr>
          <p:txBody>
            <a:bodyPr wrap="none" anchor="ct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pPr algn="ctr">
                <a:defRPr/>
              </a:pPr>
              <a:endParaRPr lang="en-GB" altLang="en-US">
                <a:solidFill>
                  <a:srgbClr val="E6E0DD"/>
                </a:solidFill>
                <a:ea typeface="+mn-ea"/>
              </a:endParaRPr>
            </a:p>
          </p:txBody>
        </p:sp>
      </p:grpSp>
      <p:sp>
        <p:nvSpPr>
          <p:cNvPr id="1031" name="Rectangle 59">
            <a:extLst>
              <a:ext uri="{FF2B5EF4-FFF2-40B4-BE49-F238E27FC236}">
                <a16:creationId xmlns:a16="http://schemas.microsoft.com/office/drawing/2014/main" id="{3E884785-3ECC-4223-8C20-C73BA324F2FA}"/>
              </a:ext>
            </a:extLst>
          </p:cNvPr>
          <p:cNvSpPr>
            <a:spLocks noChangeArrowheads="1"/>
          </p:cNvSpPr>
          <p:nvPr userDrawn="1"/>
        </p:nvSpPr>
        <p:spPr bwMode="auto">
          <a:xfrm>
            <a:off x="8188325" y="6297613"/>
            <a:ext cx="592138" cy="336550"/>
          </a:xfrm>
          <a:prstGeom prst="rect">
            <a:avLst/>
          </a:prstGeom>
          <a:noFill/>
          <a:ln>
            <a:noFill/>
          </a:ln>
        </p:spPr>
        <p:txBody>
          <a:bodyP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algn="r">
              <a:defRPr/>
            </a:pPr>
            <a:fld id="{9C952D95-A604-4B61-874B-C846E902B363}" type="slidenum">
              <a:rPr lang="de-DE" altLang="en-US" sz="1000" smtClean="0"/>
              <a:pPr algn="r">
                <a:defRPr/>
              </a:pPr>
              <a:t>‹#›</a:t>
            </a:fld>
            <a:endParaRPr lang="de-DE" altLang="en-US" sz="1000"/>
          </a:p>
        </p:txBody>
      </p:sp>
    </p:spTree>
  </p:cSld>
  <p:clrMap bg1="lt1" tx1="dk1" bg2="lt2" tx2="dk2" accent1="accent1" accent2="accent2" accent3="accent3" accent4="accent4" accent5="accent5" accent6="accent6" hlink="hlink" folHlink="folHlink"/>
  <p:sldLayoutIdLst>
    <p:sldLayoutId id="2147483803"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txStyles>
    <p:titleStyle>
      <a:lvl1pPr algn="l" rtl="0" eaLnBrk="0" fontAlgn="base" hangingPunct="0">
        <a:lnSpc>
          <a:spcPct val="90000"/>
        </a:lnSpc>
        <a:spcBef>
          <a:spcPct val="0"/>
        </a:spcBef>
        <a:spcAft>
          <a:spcPct val="0"/>
        </a:spcAft>
        <a:defRPr sz="3000">
          <a:solidFill>
            <a:schemeClr val="tx2"/>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3000">
          <a:solidFill>
            <a:schemeClr val="tx2"/>
          </a:solidFill>
          <a:latin typeface="Arial" pitchFamily="34" charset="0"/>
          <a:ea typeface="ＭＳ Ｐゴシック" charset="0"/>
          <a:cs typeface="ＭＳ Ｐゴシック" charset="0"/>
        </a:defRPr>
      </a:lvl2pPr>
      <a:lvl3pPr algn="l" rtl="0" eaLnBrk="0" fontAlgn="base" hangingPunct="0">
        <a:lnSpc>
          <a:spcPct val="90000"/>
        </a:lnSpc>
        <a:spcBef>
          <a:spcPct val="0"/>
        </a:spcBef>
        <a:spcAft>
          <a:spcPct val="0"/>
        </a:spcAft>
        <a:defRPr sz="3000">
          <a:solidFill>
            <a:schemeClr val="tx2"/>
          </a:solidFill>
          <a:latin typeface="Arial" pitchFamily="34" charset="0"/>
          <a:ea typeface="ＭＳ Ｐゴシック" charset="0"/>
          <a:cs typeface="ＭＳ Ｐゴシック" charset="0"/>
        </a:defRPr>
      </a:lvl3pPr>
      <a:lvl4pPr algn="l" rtl="0" eaLnBrk="0" fontAlgn="base" hangingPunct="0">
        <a:lnSpc>
          <a:spcPct val="90000"/>
        </a:lnSpc>
        <a:spcBef>
          <a:spcPct val="0"/>
        </a:spcBef>
        <a:spcAft>
          <a:spcPct val="0"/>
        </a:spcAft>
        <a:defRPr sz="3000">
          <a:solidFill>
            <a:schemeClr val="tx2"/>
          </a:solidFill>
          <a:latin typeface="Arial" pitchFamily="34" charset="0"/>
          <a:ea typeface="ＭＳ Ｐゴシック" charset="0"/>
          <a:cs typeface="ＭＳ Ｐゴシック" charset="0"/>
        </a:defRPr>
      </a:lvl4pPr>
      <a:lvl5pPr algn="l" rtl="0" eaLnBrk="0" fontAlgn="base" hangingPunct="0">
        <a:lnSpc>
          <a:spcPct val="90000"/>
        </a:lnSpc>
        <a:spcBef>
          <a:spcPct val="0"/>
        </a:spcBef>
        <a:spcAft>
          <a:spcPct val="0"/>
        </a:spcAft>
        <a:defRPr sz="3000">
          <a:solidFill>
            <a:schemeClr val="tx2"/>
          </a:solidFill>
          <a:latin typeface="Arial" pitchFamily="34" charset="0"/>
          <a:ea typeface="ＭＳ Ｐゴシック" charset="0"/>
          <a:cs typeface="ＭＳ Ｐゴシック" charset="0"/>
        </a:defRPr>
      </a:lvl5pPr>
      <a:lvl6pPr marL="457200" algn="l" rtl="0" fontAlgn="base">
        <a:lnSpc>
          <a:spcPct val="90000"/>
        </a:lnSpc>
        <a:spcBef>
          <a:spcPct val="0"/>
        </a:spcBef>
        <a:spcAft>
          <a:spcPct val="0"/>
        </a:spcAft>
        <a:defRPr sz="3000">
          <a:solidFill>
            <a:schemeClr val="tx2"/>
          </a:solidFill>
          <a:latin typeface="Arial" pitchFamily="34" charset="0"/>
        </a:defRPr>
      </a:lvl6pPr>
      <a:lvl7pPr marL="914400" algn="l" rtl="0" fontAlgn="base">
        <a:lnSpc>
          <a:spcPct val="90000"/>
        </a:lnSpc>
        <a:spcBef>
          <a:spcPct val="0"/>
        </a:spcBef>
        <a:spcAft>
          <a:spcPct val="0"/>
        </a:spcAft>
        <a:defRPr sz="3000">
          <a:solidFill>
            <a:schemeClr val="tx2"/>
          </a:solidFill>
          <a:latin typeface="Arial" pitchFamily="34" charset="0"/>
        </a:defRPr>
      </a:lvl7pPr>
      <a:lvl8pPr marL="1371600" algn="l" rtl="0" fontAlgn="base">
        <a:lnSpc>
          <a:spcPct val="90000"/>
        </a:lnSpc>
        <a:spcBef>
          <a:spcPct val="0"/>
        </a:spcBef>
        <a:spcAft>
          <a:spcPct val="0"/>
        </a:spcAft>
        <a:defRPr sz="3000">
          <a:solidFill>
            <a:schemeClr val="tx2"/>
          </a:solidFill>
          <a:latin typeface="Arial" pitchFamily="34" charset="0"/>
        </a:defRPr>
      </a:lvl8pPr>
      <a:lvl9pPr marL="1828800" algn="l" rtl="0" fontAlgn="base">
        <a:lnSpc>
          <a:spcPct val="90000"/>
        </a:lnSpc>
        <a:spcBef>
          <a:spcPct val="0"/>
        </a:spcBef>
        <a:spcAft>
          <a:spcPct val="0"/>
        </a:spcAft>
        <a:defRPr sz="3000">
          <a:solidFill>
            <a:schemeClr val="tx2"/>
          </a:solidFill>
          <a:latin typeface="Arial" pitchFamily="34" charset="0"/>
        </a:defRPr>
      </a:lvl9pPr>
    </p:titleStyle>
    <p:bodyStyle>
      <a:lvl1pPr marL="342900" indent="-342900" algn="l" defTabSz="901700" rtl="0" eaLnBrk="0" fontAlgn="base" hangingPunct="0">
        <a:spcBef>
          <a:spcPct val="20000"/>
        </a:spcBef>
        <a:spcAft>
          <a:spcPct val="0"/>
        </a:spcAft>
        <a:buClr>
          <a:schemeClr val="hlink"/>
        </a:buClr>
        <a:buFont typeface="Wingdings" panose="05000000000000000000" pitchFamily="2" charset="2"/>
        <a:defRPr sz="2000">
          <a:solidFill>
            <a:schemeClr val="tx1"/>
          </a:solidFill>
          <a:latin typeface="+mn-lt"/>
          <a:ea typeface="ＭＳ Ｐゴシック" charset="0"/>
          <a:cs typeface="ＭＳ Ｐゴシック" charset="0"/>
        </a:defRPr>
      </a:lvl1pPr>
      <a:lvl2pPr marL="376238" indent="-185738" algn="l" defTabSz="901700" rtl="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mn-lt"/>
          <a:ea typeface="ＭＳ Ｐゴシック" charset="0"/>
        </a:defRPr>
      </a:lvl2pPr>
      <a:lvl3pPr marL="757238" indent="-190500" algn="l" defTabSz="901700" rtl="0" eaLnBrk="0" fontAlgn="base" hangingPunct="0">
        <a:spcBef>
          <a:spcPct val="20000"/>
        </a:spcBef>
        <a:spcAft>
          <a:spcPct val="0"/>
        </a:spcAft>
        <a:buClr>
          <a:schemeClr val="tx2"/>
        </a:buClr>
        <a:buChar char="&gt;"/>
        <a:defRPr sz="1600">
          <a:solidFill>
            <a:schemeClr val="tx1"/>
          </a:solidFill>
          <a:latin typeface="+mn-lt"/>
          <a:ea typeface="ＭＳ Ｐゴシック" charset="0"/>
        </a:defRPr>
      </a:lvl3pPr>
      <a:lvl4pPr marL="1138238" indent="-190500" algn="l" defTabSz="901700" rtl="0" eaLnBrk="0" fontAlgn="base" hangingPunct="0">
        <a:spcBef>
          <a:spcPct val="20000"/>
        </a:spcBef>
        <a:spcAft>
          <a:spcPct val="0"/>
        </a:spcAft>
        <a:buClr>
          <a:schemeClr val="tx2"/>
        </a:buClr>
        <a:buChar char="&gt;"/>
        <a:defRPr sz="1600">
          <a:solidFill>
            <a:schemeClr val="tx1"/>
          </a:solidFill>
          <a:latin typeface="+mn-lt"/>
          <a:ea typeface="ＭＳ Ｐゴシック" charset="0"/>
        </a:defRPr>
      </a:lvl4pPr>
      <a:lvl5pPr marL="1519238" indent="-190500" algn="l" defTabSz="901700" rtl="0" eaLnBrk="0" fontAlgn="base" hangingPunct="0">
        <a:spcBef>
          <a:spcPct val="20000"/>
        </a:spcBef>
        <a:spcAft>
          <a:spcPct val="0"/>
        </a:spcAft>
        <a:buClr>
          <a:schemeClr val="tx2"/>
        </a:buClr>
        <a:buChar char="&gt;"/>
        <a:defRPr sz="1600">
          <a:solidFill>
            <a:schemeClr val="tx1"/>
          </a:solidFill>
          <a:latin typeface="+mn-lt"/>
          <a:ea typeface="ＭＳ Ｐゴシック" charset="0"/>
        </a:defRPr>
      </a:lvl5pPr>
      <a:lvl6pPr marL="1976438" indent="-190500" algn="l" defTabSz="901700" rtl="0" fontAlgn="base">
        <a:spcBef>
          <a:spcPct val="20000"/>
        </a:spcBef>
        <a:spcAft>
          <a:spcPct val="0"/>
        </a:spcAft>
        <a:buClr>
          <a:schemeClr val="tx2"/>
        </a:buClr>
        <a:buChar char="&gt;"/>
        <a:defRPr sz="1600">
          <a:solidFill>
            <a:schemeClr val="tx1"/>
          </a:solidFill>
          <a:latin typeface="+mn-lt"/>
        </a:defRPr>
      </a:lvl6pPr>
      <a:lvl7pPr marL="2433638" indent="-190500" algn="l" defTabSz="901700" rtl="0" fontAlgn="base">
        <a:spcBef>
          <a:spcPct val="20000"/>
        </a:spcBef>
        <a:spcAft>
          <a:spcPct val="0"/>
        </a:spcAft>
        <a:buClr>
          <a:schemeClr val="tx2"/>
        </a:buClr>
        <a:buChar char="&gt;"/>
        <a:defRPr sz="1600">
          <a:solidFill>
            <a:schemeClr val="tx1"/>
          </a:solidFill>
          <a:latin typeface="+mn-lt"/>
        </a:defRPr>
      </a:lvl7pPr>
      <a:lvl8pPr marL="2890838" indent="-190500" algn="l" defTabSz="901700" rtl="0" fontAlgn="base">
        <a:spcBef>
          <a:spcPct val="20000"/>
        </a:spcBef>
        <a:spcAft>
          <a:spcPct val="0"/>
        </a:spcAft>
        <a:buClr>
          <a:schemeClr val="tx2"/>
        </a:buClr>
        <a:buChar char="&gt;"/>
        <a:defRPr sz="1600">
          <a:solidFill>
            <a:schemeClr val="tx1"/>
          </a:solidFill>
          <a:latin typeface="+mn-lt"/>
        </a:defRPr>
      </a:lvl8pPr>
      <a:lvl9pPr marL="3348038" indent="-190500" algn="l" defTabSz="901700" rtl="0" fontAlgn="base">
        <a:spcBef>
          <a:spcPct val="20000"/>
        </a:spcBef>
        <a:spcAft>
          <a:spcPct val="0"/>
        </a:spcAft>
        <a:buClr>
          <a:schemeClr val="tx2"/>
        </a:buClr>
        <a:buChar char="&g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43">
            <a:extLst>
              <a:ext uri="{FF2B5EF4-FFF2-40B4-BE49-F238E27FC236}">
                <a16:creationId xmlns:a16="http://schemas.microsoft.com/office/drawing/2014/main" id="{B5F0B90B-F54E-4531-A7D5-D6083DB1AEDE}"/>
              </a:ext>
            </a:extLst>
          </p:cNvPr>
          <p:cNvGrpSpPr>
            <a:grpSpLocks/>
          </p:cNvGrpSpPr>
          <p:nvPr/>
        </p:nvGrpSpPr>
        <p:grpSpPr bwMode="auto">
          <a:xfrm>
            <a:off x="382588" y="0"/>
            <a:ext cx="8761412" cy="584200"/>
            <a:chOff x="241" y="0"/>
            <a:chExt cx="5565" cy="408"/>
          </a:xfrm>
        </p:grpSpPr>
        <p:sp>
          <p:nvSpPr>
            <p:cNvPr id="5128" name="Rectangle 44">
              <a:extLst>
                <a:ext uri="{FF2B5EF4-FFF2-40B4-BE49-F238E27FC236}">
                  <a16:creationId xmlns:a16="http://schemas.microsoft.com/office/drawing/2014/main" id="{A0329045-B324-48FB-9351-1B635A621CC9}"/>
                </a:ext>
              </a:extLst>
            </p:cNvPr>
            <p:cNvSpPr>
              <a:spLocks noChangeArrowheads="1"/>
            </p:cNvSpPr>
            <p:nvPr/>
          </p:nvSpPr>
          <p:spPr bwMode="auto">
            <a:xfrm>
              <a:off x="241" y="0"/>
              <a:ext cx="1342" cy="408"/>
            </a:xfrm>
            <a:prstGeom prst="rect">
              <a:avLst/>
            </a:prstGeom>
            <a:solidFill>
              <a:schemeClr val="bg2"/>
            </a:solidFill>
            <a:ln>
              <a:noFill/>
            </a:ln>
            <a:effectLst/>
          </p:spPr>
          <p:txBody>
            <a:bodyPr wrap="none" anchor="ctr"/>
            <a:lstStyle/>
            <a:p>
              <a:pPr algn="ctr">
                <a:defRPr/>
              </a:pPr>
              <a:endParaRPr lang="en-GB">
                <a:solidFill>
                  <a:srgbClr val="E6E0DD"/>
                </a:solidFill>
                <a:latin typeface="Arial" charset="0"/>
                <a:ea typeface="ＭＳ Ｐゴシック" charset="0"/>
              </a:endParaRPr>
            </a:p>
          </p:txBody>
        </p:sp>
        <p:sp>
          <p:nvSpPr>
            <p:cNvPr id="5129" name="Rectangle 45">
              <a:extLst>
                <a:ext uri="{FF2B5EF4-FFF2-40B4-BE49-F238E27FC236}">
                  <a16:creationId xmlns:a16="http://schemas.microsoft.com/office/drawing/2014/main" id="{B18D08CF-810E-4719-9438-7C080A28F68D}"/>
                </a:ext>
              </a:extLst>
            </p:cNvPr>
            <p:cNvSpPr>
              <a:spLocks noChangeArrowheads="1"/>
            </p:cNvSpPr>
            <p:nvPr/>
          </p:nvSpPr>
          <p:spPr bwMode="auto">
            <a:xfrm>
              <a:off x="1648" y="0"/>
              <a:ext cx="1342" cy="408"/>
            </a:xfrm>
            <a:prstGeom prst="rect">
              <a:avLst/>
            </a:prstGeom>
            <a:solidFill>
              <a:schemeClr val="bg2"/>
            </a:solidFill>
            <a:ln>
              <a:noFill/>
            </a:ln>
            <a:effectLst/>
          </p:spPr>
          <p:txBody>
            <a:bodyPr wrap="none" anchor="ctr"/>
            <a:lstStyle/>
            <a:p>
              <a:pPr algn="ctr">
                <a:defRPr/>
              </a:pPr>
              <a:endParaRPr lang="en-GB">
                <a:solidFill>
                  <a:srgbClr val="E6E0DD"/>
                </a:solidFill>
                <a:latin typeface="Arial" charset="0"/>
                <a:ea typeface="ＭＳ Ｐゴシック" charset="0"/>
              </a:endParaRPr>
            </a:p>
          </p:txBody>
        </p:sp>
        <p:sp>
          <p:nvSpPr>
            <p:cNvPr id="5130" name="Rectangle 46">
              <a:extLst>
                <a:ext uri="{FF2B5EF4-FFF2-40B4-BE49-F238E27FC236}">
                  <a16:creationId xmlns:a16="http://schemas.microsoft.com/office/drawing/2014/main" id="{FF52F464-5709-45D5-80C8-BFB8A5D2B0FC}"/>
                </a:ext>
              </a:extLst>
            </p:cNvPr>
            <p:cNvSpPr>
              <a:spLocks noChangeArrowheads="1"/>
            </p:cNvSpPr>
            <p:nvPr/>
          </p:nvSpPr>
          <p:spPr bwMode="auto">
            <a:xfrm>
              <a:off x="3056" y="0"/>
              <a:ext cx="1342" cy="408"/>
            </a:xfrm>
            <a:prstGeom prst="rect">
              <a:avLst/>
            </a:prstGeom>
            <a:solidFill>
              <a:schemeClr val="bg2"/>
            </a:solidFill>
            <a:ln>
              <a:noFill/>
            </a:ln>
            <a:effectLst/>
          </p:spPr>
          <p:txBody>
            <a:bodyPr wrap="none" anchor="ctr"/>
            <a:lstStyle/>
            <a:p>
              <a:pPr algn="ctr">
                <a:defRPr/>
              </a:pPr>
              <a:endParaRPr lang="en-GB">
                <a:solidFill>
                  <a:srgbClr val="E6E0DD"/>
                </a:solidFill>
                <a:latin typeface="Arial" charset="0"/>
                <a:ea typeface="ＭＳ Ｐゴシック" charset="0"/>
              </a:endParaRPr>
            </a:p>
          </p:txBody>
        </p:sp>
        <p:sp>
          <p:nvSpPr>
            <p:cNvPr id="5131" name="Rectangle 47">
              <a:extLst>
                <a:ext uri="{FF2B5EF4-FFF2-40B4-BE49-F238E27FC236}">
                  <a16:creationId xmlns:a16="http://schemas.microsoft.com/office/drawing/2014/main" id="{EA49AE68-B55F-4D87-9A6F-989ED4B5F946}"/>
                </a:ext>
              </a:extLst>
            </p:cNvPr>
            <p:cNvSpPr>
              <a:spLocks noChangeArrowheads="1"/>
            </p:cNvSpPr>
            <p:nvPr/>
          </p:nvSpPr>
          <p:spPr bwMode="auto">
            <a:xfrm>
              <a:off x="4464" y="0"/>
              <a:ext cx="1342" cy="408"/>
            </a:xfrm>
            <a:prstGeom prst="rect">
              <a:avLst/>
            </a:prstGeom>
            <a:solidFill>
              <a:schemeClr val="bg2"/>
            </a:solidFill>
            <a:ln>
              <a:noFill/>
            </a:ln>
            <a:effectLst/>
          </p:spPr>
          <p:txBody>
            <a:bodyPr wrap="none" anchor="ctr"/>
            <a:lstStyle/>
            <a:p>
              <a:pPr algn="ctr">
                <a:defRPr/>
              </a:pPr>
              <a:endParaRPr lang="en-GB">
                <a:solidFill>
                  <a:srgbClr val="E6E0DD"/>
                </a:solidFill>
                <a:latin typeface="Arial" charset="0"/>
                <a:ea typeface="ＭＳ Ｐゴシック" charset="0"/>
              </a:endParaRPr>
            </a:p>
          </p:txBody>
        </p:sp>
      </p:grpSp>
      <p:sp>
        <p:nvSpPr>
          <p:cNvPr id="5123" name="Rectangle 4">
            <a:extLst>
              <a:ext uri="{FF2B5EF4-FFF2-40B4-BE49-F238E27FC236}">
                <a16:creationId xmlns:a16="http://schemas.microsoft.com/office/drawing/2014/main" id="{024F7F74-CB97-4113-9969-FC35272A0FAC}"/>
              </a:ext>
            </a:extLst>
          </p:cNvPr>
          <p:cNvSpPr>
            <a:spLocks noChangeArrowheads="1"/>
          </p:cNvSpPr>
          <p:nvPr/>
        </p:nvSpPr>
        <p:spPr bwMode="auto">
          <a:xfrm>
            <a:off x="492125" y="6161088"/>
            <a:ext cx="184150" cy="519112"/>
          </a:xfrm>
          <a:prstGeom prst="rect">
            <a:avLst/>
          </a:prstGeom>
          <a:noFill/>
          <a:ln>
            <a:noFill/>
          </a:ln>
          <a:effectLst/>
        </p:spPr>
        <p:txBody>
          <a:bodyPr wrap="none">
            <a:spAutoFit/>
          </a:bodyPr>
          <a:lstStyle/>
          <a:p>
            <a:pPr>
              <a:defRPr/>
            </a:pPr>
            <a:endParaRPr lang="en-GB">
              <a:latin typeface="Arial" charset="0"/>
              <a:ea typeface="ＭＳ Ｐゴシック" charset="0"/>
            </a:endParaRPr>
          </a:p>
        </p:txBody>
      </p:sp>
      <p:sp>
        <p:nvSpPr>
          <p:cNvPr id="5125" name="Rectangle 40">
            <a:extLst>
              <a:ext uri="{FF2B5EF4-FFF2-40B4-BE49-F238E27FC236}">
                <a16:creationId xmlns:a16="http://schemas.microsoft.com/office/drawing/2014/main" id="{083794F5-D0A0-4483-87A1-A974EB47762C}"/>
              </a:ext>
            </a:extLst>
          </p:cNvPr>
          <p:cNvSpPr>
            <a:spLocks noChangeArrowheads="1"/>
          </p:cNvSpPr>
          <p:nvPr/>
        </p:nvSpPr>
        <p:spPr bwMode="auto">
          <a:xfrm>
            <a:off x="1762125" y="496888"/>
            <a:ext cx="184150" cy="519112"/>
          </a:xfrm>
          <a:prstGeom prst="rect">
            <a:avLst/>
          </a:prstGeom>
          <a:noFill/>
          <a:ln>
            <a:noFill/>
          </a:ln>
          <a:effectLst/>
        </p:spPr>
        <p:txBody>
          <a:bodyPr wrap="none">
            <a:spAutoFit/>
          </a:bodyPr>
          <a:lstStyle/>
          <a:p>
            <a:pPr>
              <a:defRPr/>
            </a:pPr>
            <a:endParaRPr lang="en-GB">
              <a:latin typeface="Arial" charset="0"/>
              <a:ea typeface="ＭＳ Ｐゴシック" charset="0"/>
            </a:endParaRPr>
          </a:p>
        </p:txBody>
      </p:sp>
      <p:sp>
        <p:nvSpPr>
          <p:cNvPr id="5126" name="Rectangle 41">
            <a:extLst>
              <a:ext uri="{FF2B5EF4-FFF2-40B4-BE49-F238E27FC236}">
                <a16:creationId xmlns:a16="http://schemas.microsoft.com/office/drawing/2014/main" id="{7E84F283-AB02-475A-8638-5C595BD37386}"/>
              </a:ext>
            </a:extLst>
          </p:cNvPr>
          <p:cNvSpPr>
            <a:spLocks noChangeArrowheads="1"/>
          </p:cNvSpPr>
          <p:nvPr/>
        </p:nvSpPr>
        <p:spPr bwMode="auto">
          <a:xfrm>
            <a:off x="419100" y="317500"/>
            <a:ext cx="1409700" cy="249238"/>
          </a:xfrm>
          <a:prstGeom prst="rect">
            <a:avLst/>
          </a:prstGeom>
          <a:noFill/>
          <a:ln>
            <a:noFill/>
          </a:ln>
          <a:effectLst/>
        </p:spPr>
        <p:txBody>
          <a:bodyPr lIns="0" tIns="0" rIns="0" bIns="0"/>
          <a:lstStyle/>
          <a:p>
            <a:pPr eaLnBrk="1" hangingPunct="1">
              <a:lnSpc>
                <a:spcPct val="110000"/>
              </a:lnSpc>
              <a:defRPr/>
            </a:pPr>
            <a:r>
              <a:rPr lang="de-DE" sz="1500">
                <a:solidFill>
                  <a:schemeClr val="tx2"/>
                </a:solidFill>
                <a:latin typeface="Helvetica" charset="0"/>
                <a:ea typeface="ＭＳ Ｐゴシック" charset="0"/>
              </a:rPr>
              <a:t>osce.org/albania</a:t>
            </a:r>
            <a:endParaRPr lang="de-DE" sz="4200">
              <a:latin typeface="Arial" charset="0"/>
              <a:ea typeface="ＭＳ Ｐゴシック" charset="0"/>
            </a:endParaRPr>
          </a:p>
        </p:txBody>
      </p:sp>
      <p:pic>
        <p:nvPicPr>
          <p:cNvPr id="2" name="Picture 12" descr="OSCE_L_Albania_ENG_RGB">
            <a:extLst>
              <a:ext uri="{FF2B5EF4-FFF2-40B4-BE49-F238E27FC236}">
                <a16:creationId xmlns:a16="http://schemas.microsoft.com/office/drawing/2014/main" id="{28C70E2A-B73E-4935-B983-9B2A44F02B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 y="6194425"/>
            <a:ext cx="4043363"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13">
            <a:extLst>
              <a:ext uri="{FF2B5EF4-FFF2-40B4-BE49-F238E27FC236}">
                <a16:creationId xmlns:a16="http://schemas.microsoft.com/office/drawing/2014/main" id="{2D3D919A-D0E6-47AA-A418-08FD819EFC87}"/>
              </a:ext>
            </a:extLst>
          </p:cNvPr>
          <p:cNvSpPr>
            <a:spLocks noChangeArrowheads="1"/>
          </p:cNvSpPr>
          <p:nvPr/>
        </p:nvSpPr>
        <p:spPr bwMode="auto">
          <a:xfrm>
            <a:off x="419100" y="1502570"/>
            <a:ext cx="8039100" cy="137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algn="ctr"/>
            <a:r>
              <a:rPr lang="en-US" altLang="en-US" b="1" dirty="0" smtClean="0"/>
              <a:t>PREZANTIM I REZULTATEVE TË </a:t>
            </a:r>
            <a:r>
              <a:rPr lang="sq-AL" altLang="en-US" b="1" dirty="0" smtClean="0"/>
              <a:t>VLERËSIMI</a:t>
            </a:r>
            <a:r>
              <a:rPr lang="en-US" altLang="en-US" b="1" dirty="0" smtClean="0"/>
              <a:t>T TË </a:t>
            </a:r>
            <a:r>
              <a:rPr lang="sq-AL" altLang="en-US" b="1" dirty="0" smtClean="0"/>
              <a:t> KAPITALIT NATYRO</a:t>
            </a:r>
            <a:r>
              <a:rPr lang="en-US" altLang="en-US" b="1" dirty="0" smtClean="0"/>
              <a:t>R</a:t>
            </a:r>
          </a:p>
          <a:p>
            <a:pPr algn="ctr"/>
            <a:endParaRPr lang="en-US" altLang="en-US" sz="2000" b="1" dirty="0" smtClean="0">
              <a:solidFill>
                <a:srgbClr val="0070C0"/>
              </a:solidFill>
            </a:endParaRPr>
          </a:p>
          <a:p>
            <a:pPr algn="ctr"/>
            <a:r>
              <a:rPr lang="en-US" altLang="en-US" sz="2000" dirty="0" smtClean="0">
                <a:solidFill>
                  <a:srgbClr val="0070C0"/>
                </a:solidFill>
              </a:rPr>
              <a:t> </a:t>
            </a:r>
            <a:endParaRPr lang="en-US" altLang="en-US" sz="2000" dirty="0">
              <a:solidFill>
                <a:srgbClr val="0070C0"/>
              </a:solidFill>
            </a:endParaRPr>
          </a:p>
        </p:txBody>
      </p:sp>
      <p:sp>
        <p:nvSpPr>
          <p:cNvPr id="3" name="TextBox 2"/>
          <p:cNvSpPr txBox="1"/>
          <p:nvPr/>
        </p:nvSpPr>
        <p:spPr>
          <a:xfrm>
            <a:off x="1946275" y="3892312"/>
            <a:ext cx="4358148" cy="369332"/>
          </a:xfrm>
          <a:prstGeom prst="rect">
            <a:avLst/>
          </a:prstGeom>
          <a:noFill/>
        </p:spPr>
        <p:txBody>
          <a:bodyPr wrap="square" rtlCol="0">
            <a:spAutoFit/>
          </a:bodyPr>
          <a:lstStyle/>
          <a:p>
            <a:pPr algn="ctr"/>
            <a:r>
              <a:rPr lang="en-US" sz="1800" dirty="0"/>
              <a:t>12 </a:t>
            </a:r>
            <a:r>
              <a:rPr lang="en-US" sz="1800" dirty="0" err="1"/>
              <a:t>dhjetor</a:t>
            </a:r>
            <a:r>
              <a:rPr lang="en-US" sz="1800" dirty="0"/>
              <a:t> 2022</a:t>
            </a:r>
            <a:endParaRPr lang="sq-AL" sz="1800" dirty="0"/>
          </a:p>
        </p:txBody>
      </p:sp>
      <p:sp>
        <p:nvSpPr>
          <p:cNvPr id="4" name="TextBox 3"/>
          <p:cNvSpPr txBox="1"/>
          <p:nvPr/>
        </p:nvSpPr>
        <p:spPr>
          <a:xfrm>
            <a:off x="1278088" y="4963319"/>
            <a:ext cx="6150278" cy="646331"/>
          </a:xfrm>
          <a:prstGeom prst="rect">
            <a:avLst/>
          </a:prstGeom>
          <a:noFill/>
        </p:spPr>
        <p:txBody>
          <a:bodyPr wrap="square" rtlCol="0">
            <a:spAutoFit/>
          </a:bodyPr>
          <a:lstStyle/>
          <a:p>
            <a:pPr algn="ctr"/>
            <a:r>
              <a:rPr lang="en-US" sz="1800" i="1" dirty="0" err="1" smtClean="0"/>
              <a:t>Dr.Kledi</a:t>
            </a:r>
            <a:r>
              <a:rPr lang="en-US" sz="1800" i="1" dirty="0" smtClean="0"/>
              <a:t> Kodra, Dr. Arbi Shehu, </a:t>
            </a:r>
            <a:r>
              <a:rPr lang="en-US" sz="1800" i="1" dirty="0" err="1" smtClean="0"/>
              <a:t>M.Sc.Agron</a:t>
            </a:r>
            <a:r>
              <a:rPr lang="en-US" sz="1800" i="1" dirty="0" smtClean="0"/>
              <a:t> Haxhimali, </a:t>
            </a:r>
          </a:p>
          <a:p>
            <a:pPr algn="ctr"/>
            <a:r>
              <a:rPr lang="en-US" sz="1800" i="1" dirty="0" smtClean="0"/>
              <a:t>Dr. Elton Qendro</a:t>
            </a:r>
            <a:endParaRPr lang="sq-AL" sz="2400" i="1" dirty="0"/>
          </a:p>
        </p:txBody>
      </p:sp>
      <p:sp>
        <p:nvSpPr>
          <p:cNvPr id="5" name="TextBox 4"/>
          <p:cNvSpPr txBox="1"/>
          <p:nvPr/>
        </p:nvSpPr>
        <p:spPr>
          <a:xfrm>
            <a:off x="1027134" y="2882107"/>
            <a:ext cx="7431065" cy="523220"/>
          </a:xfrm>
          <a:prstGeom prst="rect">
            <a:avLst/>
          </a:prstGeom>
          <a:noFill/>
        </p:spPr>
        <p:txBody>
          <a:bodyPr wrap="square" rtlCol="0">
            <a:spAutoFit/>
          </a:bodyPr>
          <a:lstStyle/>
          <a:p>
            <a:r>
              <a:rPr lang="en-US" altLang="en-US" dirty="0" err="1">
                <a:solidFill>
                  <a:srgbClr val="0070C0"/>
                </a:solidFill>
              </a:rPr>
              <a:t>Bashkia</a:t>
            </a:r>
            <a:r>
              <a:rPr lang="en-US" altLang="en-US" dirty="0">
                <a:solidFill>
                  <a:srgbClr val="0070C0"/>
                </a:solidFill>
              </a:rPr>
              <a:t> </a:t>
            </a:r>
            <a:r>
              <a:rPr lang="en-US" altLang="en-US" dirty="0" err="1">
                <a:solidFill>
                  <a:srgbClr val="0070C0"/>
                </a:solidFill>
              </a:rPr>
              <a:t>Roskovec</a:t>
            </a:r>
            <a:r>
              <a:rPr lang="en-US" altLang="en-US" dirty="0">
                <a:solidFill>
                  <a:srgbClr val="0070C0"/>
                </a:solidFill>
              </a:rPr>
              <a:t>, </a:t>
            </a:r>
            <a:r>
              <a:rPr lang="en-US" altLang="en-US" dirty="0" err="1">
                <a:solidFill>
                  <a:srgbClr val="0070C0"/>
                </a:solidFill>
              </a:rPr>
              <a:t>Selenicë</a:t>
            </a:r>
            <a:r>
              <a:rPr lang="en-US" altLang="en-US" dirty="0">
                <a:solidFill>
                  <a:srgbClr val="0070C0"/>
                </a:solidFill>
              </a:rPr>
              <a:t> </a:t>
            </a:r>
            <a:r>
              <a:rPr lang="en-US" altLang="en-US" dirty="0" err="1">
                <a:solidFill>
                  <a:srgbClr val="0070C0"/>
                </a:solidFill>
              </a:rPr>
              <a:t>dhe</a:t>
            </a:r>
            <a:r>
              <a:rPr lang="en-US" altLang="en-US" dirty="0">
                <a:solidFill>
                  <a:srgbClr val="0070C0"/>
                </a:solidFill>
              </a:rPr>
              <a:t> </a:t>
            </a:r>
            <a:r>
              <a:rPr lang="en-US" altLang="en-US" dirty="0" err="1">
                <a:solidFill>
                  <a:srgbClr val="0070C0"/>
                </a:solidFill>
              </a:rPr>
              <a:t>Pogradec</a:t>
            </a:r>
            <a:endParaRPr lang="sq-A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Krahasim</a:t>
            </a:r>
            <a:r>
              <a:rPr lang="en-US" dirty="0" smtClean="0"/>
              <a:t> </a:t>
            </a:r>
            <a:r>
              <a:rPr lang="en-US" dirty="0" err="1" smtClean="0"/>
              <a:t>mes</a:t>
            </a:r>
            <a:r>
              <a:rPr lang="en-US" dirty="0" smtClean="0"/>
              <a:t> 4 </a:t>
            </a:r>
            <a:r>
              <a:rPr lang="en-US" dirty="0" err="1" smtClean="0"/>
              <a:t>bashkive</a:t>
            </a:r>
            <a:r>
              <a:rPr lang="en-US" dirty="0" smtClean="0"/>
              <a:t> – </a:t>
            </a:r>
            <a:r>
              <a:rPr lang="en-US" dirty="0" err="1" smtClean="0"/>
              <a:t>fluksi</a:t>
            </a:r>
            <a:r>
              <a:rPr lang="en-US" dirty="0" smtClean="0"/>
              <a:t> </a:t>
            </a:r>
            <a:r>
              <a:rPr lang="en-US" dirty="0" err="1" smtClean="0"/>
              <a:t>vjetor</a:t>
            </a:r>
            <a:endParaRPr lang="sq-AL" dirty="0"/>
          </a:p>
        </p:txBody>
      </p:sp>
      <p:graphicFrame>
        <p:nvGraphicFramePr>
          <p:cNvPr id="9" name="Chart 8"/>
          <p:cNvGraphicFramePr>
            <a:graphicFrameLocks/>
          </p:cNvGraphicFramePr>
          <p:nvPr>
            <p:extLst>
              <p:ext uri="{D42A27DB-BD31-4B8C-83A1-F6EECF244321}">
                <p14:modId xmlns:p14="http://schemas.microsoft.com/office/powerpoint/2010/main" val="2752001758"/>
              </p:ext>
            </p:extLst>
          </p:nvPr>
        </p:nvGraphicFramePr>
        <p:xfrm>
          <a:off x="225468" y="1720055"/>
          <a:ext cx="8918532" cy="43300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4731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Aktivi</a:t>
            </a:r>
            <a:r>
              <a:rPr lang="en-US" dirty="0" smtClean="0"/>
              <a:t> </a:t>
            </a:r>
            <a:r>
              <a:rPr lang="en-US" dirty="0" err="1" smtClean="0"/>
              <a:t>monetar</a:t>
            </a:r>
            <a:r>
              <a:rPr lang="en-US" dirty="0" smtClean="0"/>
              <a:t> – </a:t>
            </a:r>
            <a:r>
              <a:rPr lang="en-US" dirty="0" err="1" smtClean="0"/>
              <a:t>krahasim</a:t>
            </a:r>
            <a:r>
              <a:rPr lang="en-US" dirty="0" smtClean="0"/>
              <a:t> </a:t>
            </a:r>
            <a:r>
              <a:rPr lang="en-US" dirty="0" err="1" smtClean="0"/>
              <a:t>mes</a:t>
            </a:r>
            <a:r>
              <a:rPr lang="en-US" dirty="0" smtClean="0"/>
              <a:t> </a:t>
            </a:r>
            <a:r>
              <a:rPr lang="en-US" dirty="0" err="1" smtClean="0"/>
              <a:t>bashkive</a:t>
            </a:r>
            <a:endParaRPr lang="sq-AL" dirty="0"/>
          </a:p>
        </p:txBody>
      </p:sp>
      <p:graphicFrame>
        <p:nvGraphicFramePr>
          <p:cNvPr id="4" name="Chart 3"/>
          <p:cNvGraphicFramePr>
            <a:graphicFrameLocks/>
          </p:cNvGraphicFramePr>
          <p:nvPr>
            <p:extLst>
              <p:ext uri="{D42A27DB-BD31-4B8C-83A1-F6EECF244321}">
                <p14:modId xmlns:p14="http://schemas.microsoft.com/office/powerpoint/2010/main" val="2642494721"/>
              </p:ext>
            </p:extLst>
          </p:nvPr>
        </p:nvGraphicFramePr>
        <p:xfrm>
          <a:off x="288099" y="1841326"/>
          <a:ext cx="8768219" cy="40960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3516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Përfitimet</a:t>
            </a:r>
            <a:r>
              <a:rPr lang="en-US" dirty="0"/>
              <a:t> e </a:t>
            </a:r>
            <a:r>
              <a:rPr lang="en-US" dirty="0" err="1"/>
              <a:t>shumta</a:t>
            </a:r>
            <a:r>
              <a:rPr lang="en-US" dirty="0"/>
              <a:t> </a:t>
            </a:r>
            <a:r>
              <a:rPr lang="en-US" dirty="0" err="1"/>
              <a:t>të</a:t>
            </a:r>
            <a:r>
              <a:rPr lang="en-US" dirty="0"/>
              <a:t> </a:t>
            </a:r>
            <a:r>
              <a:rPr lang="en-US" dirty="0" err="1"/>
              <a:t>Kapitalit</a:t>
            </a:r>
            <a:r>
              <a:rPr lang="en-US" dirty="0"/>
              <a:t> </a:t>
            </a:r>
            <a:r>
              <a:rPr lang="en-US" dirty="0" err="1"/>
              <a:t>Natyror</a:t>
            </a:r>
            <a:endParaRPr lang="sq-AL" dirty="0"/>
          </a:p>
        </p:txBody>
      </p:sp>
      <p:sp>
        <p:nvSpPr>
          <p:cNvPr id="5" name="Rectangle 4"/>
          <p:cNvSpPr/>
          <p:nvPr/>
        </p:nvSpPr>
        <p:spPr bwMode="auto">
          <a:xfrm>
            <a:off x="395288" y="5190737"/>
            <a:ext cx="8278812" cy="745713"/>
          </a:xfrm>
          <a:prstGeom prst="rect">
            <a:avLst/>
          </a:prstGeom>
          <a:solidFill>
            <a:srgbClr val="0070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bg1"/>
                </a:solidFill>
                <a:effectLst/>
                <a:latin typeface="Arial" pitchFamily="34" charset="0"/>
              </a:rPr>
              <a:t>      </a:t>
            </a:r>
            <a:r>
              <a:rPr kumimoji="0" lang="en-US" sz="2800" b="0" i="0" u="none" strike="noStrike" cap="none" normalizeH="0" baseline="0" dirty="0" err="1">
                <a:ln>
                  <a:noFill/>
                </a:ln>
                <a:solidFill>
                  <a:schemeClr val="bg1"/>
                </a:solidFill>
                <a:effectLst/>
                <a:latin typeface="Arial" pitchFamily="34" charset="0"/>
              </a:rPr>
              <a:t>Kapitali</a:t>
            </a:r>
            <a:r>
              <a:rPr kumimoji="0" lang="en-US" sz="2800" b="0" i="0" u="none" strike="noStrike" cap="none" normalizeH="0" baseline="0" dirty="0">
                <a:ln>
                  <a:noFill/>
                </a:ln>
                <a:solidFill>
                  <a:schemeClr val="bg1"/>
                </a:solidFill>
                <a:effectLst/>
                <a:latin typeface="Arial" pitchFamily="34" charset="0"/>
              </a:rPr>
              <a:t> </a:t>
            </a:r>
            <a:r>
              <a:rPr kumimoji="0" lang="en-US" sz="2800" b="0" i="0" u="none" strike="noStrike" cap="none" normalizeH="0" baseline="0" dirty="0" err="1">
                <a:ln>
                  <a:noFill/>
                </a:ln>
                <a:solidFill>
                  <a:schemeClr val="bg1"/>
                </a:solidFill>
                <a:effectLst/>
                <a:latin typeface="Arial" pitchFamily="34" charset="0"/>
              </a:rPr>
              <a:t>Natyror</a:t>
            </a:r>
            <a:endParaRPr kumimoji="0" lang="sq-AL" sz="2800" b="0" i="0" u="none" strike="noStrike" cap="none" normalizeH="0" baseline="0" dirty="0">
              <a:ln>
                <a:noFill/>
              </a:ln>
              <a:solidFill>
                <a:schemeClr val="bg1"/>
              </a:solidFill>
              <a:effectLst/>
              <a:latin typeface="Arial" pitchFamily="34" charset="0"/>
            </a:endParaRPr>
          </a:p>
        </p:txBody>
      </p:sp>
      <p:sp>
        <p:nvSpPr>
          <p:cNvPr id="6" name="Rectangle 5"/>
          <p:cNvSpPr/>
          <p:nvPr/>
        </p:nvSpPr>
        <p:spPr bwMode="auto">
          <a:xfrm>
            <a:off x="1003300" y="4477677"/>
            <a:ext cx="6908800" cy="674883"/>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bg1"/>
                </a:solidFill>
                <a:effectLst/>
                <a:latin typeface="Arial" pitchFamily="34" charset="0"/>
              </a:rPr>
              <a:t>            </a:t>
            </a:r>
            <a:r>
              <a:rPr kumimoji="0" lang="en-US" sz="2800" b="0" i="0" u="none" strike="noStrike" cap="none" normalizeH="0" baseline="0" dirty="0" err="1">
                <a:ln>
                  <a:noFill/>
                </a:ln>
                <a:solidFill>
                  <a:schemeClr val="bg1"/>
                </a:solidFill>
                <a:effectLst/>
                <a:latin typeface="Arial" pitchFamily="34" charset="0"/>
              </a:rPr>
              <a:t>Përfitimet</a:t>
            </a:r>
            <a:r>
              <a:rPr kumimoji="0" lang="en-US" sz="2800" b="0" i="0" u="none" strike="noStrike" cap="none" normalizeH="0" baseline="0" dirty="0">
                <a:ln>
                  <a:noFill/>
                </a:ln>
                <a:solidFill>
                  <a:schemeClr val="bg1"/>
                </a:solidFill>
                <a:effectLst/>
                <a:latin typeface="Arial" pitchFamily="34" charset="0"/>
              </a:rPr>
              <a:t> </a:t>
            </a:r>
            <a:r>
              <a:rPr kumimoji="0" lang="en-US" sz="2800" b="0" i="0" u="none" strike="noStrike" cap="none" normalizeH="0" baseline="0" dirty="0" err="1">
                <a:ln>
                  <a:noFill/>
                </a:ln>
                <a:solidFill>
                  <a:schemeClr val="bg1"/>
                </a:solidFill>
                <a:effectLst/>
                <a:latin typeface="Arial" pitchFamily="34" charset="0"/>
              </a:rPr>
              <a:t>Mjedisore</a:t>
            </a:r>
            <a:endParaRPr kumimoji="0" lang="sq-AL" sz="2800" b="0" i="0" u="none" strike="noStrike" cap="none" normalizeH="0" baseline="0" dirty="0">
              <a:ln>
                <a:noFill/>
              </a:ln>
              <a:solidFill>
                <a:schemeClr val="bg1"/>
              </a:solidFill>
              <a:effectLst/>
              <a:latin typeface="Arial" pitchFamily="34" charset="0"/>
            </a:endParaRPr>
          </a:p>
        </p:txBody>
      </p:sp>
      <p:sp>
        <p:nvSpPr>
          <p:cNvPr id="7" name="Rectangle 6"/>
          <p:cNvSpPr/>
          <p:nvPr/>
        </p:nvSpPr>
        <p:spPr bwMode="auto">
          <a:xfrm>
            <a:off x="1549400" y="3837260"/>
            <a:ext cx="5981700" cy="640417"/>
          </a:xfrm>
          <a:prstGeom prst="rect">
            <a:avLst/>
          </a:prstGeom>
          <a:solidFill>
            <a:srgbClr val="0000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bg1"/>
                </a:solidFill>
                <a:effectLst/>
                <a:latin typeface="Arial" pitchFamily="34" charset="0"/>
              </a:rPr>
              <a:t>                    </a:t>
            </a:r>
            <a:r>
              <a:rPr kumimoji="0" lang="en-US" sz="2800" b="0" i="0" u="none" strike="noStrike" cap="none" normalizeH="0" baseline="0" dirty="0" err="1">
                <a:ln>
                  <a:noFill/>
                </a:ln>
                <a:solidFill>
                  <a:schemeClr val="bg1"/>
                </a:solidFill>
                <a:effectLst/>
                <a:latin typeface="Arial" pitchFamily="34" charset="0"/>
              </a:rPr>
              <a:t>Përfitimet</a:t>
            </a:r>
            <a:r>
              <a:rPr kumimoji="0" lang="en-US" sz="2800" b="0" i="0" u="none" strike="noStrike" cap="none" normalizeH="0" baseline="0" dirty="0">
                <a:ln>
                  <a:noFill/>
                </a:ln>
                <a:solidFill>
                  <a:schemeClr val="tx1"/>
                </a:solidFill>
                <a:effectLst/>
                <a:latin typeface="Arial" pitchFamily="34" charset="0"/>
              </a:rPr>
              <a:t> </a:t>
            </a:r>
            <a:r>
              <a:rPr kumimoji="0" lang="en-US" sz="2800" b="0" i="0" u="none" strike="noStrike" cap="none" normalizeH="0" baseline="0" dirty="0" err="1">
                <a:ln>
                  <a:noFill/>
                </a:ln>
                <a:solidFill>
                  <a:schemeClr val="bg1"/>
                </a:solidFill>
                <a:effectLst/>
                <a:latin typeface="Arial" pitchFamily="34" charset="0"/>
              </a:rPr>
              <a:t>Ekonomike</a:t>
            </a:r>
            <a:endParaRPr kumimoji="0" lang="sq-AL" sz="2800" b="0" i="0" u="none" strike="noStrike" cap="none" normalizeH="0" baseline="0" dirty="0">
              <a:ln>
                <a:noFill/>
              </a:ln>
              <a:solidFill>
                <a:schemeClr val="bg1"/>
              </a:solidFill>
              <a:effectLst/>
              <a:latin typeface="Arial" pitchFamily="34" charset="0"/>
            </a:endParaRPr>
          </a:p>
        </p:txBody>
      </p:sp>
      <p:sp>
        <p:nvSpPr>
          <p:cNvPr id="8" name="Rectangle 7"/>
          <p:cNvSpPr/>
          <p:nvPr/>
        </p:nvSpPr>
        <p:spPr bwMode="auto">
          <a:xfrm>
            <a:off x="2222500" y="3124200"/>
            <a:ext cx="4749800" cy="71306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bg1"/>
                </a:solidFill>
                <a:effectLst/>
                <a:latin typeface="Arial" pitchFamily="34" charset="0"/>
              </a:rPr>
              <a:t>            </a:t>
            </a:r>
            <a:r>
              <a:rPr kumimoji="0" lang="en-US" sz="2800" b="0" i="0" u="none" strike="noStrike" cap="none" normalizeH="0" baseline="0" dirty="0" err="1">
                <a:ln>
                  <a:noFill/>
                </a:ln>
                <a:solidFill>
                  <a:schemeClr val="bg1"/>
                </a:solidFill>
                <a:effectLst/>
                <a:latin typeface="Arial" pitchFamily="34" charset="0"/>
              </a:rPr>
              <a:t>Përfitimet</a:t>
            </a:r>
            <a:r>
              <a:rPr kumimoji="0" lang="en-US" sz="2800" b="0" i="0" u="none" strike="noStrike" cap="none" normalizeH="0" baseline="0" dirty="0">
                <a:ln>
                  <a:noFill/>
                </a:ln>
                <a:solidFill>
                  <a:schemeClr val="tx1"/>
                </a:solidFill>
                <a:effectLst/>
                <a:latin typeface="Arial" pitchFamily="34" charset="0"/>
              </a:rPr>
              <a:t> </a:t>
            </a:r>
            <a:r>
              <a:rPr kumimoji="0" lang="en-US" sz="2800" b="0" i="0" u="none" strike="noStrike" cap="none" normalizeH="0" baseline="0" dirty="0" err="1">
                <a:ln>
                  <a:noFill/>
                </a:ln>
                <a:solidFill>
                  <a:schemeClr val="bg1"/>
                </a:solidFill>
                <a:effectLst/>
                <a:latin typeface="Arial" pitchFamily="34" charset="0"/>
              </a:rPr>
              <a:t>Shoqërore</a:t>
            </a:r>
            <a:endParaRPr kumimoji="0" lang="sq-AL" sz="2800" b="0" i="0" u="none" strike="noStrike" cap="none" normalizeH="0" baseline="0" dirty="0">
              <a:ln>
                <a:noFill/>
              </a:ln>
              <a:solidFill>
                <a:schemeClr val="bg1"/>
              </a:solidFill>
              <a:effectLst/>
              <a:latin typeface="Arial" pitchFamily="34" charset="0"/>
            </a:endParaRPr>
          </a:p>
        </p:txBody>
      </p:sp>
      <p:sp>
        <p:nvSpPr>
          <p:cNvPr id="9" name="Rounded Rectangle 8"/>
          <p:cNvSpPr/>
          <p:nvPr/>
        </p:nvSpPr>
        <p:spPr bwMode="auto">
          <a:xfrm rot="16200000">
            <a:off x="-36606" y="3502200"/>
            <a:ext cx="4330700" cy="670119"/>
          </a:xfrm>
          <a:prstGeom prst="round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a:ln>
                  <a:noFill/>
                </a:ln>
                <a:solidFill>
                  <a:schemeClr val="bg1"/>
                </a:solidFill>
                <a:effectLst/>
                <a:latin typeface="Arial" pitchFamily="34" charset="0"/>
              </a:rPr>
              <a:t>Menaxhimi</a:t>
            </a:r>
            <a:r>
              <a:rPr kumimoji="0" lang="en-US" sz="2800" b="0" i="0" u="none" strike="noStrike" cap="none" normalizeH="0" baseline="0" dirty="0">
                <a:ln>
                  <a:noFill/>
                </a:ln>
                <a:solidFill>
                  <a:schemeClr val="bg1"/>
                </a:solidFill>
                <a:effectLst/>
                <a:latin typeface="Arial" pitchFamily="34" charset="0"/>
              </a:rPr>
              <a:t> i</a:t>
            </a:r>
            <a:r>
              <a:rPr kumimoji="0" lang="en-US" sz="2800" b="0" i="0" u="none" strike="noStrike" cap="none" normalizeH="0" dirty="0">
                <a:ln>
                  <a:noFill/>
                </a:ln>
                <a:solidFill>
                  <a:schemeClr val="bg1"/>
                </a:solidFill>
                <a:effectLst/>
                <a:latin typeface="Arial" pitchFamily="34" charset="0"/>
              </a:rPr>
              <a:t> </a:t>
            </a:r>
            <a:r>
              <a:rPr kumimoji="0" lang="en-US" sz="2800" b="0" i="0" u="none" strike="noStrike" cap="none" normalizeH="0" dirty="0" err="1">
                <a:ln>
                  <a:noFill/>
                </a:ln>
                <a:solidFill>
                  <a:schemeClr val="bg1"/>
                </a:solidFill>
                <a:effectLst/>
                <a:latin typeface="Arial" pitchFamily="34" charset="0"/>
              </a:rPr>
              <a:t>kompromisit</a:t>
            </a:r>
            <a:endParaRPr kumimoji="0" lang="sq-AL" sz="2800" b="0" i="0" u="none" strike="noStrike" cap="none" normalizeH="0" baseline="0" dirty="0">
              <a:ln>
                <a:noFill/>
              </a:ln>
              <a:solidFill>
                <a:schemeClr val="bg1"/>
              </a:solidFill>
              <a:effectLst/>
              <a:latin typeface="Arial" pitchFamily="34" charset="0"/>
            </a:endParaRPr>
          </a:p>
        </p:txBody>
      </p:sp>
      <p:pic>
        <p:nvPicPr>
          <p:cNvPr id="11" name="Picture 10" descr="Greek Economy Expected To Grow By 2.5 percent In 2015 ~ HellasFrappe"/>
          <p:cNvPicPr>
            <a:picLocks noChangeAspect="1"/>
          </p:cNvPicPr>
          <p:nvPr/>
        </p:nvPicPr>
        <p:blipFill>
          <a:blip r:embed="rId3" cstate="hq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2794000" y="3931814"/>
            <a:ext cx="647700" cy="485775"/>
          </a:xfrm>
          <a:prstGeom prst="rect">
            <a:avLst/>
          </a:prstGeom>
        </p:spPr>
      </p:pic>
      <p:pic>
        <p:nvPicPr>
          <p:cNvPr id="12" name="Picture 11" descr="People sign | Free SVG"/>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807202" y="3196843"/>
            <a:ext cx="545863" cy="545863"/>
          </a:xfrm>
          <a:prstGeom prst="rect">
            <a:avLst/>
          </a:prstGeom>
        </p:spPr>
      </p:pic>
      <p:pic>
        <p:nvPicPr>
          <p:cNvPr id="13" name="Picture 12" descr="Clipart - RPG map symbols: tree"/>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8065777" y="4872384"/>
            <a:ext cx="636706" cy="636706"/>
          </a:xfrm>
          <a:prstGeom prst="rect">
            <a:avLst/>
          </a:prstGeom>
        </p:spPr>
      </p:pic>
      <p:pic>
        <p:nvPicPr>
          <p:cNvPr id="14" name="Picture 13" descr="Clipart - RPG map symbols: tree"/>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447676" y="4815118"/>
            <a:ext cx="636706" cy="636706"/>
          </a:xfrm>
          <a:prstGeom prst="rect">
            <a:avLst/>
          </a:prstGeom>
        </p:spPr>
      </p:pic>
      <p:pic>
        <p:nvPicPr>
          <p:cNvPr id="15" name="Picture 14" descr="Clipart - RPG map symbols: tree"/>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6894394" y="4853296"/>
            <a:ext cx="636706" cy="636706"/>
          </a:xfrm>
          <a:prstGeom prst="rect">
            <a:avLst/>
          </a:prstGeom>
        </p:spPr>
      </p:pic>
      <p:pic>
        <p:nvPicPr>
          <p:cNvPr id="16" name="Picture 15" descr="Clipart - RPG map symbols: tree"/>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804994" y="4783369"/>
            <a:ext cx="636706" cy="636706"/>
          </a:xfrm>
          <a:prstGeom prst="rect">
            <a:avLst/>
          </a:prstGeom>
        </p:spPr>
      </p:pic>
    </p:spTree>
    <p:extLst>
      <p:ext uri="{BB962C8B-B14F-4D97-AF65-F5344CB8AC3E}">
        <p14:creationId xmlns:p14="http://schemas.microsoft.com/office/powerpoint/2010/main" val="3515739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vazhdim</a:t>
            </a:r>
            <a:endParaRPr lang="sq-AL" dirty="0"/>
          </a:p>
        </p:txBody>
      </p:sp>
      <p:pic>
        <p:nvPicPr>
          <p:cNvPr id="4" name="Picture 3"/>
          <p:cNvPicPr>
            <a:picLocks noChangeAspect="1"/>
          </p:cNvPicPr>
          <p:nvPr/>
        </p:nvPicPr>
        <p:blipFill>
          <a:blip r:embed="rId3"/>
          <a:stretch>
            <a:fillRect/>
          </a:stretch>
        </p:blipFill>
        <p:spPr>
          <a:xfrm>
            <a:off x="174571" y="1702676"/>
            <a:ext cx="8969430" cy="5002924"/>
          </a:xfrm>
          <a:prstGeom prst="rect">
            <a:avLst/>
          </a:prstGeom>
        </p:spPr>
      </p:pic>
    </p:spTree>
    <p:extLst>
      <p:ext uri="{BB962C8B-B14F-4D97-AF65-F5344CB8AC3E}">
        <p14:creationId xmlns:p14="http://schemas.microsoft.com/office/powerpoint/2010/main" val="2027893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ea typeface="ＭＳ Ｐゴシック"/>
              </a:rPr>
              <a:t>Përfundime</a:t>
            </a:r>
            <a:r>
              <a:rPr lang="en-US" dirty="0" smtClean="0">
                <a:ea typeface="ＭＳ Ｐゴシック"/>
              </a:rPr>
              <a:t> </a:t>
            </a:r>
            <a:r>
              <a:rPr lang="en-US" dirty="0" err="1" smtClean="0">
                <a:ea typeface="ＭＳ Ｐゴシック"/>
              </a:rPr>
              <a:t>dhe</a:t>
            </a:r>
            <a:r>
              <a:rPr lang="en-US" dirty="0" smtClean="0">
                <a:ea typeface="ＭＳ Ｐゴシック"/>
              </a:rPr>
              <a:t> </a:t>
            </a:r>
            <a:r>
              <a:rPr lang="en-US" dirty="0" err="1" smtClean="0">
                <a:ea typeface="ＭＳ Ｐゴシック"/>
              </a:rPr>
              <a:t>rekomandime</a:t>
            </a:r>
            <a:r>
              <a:rPr lang="en-US" dirty="0" smtClean="0">
                <a:ea typeface="ＭＳ Ｐゴシック"/>
              </a:rPr>
              <a:t> </a:t>
            </a:r>
            <a:r>
              <a:rPr lang="en-US" dirty="0" err="1" smtClean="0">
                <a:ea typeface="ＭＳ Ｐゴシック"/>
              </a:rPr>
              <a:t>të</a:t>
            </a:r>
            <a:r>
              <a:rPr lang="en-US" dirty="0" smtClean="0">
                <a:ea typeface="ＭＳ Ｐゴシック"/>
              </a:rPr>
              <a:t> </a:t>
            </a:r>
            <a:r>
              <a:rPr lang="en-US" dirty="0" err="1" smtClean="0">
                <a:ea typeface="ＭＳ Ｐゴシック"/>
              </a:rPr>
              <a:t>përbashkëta</a:t>
            </a:r>
            <a:endParaRPr lang="sq-AL" dirty="0" err="1"/>
          </a:p>
        </p:txBody>
      </p:sp>
      <p:sp>
        <p:nvSpPr>
          <p:cNvPr id="6" name="Content Placeholder 5">
            <a:extLst>
              <a:ext uri="{FF2B5EF4-FFF2-40B4-BE49-F238E27FC236}">
                <a16:creationId xmlns:a16="http://schemas.microsoft.com/office/drawing/2014/main" id="{D73A0121-F7CE-7F64-3C39-F97F66023454}"/>
              </a:ext>
            </a:extLst>
          </p:cNvPr>
          <p:cNvSpPr>
            <a:spLocks noGrp="1"/>
          </p:cNvSpPr>
          <p:nvPr>
            <p:ph idx="1"/>
          </p:nvPr>
        </p:nvSpPr>
        <p:spPr/>
        <p:txBody>
          <a:bodyPr/>
          <a:lstStyle/>
          <a:p>
            <a:pPr algn="just">
              <a:buFont typeface="+mj-lt"/>
              <a:buAutoNum type="arabicPeriod"/>
            </a:pPr>
            <a:r>
              <a:rPr lang="en-US" sz="1400" dirty="0" err="1">
                <a:ea typeface="ＭＳ Ｐゴシック"/>
                <a:cs typeface="Arial"/>
              </a:rPr>
              <a:t>Katër</a:t>
            </a:r>
            <a:r>
              <a:rPr lang="en-US" sz="1400" dirty="0">
                <a:ea typeface="ＭＳ Ｐゴシック"/>
                <a:cs typeface="Arial"/>
              </a:rPr>
              <a:t> (4) </a:t>
            </a:r>
            <a:r>
              <a:rPr lang="en-US" sz="1400" dirty="0" err="1">
                <a:ea typeface="ＭＳ Ｐゴシック"/>
                <a:cs typeface="Arial"/>
              </a:rPr>
              <a:t>b</a:t>
            </a:r>
            <a:r>
              <a:rPr lang="en-US" sz="1400" dirty="0" err="1" smtClean="0">
                <a:ea typeface="ＭＳ Ｐゴシック"/>
                <a:cs typeface="Arial"/>
              </a:rPr>
              <a:t>ashkitë</a:t>
            </a:r>
            <a:r>
              <a:rPr lang="en-US" sz="1400" dirty="0" smtClean="0">
                <a:ea typeface="ＭＳ Ｐゴシック"/>
                <a:cs typeface="Arial"/>
              </a:rPr>
              <a:t> </a:t>
            </a:r>
            <a:r>
              <a:rPr lang="en-US" sz="1400" dirty="0">
                <a:ea typeface="ＭＳ Ｐゴシック"/>
                <a:cs typeface="Arial"/>
              </a:rPr>
              <a:t>e </a:t>
            </a:r>
            <a:r>
              <a:rPr lang="en-US" sz="1400" dirty="0" err="1">
                <a:ea typeface="ＭＳ Ｐゴシック"/>
                <a:cs typeface="Arial"/>
              </a:rPr>
              <a:t>pilotuara</a:t>
            </a:r>
            <a:r>
              <a:rPr lang="en-US" sz="1400" dirty="0">
                <a:ea typeface="ＭＳ Ｐゴシック"/>
                <a:cs typeface="Arial"/>
              </a:rPr>
              <a:t> </a:t>
            </a:r>
            <a:r>
              <a:rPr lang="en-US" sz="1400" dirty="0" err="1" smtClean="0">
                <a:ea typeface="ＭＳ Ｐゴシック"/>
                <a:cs typeface="Arial"/>
              </a:rPr>
              <a:t>kanë</a:t>
            </a:r>
            <a:r>
              <a:rPr lang="en-US" sz="1400" dirty="0" smtClean="0">
                <a:ea typeface="ＭＳ Ｐゴシック"/>
                <a:cs typeface="Arial"/>
              </a:rPr>
              <a:t> </a:t>
            </a:r>
            <a:r>
              <a:rPr lang="en-US" sz="1400" b="1" dirty="0" err="1">
                <a:ea typeface="ＭＳ Ｐゴシック"/>
                <a:cs typeface="Arial"/>
              </a:rPr>
              <a:t>një</a:t>
            </a:r>
            <a:r>
              <a:rPr lang="en-US" sz="1400" b="1" dirty="0">
                <a:ea typeface="ＭＳ Ｐゴシック"/>
                <a:cs typeface="Arial"/>
              </a:rPr>
              <a:t> </a:t>
            </a:r>
            <a:r>
              <a:rPr lang="en-US" sz="1400" b="1" dirty="0" err="1">
                <a:ea typeface="ＭＳ Ｐゴシック"/>
                <a:cs typeface="Arial"/>
              </a:rPr>
              <a:t>regjistër</a:t>
            </a:r>
            <a:r>
              <a:rPr lang="en-US" sz="1400" dirty="0">
                <a:ea typeface="ＭＳ Ｐゴシック"/>
                <a:cs typeface="Arial"/>
              </a:rPr>
              <a:t> </a:t>
            </a:r>
            <a:r>
              <a:rPr lang="en-US" sz="1400" dirty="0" err="1">
                <a:ea typeface="ＭＳ Ｐゴシック"/>
                <a:cs typeface="Arial"/>
              </a:rPr>
              <a:t>të</a:t>
            </a:r>
            <a:r>
              <a:rPr lang="en-US" sz="1400" dirty="0">
                <a:ea typeface="ＭＳ Ｐゴシック"/>
                <a:cs typeface="Arial"/>
              </a:rPr>
              <a:t> </a:t>
            </a:r>
            <a:r>
              <a:rPr lang="en-US" sz="1400" dirty="0" err="1">
                <a:ea typeface="ＭＳ Ｐゴシック"/>
                <a:cs typeface="Arial"/>
              </a:rPr>
              <a:t>pasurive</a:t>
            </a:r>
            <a:r>
              <a:rPr lang="en-US" sz="1400" dirty="0">
                <a:ea typeface="ＭＳ Ｐゴシック"/>
                <a:cs typeface="Arial"/>
              </a:rPr>
              <a:t> </a:t>
            </a:r>
            <a:r>
              <a:rPr lang="en-US" sz="1400" dirty="0" err="1">
                <a:ea typeface="ＭＳ Ｐゴシック"/>
                <a:cs typeface="Arial"/>
              </a:rPr>
              <a:t>natyrore</a:t>
            </a:r>
            <a:r>
              <a:rPr lang="en-US" sz="1400" dirty="0">
                <a:ea typeface="ＭＳ Ｐゴシック"/>
                <a:cs typeface="Arial"/>
              </a:rPr>
              <a:t> </a:t>
            </a:r>
            <a:r>
              <a:rPr lang="en-US" sz="1400" dirty="0" err="1">
                <a:ea typeface="ＭＳ Ｐゴシック"/>
                <a:cs typeface="Arial"/>
              </a:rPr>
              <a:t>në</a:t>
            </a:r>
            <a:r>
              <a:rPr lang="en-US" sz="1400" dirty="0">
                <a:ea typeface="ＭＳ Ｐゴシック"/>
                <a:cs typeface="Arial"/>
              </a:rPr>
              <a:t> </a:t>
            </a:r>
            <a:r>
              <a:rPr lang="en-US" sz="1400" dirty="0" err="1">
                <a:ea typeface="ＭＳ Ｐゴシック"/>
                <a:cs typeface="Arial"/>
              </a:rPr>
              <a:t>gjashtë</a:t>
            </a:r>
            <a:r>
              <a:rPr lang="en-US" sz="1400" dirty="0">
                <a:ea typeface="ＭＳ Ｐゴシック"/>
                <a:cs typeface="Arial"/>
              </a:rPr>
              <a:t> </a:t>
            </a:r>
            <a:r>
              <a:rPr lang="en-US" sz="1400" dirty="0" err="1">
                <a:ea typeface="ＭＳ Ｐゴシック"/>
                <a:cs typeface="Arial"/>
              </a:rPr>
              <a:t>shtylla</a:t>
            </a:r>
            <a:r>
              <a:rPr lang="en-US" sz="1400" dirty="0">
                <a:ea typeface="ＭＳ Ｐゴシック"/>
                <a:cs typeface="Arial"/>
              </a:rPr>
              <a:t> </a:t>
            </a:r>
            <a:r>
              <a:rPr lang="en-US" sz="1400" dirty="0" err="1">
                <a:ea typeface="ＭＳ Ｐゴシック"/>
                <a:cs typeface="Arial"/>
              </a:rPr>
              <a:t>kryesore</a:t>
            </a:r>
            <a:r>
              <a:rPr lang="en-US" sz="1400" dirty="0">
                <a:ea typeface="ＭＳ Ｐゴシック"/>
                <a:cs typeface="Arial"/>
              </a:rPr>
              <a:t> (</a:t>
            </a:r>
            <a:r>
              <a:rPr lang="en-US" sz="1400" dirty="0" err="1">
                <a:ea typeface="ＭＳ Ｐゴシック"/>
                <a:cs typeface="Arial"/>
              </a:rPr>
              <a:t>bujqësi</a:t>
            </a:r>
            <a:r>
              <a:rPr lang="en-US" sz="1400" dirty="0">
                <a:ea typeface="ＭＳ Ｐゴシック"/>
                <a:cs typeface="Arial"/>
              </a:rPr>
              <a:t>, </a:t>
            </a:r>
            <a:r>
              <a:rPr lang="en-US" sz="1400" dirty="0" err="1">
                <a:ea typeface="ＭＳ Ｐゴシック"/>
                <a:cs typeface="Arial"/>
              </a:rPr>
              <a:t>miniera</a:t>
            </a:r>
            <a:r>
              <a:rPr lang="en-US" sz="1400" dirty="0">
                <a:ea typeface="ＭＳ Ｐゴシック"/>
                <a:cs typeface="Arial"/>
              </a:rPr>
              <a:t>, </a:t>
            </a:r>
            <a:r>
              <a:rPr lang="en-US" sz="1400" dirty="0" err="1">
                <a:ea typeface="ＭＳ Ｐゴシック"/>
                <a:cs typeface="Arial"/>
              </a:rPr>
              <a:t>energji</a:t>
            </a:r>
            <a:r>
              <a:rPr lang="en-US" sz="1400" dirty="0">
                <a:ea typeface="ＭＳ Ｐゴシック"/>
                <a:cs typeface="Arial"/>
              </a:rPr>
              <a:t>, </a:t>
            </a:r>
            <a:r>
              <a:rPr lang="en-US" sz="1400" dirty="0" err="1">
                <a:ea typeface="ＭＳ Ｐゴシック"/>
                <a:cs typeface="Arial"/>
              </a:rPr>
              <a:t>burime</a:t>
            </a:r>
            <a:r>
              <a:rPr lang="en-US" sz="1400" dirty="0">
                <a:ea typeface="ＭＳ Ｐゴシック"/>
                <a:cs typeface="Arial"/>
              </a:rPr>
              <a:t> </a:t>
            </a:r>
            <a:r>
              <a:rPr lang="en-US" sz="1400" dirty="0" err="1">
                <a:ea typeface="ＭＳ Ｐゴシック"/>
                <a:cs typeface="Arial"/>
              </a:rPr>
              <a:t>ujore</a:t>
            </a:r>
            <a:r>
              <a:rPr lang="en-US" sz="1400" dirty="0">
                <a:ea typeface="ＭＳ Ｐゴシック"/>
                <a:cs typeface="Arial"/>
              </a:rPr>
              <a:t>, </a:t>
            </a:r>
            <a:r>
              <a:rPr lang="en-US" sz="1400" dirty="0" err="1">
                <a:ea typeface="ＭＳ Ｐゴシック"/>
                <a:cs typeface="Arial"/>
              </a:rPr>
              <a:t>burime</a:t>
            </a:r>
            <a:r>
              <a:rPr lang="en-US" sz="1400" dirty="0">
                <a:ea typeface="ＭＳ Ｐゴシック"/>
                <a:cs typeface="Arial"/>
              </a:rPr>
              <a:t> </a:t>
            </a:r>
            <a:r>
              <a:rPr lang="en-US" sz="1400" dirty="0" err="1">
                <a:ea typeface="ＭＳ Ｐゴシック"/>
                <a:cs typeface="Arial"/>
              </a:rPr>
              <a:t>pyjore</a:t>
            </a:r>
            <a:r>
              <a:rPr lang="en-US" sz="1400" dirty="0">
                <a:ea typeface="ＭＳ Ｐゴシック"/>
                <a:cs typeface="Arial"/>
              </a:rPr>
              <a:t>) </a:t>
            </a:r>
            <a:r>
              <a:rPr lang="en-US" sz="1400" dirty="0" err="1">
                <a:ea typeface="ＭＳ Ｐゴシック"/>
                <a:cs typeface="Arial"/>
              </a:rPr>
              <a:t>që</a:t>
            </a:r>
            <a:r>
              <a:rPr lang="en-US" sz="1400" dirty="0">
                <a:ea typeface="ＭＳ Ｐゴシック"/>
                <a:cs typeface="Arial"/>
              </a:rPr>
              <a:t> do </a:t>
            </a:r>
            <a:r>
              <a:rPr lang="en-US" sz="1400" dirty="0" err="1">
                <a:ea typeface="ＭＳ Ｐゴシック"/>
                <a:cs typeface="Arial"/>
              </a:rPr>
              <a:t>t'u</a:t>
            </a:r>
            <a:r>
              <a:rPr lang="en-US" sz="1400" dirty="0">
                <a:ea typeface="ＭＳ Ｐゴシック"/>
                <a:cs typeface="Arial"/>
              </a:rPr>
              <a:t> </a:t>
            </a:r>
            <a:r>
              <a:rPr lang="en-US" sz="1400" dirty="0" err="1">
                <a:ea typeface="ＭＳ Ｐゴシック"/>
                <a:cs typeface="Arial"/>
              </a:rPr>
              <a:t>tregojë</a:t>
            </a:r>
            <a:r>
              <a:rPr lang="en-US" sz="1400" dirty="0">
                <a:ea typeface="ＭＳ Ｐゴシック"/>
                <a:cs typeface="Arial"/>
              </a:rPr>
              <a:t> </a:t>
            </a:r>
            <a:r>
              <a:rPr lang="en-US" sz="1400" dirty="0" err="1">
                <a:ea typeface="ＭＳ Ｐゴシック"/>
                <a:cs typeface="Arial"/>
              </a:rPr>
              <a:t>atyre</a:t>
            </a:r>
            <a:r>
              <a:rPr lang="en-US" sz="1400" dirty="0">
                <a:ea typeface="ＭＳ Ｐゴシック"/>
                <a:cs typeface="Arial"/>
              </a:rPr>
              <a:t> </a:t>
            </a:r>
            <a:r>
              <a:rPr lang="en-US" sz="1400" dirty="0" err="1">
                <a:ea typeface="ＭＳ Ｐゴシック"/>
                <a:cs typeface="Arial"/>
              </a:rPr>
              <a:t>nëse</a:t>
            </a:r>
            <a:r>
              <a:rPr lang="en-US" sz="1400" dirty="0">
                <a:ea typeface="ＭＳ Ｐゴシック"/>
                <a:cs typeface="Arial"/>
              </a:rPr>
              <a:t> </a:t>
            </a:r>
            <a:r>
              <a:rPr lang="en-US" sz="1400" dirty="0" err="1">
                <a:ea typeface="ＭＳ Ｐゴシック"/>
                <a:cs typeface="Arial"/>
              </a:rPr>
              <a:t>biodiversiteti</a:t>
            </a:r>
            <a:r>
              <a:rPr lang="en-US" sz="1400" dirty="0">
                <a:ea typeface="ＭＳ Ｐゴシック"/>
                <a:cs typeface="Arial"/>
              </a:rPr>
              <a:t> </a:t>
            </a:r>
            <a:r>
              <a:rPr lang="en-US" sz="1400" dirty="0" err="1">
                <a:ea typeface="ＭＳ Ｐゴシック"/>
                <a:cs typeface="Arial"/>
              </a:rPr>
              <a:t>është</a:t>
            </a:r>
            <a:r>
              <a:rPr lang="en-US" sz="1400" dirty="0">
                <a:ea typeface="ＭＳ Ｐゴシック"/>
                <a:cs typeface="Arial"/>
              </a:rPr>
              <a:t>  duke u </a:t>
            </a:r>
            <a:r>
              <a:rPr lang="en-US" sz="1400" dirty="0" err="1">
                <a:ea typeface="ＭＳ Ｐゴシック"/>
                <a:cs typeface="Arial"/>
              </a:rPr>
              <a:t>degraduar</a:t>
            </a:r>
            <a:r>
              <a:rPr lang="en-US" sz="1400" dirty="0">
                <a:ea typeface="ＭＳ Ｐゴシック"/>
                <a:cs typeface="Arial"/>
              </a:rPr>
              <a:t> apo duke u </a:t>
            </a:r>
            <a:r>
              <a:rPr lang="en-US" sz="1400" dirty="0" err="1" smtClean="0">
                <a:ea typeface="ＭＳ Ｐゴシック"/>
                <a:cs typeface="Arial"/>
              </a:rPr>
              <a:t>përmirësuar</a:t>
            </a:r>
            <a:r>
              <a:rPr lang="en-US" sz="1400" dirty="0" smtClean="0">
                <a:ea typeface="ＭＳ Ｐゴシック"/>
                <a:cs typeface="Arial"/>
              </a:rPr>
              <a:t>.</a:t>
            </a:r>
          </a:p>
          <a:p>
            <a:pPr algn="just">
              <a:buFont typeface="+mj-lt"/>
              <a:buAutoNum type="arabicPeriod"/>
            </a:pPr>
            <a:endParaRPr lang="en-US" sz="1400" dirty="0">
              <a:cs typeface="Arial"/>
            </a:endParaRPr>
          </a:p>
          <a:p>
            <a:pPr algn="just">
              <a:buFont typeface="+mj-lt"/>
              <a:buAutoNum type="arabicPeriod"/>
            </a:pPr>
            <a:r>
              <a:rPr lang="en-US" sz="1400" dirty="0" err="1" smtClean="0">
                <a:ea typeface="ＭＳ Ｐゴシック"/>
                <a:cs typeface="Arial"/>
              </a:rPr>
              <a:t>Nëse</a:t>
            </a:r>
            <a:r>
              <a:rPr lang="en-US" sz="1400" dirty="0" smtClean="0">
                <a:ea typeface="ＭＳ Ｐゴシック"/>
                <a:cs typeface="Arial"/>
              </a:rPr>
              <a:t> </a:t>
            </a:r>
            <a:r>
              <a:rPr lang="en-US" sz="1400" dirty="0" err="1" smtClean="0">
                <a:ea typeface="ＭＳ Ｐゴシック"/>
                <a:cs typeface="Arial"/>
              </a:rPr>
              <a:t>ruhet</a:t>
            </a:r>
            <a:r>
              <a:rPr lang="en-US" sz="1400" dirty="0" smtClean="0">
                <a:ea typeface="ＭＳ Ｐゴシック"/>
                <a:cs typeface="Arial"/>
              </a:rPr>
              <a:t> </a:t>
            </a:r>
            <a:r>
              <a:rPr lang="en-US" sz="1400" dirty="0" err="1" smtClean="0">
                <a:ea typeface="ＭＳ Ｐゴシック"/>
                <a:cs typeface="Arial"/>
              </a:rPr>
              <a:t>bidiversiteti</a:t>
            </a:r>
            <a:r>
              <a:rPr lang="en-US" sz="1400" dirty="0" smtClean="0">
                <a:ea typeface="ＭＳ Ｐゴシック"/>
                <a:cs typeface="Arial"/>
              </a:rPr>
              <a:t>, </a:t>
            </a:r>
            <a:r>
              <a:rPr lang="en-US" sz="1400" dirty="0" err="1">
                <a:ea typeface="ＭＳ Ｐゴシック"/>
                <a:cs typeface="Arial"/>
              </a:rPr>
              <a:t>është</a:t>
            </a:r>
            <a:r>
              <a:rPr lang="en-US" sz="1400" dirty="0">
                <a:ea typeface="ＭＳ Ｐゴシック"/>
                <a:cs typeface="Arial"/>
              </a:rPr>
              <a:t> </a:t>
            </a:r>
            <a:r>
              <a:rPr lang="en-US" sz="1400" dirty="0" err="1">
                <a:ea typeface="ＭＳ Ｐゴシック"/>
                <a:cs typeface="Arial"/>
              </a:rPr>
              <a:t>shumë</a:t>
            </a:r>
            <a:r>
              <a:rPr lang="en-US" sz="1400" dirty="0">
                <a:ea typeface="ＭＳ Ｐゴシック"/>
                <a:cs typeface="Arial"/>
              </a:rPr>
              <a:t> </a:t>
            </a:r>
            <a:r>
              <a:rPr lang="en-US" sz="1400" dirty="0" err="1">
                <a:ea typeface="ＭＳ Ｐゴシック"/>
                <a:cs typeface="Arial"/>
              </a:rPr>
              <a:t>më</a:t>
            </a:r>
            <a:r>
              <a:rPr lang="en-US" sz="1400" dirty="0">
                <a:ea typeface="ＭＳ Ｐゴシック"/>
                <a:cs typeface="Arial"/>
              </a:rPr>
              <a:t> </a:t>
            </a:r>
            <a:r>
              <a:rPr lang="en-US" sz="1400" dirty="0" err="1">
                <a:ea typeface="ＭＳ Ｐゴシック"/>
                <a:cs typeface="Arial"/>
              </a:rPr>
              <a:t>mirë</a:t>
            </a:r>
            <a:r>
              <a:rPr lang="en-US" sz="1400" dirty="0">
                <a:ea typeface="ＭＳ Ｐゴシック"/>
                <a:cs typeface="Arial"/>
              </a:rPr>
              <a:t> </a:t>
            </a:r>
            <a:r>
              <a:rPr lang="en-US" sz="1400" dirty="0" err="1">
                <a:ea typeface="ＭＳ Ｐゴシック"/>
                <a:cs typeface="Arial"/>
              </a:rPr>
              <a:t>për</a:t>
            </a:r>
            <a:r>
              <a:rPr lang="en-US" sz="1400" dirty="0">
                <a:ea typeface="ＭＳ Ｐゴシック"/>
                <a:cs typeface="Arial"/>
              </a:rPr>
              <a:t> </a:t>
            </a:r>
            <a:r>
              <a:rPr lang="en-US" sz="1400" dirty="0" err="1">
                <a:ea typeface="ＭＳ Ｐゴシック"/>
                <a:cs typeface="Arial"/>
              </a:rPr>
              <a:t>shërbimet</a:t>
            </a:r>
            <a:r>
              <a:rPr lang="en-US" sz="1400" dirty="0">
                <a:ea typeface="ＭＳ Ｐゴシック"/>
                <a:cs typeface="Arial"/>
              </a:rPr>
              <a:t> </a:t>
            </a:r>
            <a:r>
              <a:rPr lang="en-US" sz="1400" dirty="0" err="1">
                <a:ea typeface="ＭＳ Ｐゴシック"/>
                <a:cs typeface="Arial"/>
              </a:rPr>
              <a:t>vendore</a:t>
            </a:r>
            <a:r>
              <a:rPr lang="en-US" sz="1400" dirty="0">
                <a:ea typeface="ＭＳ Ｐゴシック"/>
                <a:cs typeface="Arial"/>
              </a:rPr>
              <a:t> </a:t>
            </a:r>
            <a:r>
              <a:rPr lang="en-US" sz="1400" dirty="0" err="1">
                <a:ea typeface="ＭＳ Ｐゴシック"/>
                <a:cs typeface="Arial"/>
              </a:rPr>
              <a:t>si</a:t>
            </a:r>
            <a:r>
              <a:rPr lang="en-US" sz="1400" dirty="0">
                <a:ea typeface="ＭＳ Ｐゴシック"/>
                <a:cs typeface="Arial"/>
              </a:rPr>
              <a:t> </a:t>
            </a:r>
            <a:r>
              <a:rPr lang="en-US" sz="1400" dirty="0" err="1">
                <a:ea typeface="ＭＳ Ｐゴシック"/>
                <a:cs typeface="Arial"/>
              </a:rPr>
              <a:t>turizmi</a:t>
            </a:r>
            <a:r>
              <a:rPr lang="en-US" sz="1400" dirty="0">
                <a:ea typeface="ＭＳ Ｐゴシック"/>
                <a:cs typeface="Arial"/>
              </a:rPr>
              <a:t>, </a:t>
            </a:r>
            <a:r>
              <a:rPr lang="en-US" sz="1400" dirty="0" err="1" smtClean="0">
                <a:ea typeface="ＭＳ Ｐゴシック"/>
                <a:cs typeface="Arial"/>
              </a:rPr>
              <a:t>infrastruktura</a:t>
            </a:r>
            <a:r>
              <a:rPr lang="en-US" sz="1400" dirty="0" smtClean="0">
                <a:ea typeface="ＭＳ Ｐゴシック"/>
                <a:cs typeface="Arial"/>
              </a:rPr>
              <a:t>, </a:t>
            </a:r>
            <a:r>
              <a:rPr lang="en-US" sz="1400" dirty="0" err="1" smtClean="0">
                <a:ea typeface="ＭＳ Ｐゴシック"/>
                <a:cs typeface="Arial"/>
              </a:rPr>
              <a:t>emergjencat</a:t>
            </a:r>
            <a:r>
              <a:rPr lang="en-US" sz="1400" dirty="0" smtClean="0">
                <a:ea typeface="ＭＳ Ｐゴシック"/>
                <a:cs typeface="Arial"/>
              </a:rPr>
              <a:t>, </a:t>
            </a:r>
            <a:r>
              <a:rPr lang="en-US" sz="1400" dirty="0" err="1" smtClean="0">
                <a:ea typeface="ＭＳ Ｐゴシック"/>
                <a:cs typeface="Arial"/>
              </a:rPr>
              <a:t>bujqësia</a:t>
            </a:r>
            <a:r>
              <a:rPr lang="en-US" sz="1400" dirty="0" smtClean="0">
                <a:ea typeface="ＭＳ Ｐゴシック"/>
                <a:cs typeface="Arial"/>
              </a:rPr>
              <a:t> </a:t>
            </a:r>
            <a:r>
              <a:rPr lang="en-US" sz="1400" dirty="0" err="1">
                <a:ea typeface="ＭＳ Ｐゴシック"/>
                <a:cs typeface="Arial"/>
              </a:rPr>
              <a:t>dhe</a:t>
            </a:r>
            <a:r>
              <a:rPr lang="en-US" sz="1400" dirty="0">
                <a:ea typeface="ＭＳ Ｐゴシック"/>
                <a:cs typeface="Arial"/>
              </a:rPr>
              <a:t> </a:t>
            </a:r>
            <a:r>
              <a:rPr lang="en-US" sz="1400" dirty="0" err="1">
                <a:ea typeface="ＭＳ Ｐゴシック"/>
                <a:cs typeface="Arial"/>
              </a:rPr>
              <a:t>aktivitetet</a:t>
            </a:r>
            <a:r>
              <a:rPr lang="en-US" sz="1400" dirty="0">
                <a:ea typeface="ＭＳ Ｐゴシック"/>
                <a:cs typeface="Arial"/>
              </a:rPr>
              <a:t> </a:t>
            </a:r>
            <a:r>
              <a:rPr lang="en-US" sz="1400" dirty="0" err="1">
                <a:ea typeface="ＭＳ Ｐゴシック"/>
                <a:cs typeface="Arial"/>
              </a:rPr>
              <a:t>rekreative</a:t>
            </a:r>
            <a:r>
              <a:rPr lang="en-US" sz="1400" dirty="0">
                <a:ea typeface="ＭＳ Ｐゴシック"/>
                <a:cs typeface="Arial"/>
              </a:rPr>
              <a:t>, </a:t>
            </a:r>
            <a:r>
              <a:rPr lang="en-US" sz="1400" dirty="0" err="1">
                <a:ea typeface="ＭＳ Ｐゴシック"/>
                <a:cs typeface="Arial"/>
              </a:rPr>
              <a:t>të</a:t>
            </a:r>
            <a:r>
              <a:rPr lang="en-US" sz="1400" dirty="0">
                <a:ea typeface="ＭＳ Ｐゴシック"/>
                <a:cs typeface="Arial"/>
              </a:rPr>
              <a:t> </a:t>
            </a:r>
            <a:r>
              <a:rPr lang="en-US" sz="1400" dirty="0" err="1">
                <a:ea typeface="ＭＳ Ｐゴシック"/>
                <a:cs typeface="Arial"/>
              </a:rPr>
              <a:t>cilat</a:t>
            </a:r>
            <a:r>
              <a:rPr lang="en-US" sz="1400" dirty="0">
                <a:ea typeface="ＭＳ Ｐゴシック"/>
                <a:cs typeface="Arial"/>
              </a:rPr>
              <a:t> </a:t>
            </a:r>
            <a:r>
              <a:rPr lang="en-US" sz="1400" dirty="0" err="1">
                <a:ea typeface="ＭＳ Ｐゴシック"/>
                <a:cs typeface="Arial"/>
              </a:rPr>
              <a:t>kthehen</a:t>
            </a:r>
            <a:r>
              <a:rPr lang="en-US" sz="1400" dirty="0">
                <a:ea typeface="ＭＳ Ｐゴシック"/>
                <a:cs typeface="Arial"/>
              </a:rPr>
              <a:t> </a:t>
            </a:r>
            <a:r>
              <a:rPr lang="en-US" sz="1400" dirty="0" err="1">
                <a:ea typeface="ＭＳ Ｐゴシック"/>
                <a:cs typeface="Arial"/>
              </a:rPr>
              <a:t>në</a:t>
            </a:r>
            <a:r>
              <a:rPr lang="en-US" sz="1400" dirty="0">
                <a:ea typeface="ＭＳ Ｐゴシック"/>
                <a:cs typeface="Arial"/>
              </a:rPr>
              <a:t> </a:t>
            </a:r>
            <a:r>
              <a:rPr lang="en-US" sz="1400" b="1" dirty="0" err="1">
                <a:ea typeface="ＭＳ Ｐゴシック"/>
                <a:cs typeface="Arial"/>
              </a:rPr>
              <a:t>më</a:t>
            </a:r>
            <a:r>
              <a:rPr lang="en-US" sz="1400" b="1" dirty="0">
                <a:ea typeface="ＭＳ Ｐゴシック"/>
                <a:cs typeface="Arial"/>
              </a:rPr>
              <a:t> </a:t>
            </a:r>
            <a:r>
              <a:rPr lang="en-US" sz="1400" b="1" dirty="0" err="1">
                <a:ea typeface="ＭＳ Ｐゴシック"/>
                <a:cs typeface="Arial"/>
              </a:rPr>
              <a:t>shumë</a:t>
            </a:r>
            <a:r>
              <a:rPr lang="en-US" sz="1400" b="1" dirty="0">
                <a:ea typeface="ＭＳ Ｐゴシック"/>
                <a:cs typeface="Arial"/>
              </a:rPr>
              <a:t> </a:t>
            </a:r>
            <a:r>
              <a:rPr lang="en-US" sz="1400" b="1" dirty="0" err="1">
                <a:ea typeface="ＭＳ Ｐゴシック"/>
                <a:cs typeface="Arial"/>
              </a:rPr>
              <a:t>të</a:t>
            </a:r>
            <a:r>
              <a:rPr lang="en-US" sz="1400" b="1" dirty="0">
                <a:ea typeface="ＭＳ Ｐゴシック"/>
                <a:cs typeface="Arial"/>
              </a:rPr>
              <a:t> </a:t>
            </a:r>
            <a:r>
              <a:rPr lang="en-US" sz="1400" b="1" dirty="0" err="1">
                <a:ea typeface="ＭＳ Ｐゴシック"/>
                <a:cs typeface="Arial"/>
              </a:rPr>
              <a:t>ardhura</a:t>
            </a:r>
            <a:r>
              <a:rPr lang="en-US" sz="1400" dirty="0" smtClean="0">
                <a:ea typeface="ＭＳ Ｐゴシック"/>
                <a:cs typeface="Arial"/>
              </a:rPr>
              <a:t>.</a:t>
            </a:r>
          </a:p>
          <a:p>
            <a:pPr algn="just">
              <a:buFont typeface="+mj-lt"/>
              <a:buAutoNum type="arabicPeriod"/>
            </a:pPr>
            <a:endParaRPr lang="en-US" sz="1400" dirty="0" smtClean="0">
              <a:ea typeface="ＭＳ Ｐゴシック"/>
              <a:cs typeface="Arial"/>
            </a:endParaRPr>
          </a:p>
          <a:p>
            <a:pPr algn="just">
              <a:buFont typeface="+mj-lt"/>
              <a:buAutoNum type="arabicPeriod"/>
            </a:pPr>
            <a:r>
              <a:rPr lang="en-US" sz="1400" b="1" dirty="0" err="1">
                <a:ea typeface="ＭＳ Ｐゴシック"/>
                <a:cs typeface="Arial"/>
              </a:rPr>
              <a:t>Informacioni</a:t>
            </a:r>
            <a:r>
              <a:rPr lang="en-US" sz="1400" b="1" dirty="0">
                <a:ea typeface="ＭＳ Ｐゴシック"/>
                <a:cs typeface="Arial"/>
              </a:rPr>
              <a:t> </a:t>
            </a:r>
            <a:r>
              <a:rPr lang="en-US" sz="1400" b="1" dirty="0" err="1">
                <a:ea typeface="ＭＳ Ｐゴシック"/>
                <a:cs typeface="Arial"/>
              </a:rPr>
              <a:t>dhe</a:t>
            </a:r>
            <a:r>
              <a:rPr lang="en-US" sz="1400" b="1" dirty="0">
                <a:ea typeface="ＭＳ Ｐゴシック"/>
                <a:cs typeface="Arial"/>
              </a:rPr>
              <a:t> </a:t>
            </a:r>
            <a:r>
              <a:rPr lang="en-US" sz="1400" b="1" dirty="0" err="1">
                <a:ea typeface="ＭＳ Ｐゴシック"/>
                <a:cs typeface="Arial"/>
              </a:rPr>
              <a:t>vendimmarrja</a:t>
            </a:r>
            <a:r>
              <a:rPr lang="en-US" sz="1400" dirty="0">
                <a:ea typeface="ＭＳ Ｐゴシック"/>
                <a:cs typeface="Arial"/>
              </a:rPr>
              <a:t>: </a:t>
            </a:r>
            <a:r>
              <a:rPr lang="en-US" sz="1400" dirty="0" err="1">
                <a:ea typeface="ＭＳ Ｐゴシック"/>
                <a:cs typeface="Arial"/>
              </a:rPr>
              <a:t>Një</a:t>
            </a:r>
            <a:r>
              <a:rPr lang="en-US" sz="1400" dirty="0">
                <a:ea typeface="ＭＳ Ｐゴシック"/>
                <a:cs typeface="Arial"/>
              </a:rPr>
              <a:t> </a:t>
            </a:r>
            <a:r>
              <a:rPr lang="en-US" sz="1400" dirty="0" err="1">
                <a:ea typeface="ＭＳ Ｐゴシック"/>
                <a:cs typeface="Arial"/>
              </a:rPr>
              <a:t>inventar</a:t>
            </a:r>
            <a:r>
              <a:rPr lang="en-US" sz="1400" dirty="0">
                <a:ea typeface="ＭＳ Ｐゴシック"/>
                <a:cs typeface="Arial"/>
              </a:rPr>
              <a:t> </a:t>
            </a:r>
            <a:r>
              <a:rPr lang="en-US" sz="1400" dirty="0" err="1">
                <a:ea typeface="ＭＳ Ｐゴシック"/>
                <a:cs typeface="Arial"/>
              </a:rPr>
              <a:t>fizik</a:t>
            </a:r>
            <a:r>
              <a:rPr lang="en-US" sz="1400" dirty="0">
                <a:ea typeface="ＭＳ Ｐゴシック"/>
                <a:cs typeface="Arial"/>
              </a:rPr>
              <a:t> </a:t>
            </a:r>
            <a:r>
              <a:rPr lang="en-US" sz="1400" dirty="0" err="1">
                <a:ea typeface="ＭＳ Ｐゴシック"/>
                <a:cs typeface="Arial"/>
              </a:rPr>
              <a:t>ose</a:t>
            </a:r>
            <a:r>
              <a:rPr lang="en-US" sz="1400" dirty="0">
                <a:ea typeface="ＭＳ Ｐゴシック"/>
                <a:cs typeface="Arial"/>
              </a:rPr>
              <a:t> </a:t>
            </a:r>
            <a:r>
              <a:rPr lang="en-US" sz="1400" dirty="0" err="1">
                <a:ea typeface="ＭＳ Ｐゴシック"/>
                <a:cs typeface="Arial"/>
              </a:rPr>
              <a:t>stoku</a:t>
            </a:r>
            <a:r>
              <a:rPr lang="en-US" sz="1400" dirty="0">
                <a:ea typeface="ＭＳ Ｐゴシック"/>
                <a:cs typeface="Arial"/>
              </a:rPr>
              <a:t> i </a:t>
            </a:r>
            <a:r>
              <a:rPr lang="en-US" sz="1400" dirty="0" err="1">
                <a:ea typeface="ＭＳ Ｐゴシック"/>
                <a:cs typeface="Arial"/>
              </a:rPr>
              <a:t>besueshëm</a:t>
            </a:r>
            <a:r>
              <a:rPr lang="en-US" sz="1400" dirty="0">
                <a:ea typeface="ＭＳ Ｐゴシック"/>
                <a:cs typeface="Arial"/>
              </a:rPr>
              <a:t> i </a:t>
            </a:r>
            <a:r>
              <a:rPr lang="en-US" sz="1400" dirty="0" err="1">
                <a:ea typeface="ＭＳ Ｐゴシック"/>
                <a:cs typeface="Arial"/>
              </a:rPr>
              <a:t>kapitalit</a:t>
            </a:r>
            <a:r>
              <a:rPr lang="en-US" sz="1400" dirty="0">
                <a:ea typeface="ＭＳ Ｐゴシック"/>
                <a:cs typeface="Arial"/>
              </a:rPr>
              <a:t> </a:t>
            </a:r>
            <a:r>
              <a:rPr lang="en-US" sz="1400" dirty="0" err="1">
                <a:ea typeface="ＭＳ Ｐゴシック"/>
                <a:cs typeface="Arial"/>
              </a:rPr>
              <a:t>natyror</a:t>
            </a:r>
            <a:r>
              <a:rPr lang="en-US" sz="1400" dirty="0">
                <a:ea typeface="ＭＳ Ｐゴシック"/>
                <a:cs typeface="Arial"/>
              </a:rPr>
              <a:t> </a:t>
            </a:r>
            <a:r>
              <a:rPr lang="en-US" sz="1400" dirty="0" err="1">
                <a:ea typeface="ＭＳ Ｐゴシック"/>
                <a:cs typeface="Arial"/>
              </a:rPr>
              <a:t>të</a:t>
            </a:r>
            <a:r>
              <a:rPr lang="en-US" sz="1400" dirty="0">
                <a:ea typeface="ＭＳ Ｐゴシック"/>
                <a:cs typeface="Arial"/>
              </a:rPr>
              <a:t> </a:t>
            </a:r>
            <a:r>
              <a:rPr lang="en-US" sz="1400" dirty="0" err="1" smtClean="0">
                <a:ea typeface="ＭＳ Ｐゴシック"/>
                <a:cs typeface="Arial"/>
              </a:rPr>
              <a:t>një</a:t>
            </a:r>
            <a:r>
              <a:rPr lang="en-US" sz="1400" dirty="0" smtClean="0">
                <a:ea typeface="ＭＳ Ｐゴシック"/>
                <a:cs typeface="Arial"/>
              </a:rPr>
              <a:t> </a:t>
            </a:r>
            <a:r>
              <a:rPr lang="en-US" sz="1400" dirty="0" err="1" smtClean="0">
                <a:ea typeface="ＭＳ Ｐゴシック"/>
                <a:cs typeface="Arial"/>
              </a:rPr>
              <a:t>bashkie</a:t>
            </a:r>
            <a:r>
              <a:rPr lang="en-US" sz="1400" dirty="0" smtClean="0">
                <a:ea typeface="ＭＳ Ｐゴシック"/>
                <a:cs typeface="Arial"/>
              </a:rPr>
              <a:t>, </a:t>
            </a:r>
            <a:r>
              <a:rPr lang="en-US" sz="1400" dirty="0" err="1" smtClean="0">
                <a:ea typeface="ＭＳ Ｐゴシック"/>
                <a:cs typeface="Arial"/>
              </a:rPr>
              <a:t>është</a:t>
            </a:r>
            <a:r>
              <a:rPr lang="en-US" sz="1400" dirty="0" smtClean="0">
                <a:ea typeface="ＭＳ Ｐゴシック"/>
                <a:cs typeface="Arial"/>
              </a:rPr>
              <a:t> </a:t>
            </a:r>
            <a:r>
              <a:rPr lang="en-US" sz="1400" dirty="0" err="1">
                <a:ea typeface="ＭＳ Ｐゴシック"/>
                <a:cs typeface="Arial"/>
              </a:rPr>
              <a:t>thelbësor</a:t>
            </a:r>
            <a:r>
              <a:rPr lang="en-US" sz="1400" dirty="0">
                <a:ea typeface="ＭＳ Ｐゴシック"/>
                <a:cs typeface="Arial"/>
              </a:rPr>
              <a:t> </a:t>
            </a:r>
            <a:r>
              <a:rPr lang="en-US" sz="1400" dirty="0" err="1">
                <a:ea typeface="ＭＳ Ｐゴシック"/>
                <a:cs typeface="Arial"/>
              </a:rPr>
              <a:t>për</a:t>
            </a:r>
            <a:r>
              <a:rPr lang="en-US" sz="1400" dirty="0">
                <a:ea typeface="ＭＳ Ｐゴシック"/>
                <a:cs typeface="Arial"/>
              </a:rPr>
              <a:t> </a:t>
            </a:r>
            <a:r>
              <a:rPr lang="en-US" sz="1400" dirty="0" err="1">
                <a:ea typeface="ＭＳ Ｐゴシック"/>
                <a:cs typeface="Arial"/>
              </a:rPr>
              <a:t>të</a:t>
            </a:r>
            <a:r>
              <a:rPr lang="en-US" sz="1400" dirty="0">
                <a:ea typeface="ＭＳ Ｐゴシック"/>
                <a:cs typeface="Arial"/>
              </a:rPr>
              <a:t> </a:t>
            </a:r>
            <a:r>
              <a:rPr lang="en-US" sz="1400" dirty="0" err="1">
                <a:ea typeface="ＭＳ Ｐゴシック"/>
                <a:cs typeface="Arial"/>
              </a:rPr>
              <a:t>vendosur</a:t>
            </a:r>
            <a:r>
              <a:rPr lang="en-US" sz="1400" dirty="0">
                <a:ea typeface="ＭＳ Ｐゴシック"/>
                <a:cs typeface="Arial"/>
              </a:rPr>
              <a:t> se </a:t>
            </a:r>
            <a:r>
              <a:rPr lang="en-US" sz="1400" dirty="0" err="1">
                <a:ea typeface="ＭＳ Ｐゴシック"/>
                <a:cs typeface="Arial"/>
              </a:rPr>
              <a:t>çfarë</a:t>
            </a:r>
            <a:r>
              <a:rPr lang="en-US" sz="1400" dirty="0">
                <a:ea typeface="ＭＳ Ｐゴシック"/>
                <a:cs typeface="Arial"/>
              </a:rPr>
              <a:t> </a:t>
            </a:r>
            <a:r>
              <a:rPr lang="en-US" sz="1400" dirty="0" err="1">
                <a:ea typeface="ＭＳ Ｐゴシック"/>
                <a:cs typeface="Arial"/>
              </a:rPr>
              <a:t>lloj</a:t>
            </a:r>
            <a:r>
              <a:rPr lang="en-US" sz="1400" dirty="0">
                <a:ea typeface="ＭＳ Ｐゴシック"/>
                <a:cs typeface="Arial"/>
              </a:rPr>
              <a:t> </a:t>
            </a:r>
            <a:r>
              <a:rPr lang="en-US" sz="1400" b="1" dirty="0" err="1" smtClean="0">
                <a:ea typeface="ＭＳ Ｐゴシック"/>
                <a:cs typeface="Arial"/>
              </a:rPr>
              <a:t>zhvillimi</a:t>
            </a:r>
            <a:r>
              <a:rPr lang="en-US" sz="1400" b="1" dirty="0" smtClean="0">
                <a:ea typeface="ＭＳ Ｐゴシック"/>
                <a:cs typeface="Arial"/>
              </a:rPr>
              <a:t> </a:t>
            </a:r>
            <a:r>
              <a:rPr lang="en-US" sz="1400" b="1" dirty="0" err="1" smtClean="0">
                <a:ea typeface="ＭＳ Ｐゴシック"/>
                <a:cs typeface="Arial"/>
              </a:rPr>
              <a:t>dëshiron</a:t>
            </a:r>
            <a:r>
              <a:rPr lang="en-US" sz="1400" dirty="0" smtClean="0">
                <a:ea typeface="ＭＳ Ｐゴシック"/>
                <a:cs typeface="Arial"/>
              </a:rPr>
              <a:t>, </a:t>
            </a:r>
            <a:r>
              <a:rPr lang="en-US" sz="1400" dirty="0" err="1">
                <a:ea typeface="ＭＳ Ｐゴシック"/>
                <a:cs typeface="Arial"/>
              </a:rPr>
              <a:t>veçanërisht</a:t>
            </a:r>
            <a:r>
              <a:rPr lang="en-US" sz="1400" dirty="0">
                <a:ea typeface="ＭＳ Ｐゴシック"/>
                <a:cs typeface="Arial"/>
              </a:rPr>
              <a:t> </a:t>
            </a:r>
            <a:r>
              <a:rPr lang="en-US" sz="1400" dirty="0" err="1">
                <a:ea typeface="ＭＳ Ｐゴシック"/>
                <a:cs typeface="Arial"/>
              </a:rPr>
              <a:t>në</a:t>
            </a:r>
            <a:r>
              <a:rPr lang="en-US" sz="1400" dirty="0">
                <a:ea typeface="ＭＳ Ｐゴシック"/>
                <a:cs typeface="Arial"/>
              </a:rPr>
              <a:t> </a:t>
            </a:r>
            <a:r>
              <a:rPr lang="en-US" sz="1400" dirty="0" err="1">
                <a:ea typeface="ＭＳ Ｐゴシック"/>
                <a:cs typeface="Arial"/>
              </a:rPr>
              <a:t>kontekstin</a:t>
            </a:r>
            <a:r>
              <a:rPr lang="en-US" sz="1400" dirty="0">
                <a:ea typeface="ＭＳ Ｐゴシック"/>
                <a:cs typeface="Arial"/>
              </a:rPr>
              <a:t> e </a:t>
            </a:r>
            <a:r>
              <a:rPr lang="en-US" sz="1400" dirty="0" err="1">
                <a:ea typeface="ＭＳ Ｐゴシック"/>
                <a:cs typeface="Arial"/>
              </a:rPr>
              <a:t>konkurrencës</a:t>
            </a:r>
            <a:r>
              <a:rPr lang="en-US" sz="1400" dirty="0">
                <a:ea typeface="ＭＳ Ｐゴシック"/>
                <a:cs typeface="Arial"/>
              </a:rPr>
              <a:t> </a:t>
            </a:r>
            <a:r>
              <a:rPr lang="en-US" sz="1400" dirty="0" err="1">
                <a:ea typeface="ＭＳ Ｐゴシック"/>
                <a:cs typeface="Arial"/>
              </a:rPr>
              <a:t>ekonomike</a:t>
            </a:r>
            <a:r>
              <a:rPr lang="en-US" sz="1400" dirty="0">
                <a:ea typeface="ＭＳ Ｐゴシック"/>
                <a:cs typeface="Arial"/>
              </a:rPr>
              <a:t>. </a:t>
            </a:r>
          </a:p>
          <a:p>
            <a:pPr algn="just">
              <a:buFont typeface="+mj-lt"/>
              <a:buAutoNum type="arabicPeriod"/>
            </a:pPr>
            <a:endParaRPr lang="en-US" sz="1400" dirty="0" smtClean="0">
              <a:ea typeface="ＭＳ Ｐゴシック"/>
              <a:cs typeface="Arial"/>
            </a:endParaRPr>
          </a:p>
          <a:p>
            <a:pPr algn="just">
              <a:buFont typeface="+mj-lt"/>
              <a:buAutoNum type="arabicPeriod"/>
            </a:pPr>
            <a:r>
              <a:rPr lang="en-US" sz="1400" b="1" dirty="0" err="1" smtClean="0">
                <a:ea typeface="ＭＳ Ｐゴシック"/>
                <a:cs typeface="Arial"/>
              </a:rPr>
              <a:t>Synimet</a:t>
            </a:r>
            <a:r>
              <a:rPr lang="en-US" sz="1400" b="1" dirty="0" smtClean="0">
                <a:ea typeface="ＭＳ Ｐゴシック"/>
                <a:cs typeface="Arial"/>
              </a:rPr>
              <a:t> </a:t>
            </a:r>
            <a:r>
              <a:rPr lang="en-US" sz="1400" b="1" dirty="0">
                <a:ea typeface="ＭＳ Ｐゴシック"/>
                <a:cs typeface="Arial"/>
              </a:rPr>
              <a:t>e </a:t>
            </a:r>
            <a:r>
              <a:rPr lang="en-US" sz="1400" b="1" dirty="0" err="1">
                <a:ea typeface="ＭＳ Ｐゴシック"/>
                <a:cs typeface="Arial"/>
              </a:rPr>
              <a:t>shumëfishta</a:t>
            </a:r>
            <a:r>
              <a:rPr lang="en-US" sz="1400" b="1" dirty="0">
                <a:ea typeface="ＭＳ Ｐゴシック"/>
                <a:cs typeface="Arial"/>
              </a:rPr>
              <a:t> </a:t>
            </a:r>
            <a:r>
              <a:rPr lang="en-US" sz="1400" b="1" dirty="0" err="1">
                <a:ea typeface="ＭＳ Ｐゴシック"/>
                <a:cs typeface="Arial"/>
              </a:rPr>
              <a:t>të</a:t>
            </a:r>
            <a:r>
              <a:rPr lang="en-US" sz="1400" b="1" dirty="0">
                <a:ea typeface="ＭＳ Ｐゴシック"/>
                <a:cs typeface="Arial"/>
              </a:rPr>
              <a:t> </a:t>
            </a:r>
            <a:r>
              <a:rPr lang="en-US" sz="1400" b="1" dirty="0" err="1">
                <a:ea typeface="ＭＳ Ｐゴシック"/>
                <a:cs typeface="Arial"/>
              </a:rPr>
              <a:t>politikave</a:t>
            </a:r>
            <a:r>
              <a:rPr lang="en-US" sz="1400" b="1" dirty="0">
                <a:ea typeface="ＭＳ Ｐゴシック"/>
                <a:cs typeface="Arial"/>
              </a:rPr>
              <a:t>: </a:t>
            </a:r>
            <a:r>
              <a:rPr lang="en-US" sz="1400" dirty="0" err="1">
                <a:ea typeface="ＭＳ Ｐゴシック"/>
                <a:cs typeface="Arial"/>
              </a:rPr>
              <a:t>Kontabiliteti</a:t>
            </a:r>
            <a:r>
              <a:rPr lang="en-US" sz="1400" dirty="0">
                <a:ea typeface="ＭＳ Ｐゴシック"/>
                <a:cs typeface="Arial"/>
              </a:rPr>
              <a:t> </a:t>
            </a:r>
            <a:r>
              <a:rPr lang="en-US" sz="1400" dirty="0" err="1">
                <a:ea typeface="ＭＳ Ｐゴシック"/>
                <a:cs typeface="Arial"/>
              </a:rPr>
              <a:t>dhe</a:t>
            </a:r>
            <a:r>
              <a:rPr lang="en-US" sz="1400" dirty="0">
                <a:ea typeface="ＭＳ Ｐゴシック"/>
                <a:cs typeface="Arial"/>
              </a:rPr>
              <a:t> </a:t>
            </a:r>
            <a:r>
              <a:rPr lang="en-US" sz="1400" dirty="0" err="1">
                <a:ea typeface="ＭＳ Ｐゴシック"/>
                <a:cs typeface="Arial"/>
              </a:rPr>
              <a:t>vlerësimet</a:t>
            </a:r>
            <a:r>
              <a:rPr lang="en-US" sz="1400" dirty="0">
                <a:ea typeface="ＭＳ Ｐゴシック"/>
                <a:cs typeface="Arial"/>
              </a:rPr>
              <a:t> e </a:t>
            </a:r>
            <a:r>
              <a:rPr lang="en-US" sz="1400" dirty="0" err="1">
                <a:ea typeface="ＭＳ Ｐゴシック"/>
                <a:cs typeface="Arial"/>
              </a:rPr>
              <a:t>kapitalit</a:t>
            </a:r>
            <a:r>
              <a:rPr lang="en-US" sz="1400" dirty="0">
                <a:ea typeface="ＭＳ Ｐゴシック"/>
                <a:cs typeface="Arial"/>
              </a:rPr>
              <a:t> </a:t>
            </a:r>
            <a:r>
              <a:rPr lang="en-US" sz="1400" dirty="0" err="1">
                <a:ea typeface="ＭＳ Ｐゴシック"/>
                <a:cs typeface="Arial"/>
              </a:rPr>
              <a:t>natyror</a:t>
            </a:r>
            <a:r>
              <a:rPr lang="en-US" sz="1400" dirty="0">
                <a:ea typeface="ＭＳ Ｐゴシック"/>
                <a:cs typeface="Arial"/>
              </a:rPr>
              <a:t> </a:t>
            </a:r>
            <a:r>
              <a:rPr lang="en-US" sz="1400" dirty="0" err="1">
                <a:ea typeface="ＭＳ Ｐゴシック"/>
                <a:cs typeface="Arial"/>
              </a:rPr>
              <a:t>ofrojnë</a:t>
            </a:r>
            <a:r>
              <a:rPr lang="en-US" sz="1400" dirty="0">
                <a:ea typeface="ＭＳ Ｐゴシック"/>
                <a:cs typeface="Arial"/>
              </a:rPr>
              <a:t> </a:t>
            </a:r>
            <a:r>
              <a:rPr lang="en-US" sz="1400" dirty="0" err="1">
                <a:ea typeface="ＭＳ Ｐゴシック"/>
                <a:cs typeface="Arial"/>
              </a:rPr>
              <a:t>një</a:t>
            </a:r>
            <a:r>
              <a:rPr lang="en-US" sz="1400" dirty="0">
                <a:ea typeface="ＭＳ Ｐゴシック"/>
                <a:cs typeface="Arial"/>
              </a:rPr>
              <a:t> </a:t>
            </a:r>
            <a:r>
              <a:rPr lang="en-US" sz="1400" dirty="0" err="1">
                <a:ea typeface="ＭＳ Ｐゴシック"/>
                <a:cs typeface="Arial"/>
              </a:rPr>
              <a:t>qasje</a:t>
            </a:r>
            <a:r>
              <a:rPr lang="en-US" sz="1400" dirty="0">
                <a:ea typeface="ＭＳ Ｐゴシック"/>
                <a:cs typeface="Arial"/>
              </a:rPr>
              <a:t> </a:t>
            </a:r>
            <a:r>
              <a:rPr lang="en-US" sz="1400" dirty="0" err="1">
                <a:ea typeface="ＭＳ Ｐゴシック"/>
                <a:cs typeface="Arial"/>
              </a:rPr>
              <a:t>sistematike</a:t>
            </a:r>
            <a:r>
              <a:rPr lang="en-US" sz="1400" dirty="0">
                <a:ea typeface="ＭＳ Ｐゴシック"/>
                <a:cs typeface="Arial"/>
              </a:rPr>
              <a:t> </a:t>
            </a:r>
            <a:r>
              <a:rPr lang="en-US" sz="1400" dirty="0" err="1">
                <a:ea typeface="ＭＳ Ｐゴシック"/>
                <a:cs typeface="Arial"/>
              </a:rPr>
              <a:t>për</a:t>
            </a:r>
            <a:r>
              <a:rPr lang="en-US" sz="1400" dirty="0">
                <a:ea typeface="ＭＳ Ｐゴシック"/>
                <a:cs typeface="Arial"/>
              </a:rPr>
              <a:t> </a:t>
            </a:r>
            <a:r>
              <a:rPr lang="en-US" sz="1400" dirty="0" err="1">
                <a:ea typeface="ＭＳ Ｐゴシック"/>
                <a:cs typeface="Arial"/>
              </a:rPr>
              <a:t>të</a:t>
            </a:r>
            <a:r>
              <a:rPr lang="en-US" sz="1400" dirty="0">
                <a:ea typeface="ＭＳ Ｐゴシック"/>
                <a:cs typeface="Arial"/>
              </a:rPr>
              <a:t> </a:t>
            </a:r>
            <a:r>
              <a:rPr lang="en-US" sz="1400" dirty="0" err="1">
                <a:ea typeface="ＭＳ Ｐゴシック"/>
                <a:cs typeface="Arial"/>
              </a:rPr>
              <a:t>kuptuar</a:t>
            </a:r>
            <a:r>
              <a:rPr lang="en-US" sz="1400" dirty="0">
                <a:ea typeface="ＭＳ Ｐゴシック"/>
                <a:cs typeface="Arial"/>
              </a:rPr>
              <a:t> se </a:t>
            </a:r>
            <a:r>
              <a:rPr lang="en-US" sz="1400" dirty="0" err="1">
                <a:ea typeface="ＭＳ Ｐゴシック"/>
                <a:cs typeface="Arial"/>
              </a:rPr>
              <a:t>si</a:t>
            </a:r>
            <a:r>
              <a:rPr lang="en-US" sz="1400" dirty="0">
                <a:ea typeface="ＭＳ Ｐゴシック"/>
                <a:cs typeface="Arial"/>
              </a:rPr>
              <a:t> </a:t>
            </a:r>
            <a:r>
              <a:rPr lang="en-US" sz="1400" dirty="0" err="1">
                <a:ea typeface="ＭＳ Ｐゴシック"/>
                <a:cs typeface="Arial"/>
              </a:rPr>
              <a:t>investimet</a:t>
            </a:r>
            <a:r>
              <a:rPr lang="en-US" sz="1400" dirty="0">
                <a:ea typeface="ＭＳ Ｐゴシック"/>
                <a:cs typeface="Arial"/>
              </a:rPr>
              <a:t> </a:t>
            </a:r>
            <a:r>
              <a:rPr lang="en-US" sz="1400" dirty="0" err="1">
                <a:ea typeface="ＭＳ Ｐゴシック"/>
                <a:cs typeface="Arial"/>
              </a:rPr>
              <a:t>publike</a:t>
            </a:r>
            <a:r>
              <a:rPr lang="en-US" sz="1400" dirty="0">
                <a:ea typeface="ＭＳ Ｐゴシック"/>
                <a:cs typeface="Arial"/>
              </a:rPr>
              <a:t> </a:t>
            </a:r>
            <a:r>
              <a:rPr lang="en-US" sz="1400" dirty="0" err="1">
                <a:ea typeface="ＭＳ Ｐゴシック"/>
                <a:cs typeface="Arial"/>
              </a:rPr>
              <a:t>mbështesin</a:t>
            </a:r>
            <a:r>
              <a:rPr lang="en-US" sz="1400" dirty="0">
                <a:ea typeface="ＭＳ Ｐゴシック"/>
                <a:cs typeface="Arial"/>
              </a:rPr>
              <a:t> </a:t>
            </a:r>
            <a:r>
              <a:rPr lang="en-US" sz="1400" dirty="0" err="1">
                <a:ea typeface="ＭＳ Ｐゴシック"/>
                <a:cs typeface="Arial"/>
              </a:rPr>
              <a:t>njëra-tjetrën</a:t>
            </a:r>
            <a:r>
              <a:rPr lang="en-US" sz="1400" dirty="0">
                <a:ea typeface="ＭＳ Ｐゴシック"/>
                <a:cs typeface="Arial"/>
              </a:rPr>
              <a:t>. </a:t>
            </a:r>
            <a:r>
              <a:rPr lang="en-US" sz="1400" dirty="0" err="1">
                <a:ea typeface="ＭＳ Ｐゴシック"/>
                <a:cs typeface="Arial"/>
              </a:rPr>
              <a:t>Për</a:t>
            </a:r>
            <a:r>
              <a:rPr lang="en-US" sz="1400" dirty="0">
                <a:ea typeface="ＭＳ Ｐゴシック"/>
                <a:cs typeface="Arial"/>
              </a:rPr>
              <a:t> </a:t>
            </a:r>
            <a:r>
              <a:rPr lang="en-US" sz="1400" dirty="0" err="1">
                <a:ea typeface="ＭＳ Ｐゴシック"/>
                <a:cs typeface="Arial"/>
              </a:rPr>
              <a:t>shembull</a:t>
            </a:r>
            <a:r>
              <a:rPr lang="en-US" sz="1400" dirty="0">
                <a:ea typeface="ＭＳ Ｐゴシック"/>
                <a:cs typeface="Arial"/>
              </a:rPr>
              <a:t>, </a:t>
            </a:r>
            <a:r>
              <a:rPr lang="en-US" sz="1400" dirty="0" err="1">
                <a:ea typeface="ＭＳ Ｐゴシック"/>
                <a:cs typeface="Arial"/>
              </a:rPr>
              <a:t>si</a:t>
            </a:r>
            <a:r>
              <a:rPr lang="en-US" sz="1400" dirty="0">
                <a:ea typeface="ＭＳ Ｐゴシック"/>
                <a:cs typeface="Arial"/>
              </a:rPr>
              <a:t> </a:t>
            </a:r>
            <a:r>
              <a:rPr lang="en-US" sz="1400" dirty="0" err="1">
                <a:ea typeface="ＭＳ Ｐゴシック"/>
                <a:cs typeface="Arial"/>
              </a:rPr>
              <a:t>investimi</a:t>
            </a:r>
            <a:r>
              <a:rPr lang="en-US" sz="1400" dirty="0">
                <a:ea typeface="ＭＳ Ｐゴシック"/>
                <a:cs typeface="Arial"/>
              </a:rPr>
              <a:t> </a:t>
            </a:r>
            <a:r>
              <a:rPr lang="en-US" sz="1400" dirty="0" err="1">
                <a:ea typeface="ＭＳ Ｐゴシック"/>
                <a:cs typeface="Arial"/>
              </a:rPr>
              <a:t>në</a:t>
            </a:r>
            <a:r>
              <a:rPr lang="en-US" sz="1400" dirty="0">
                <a:ea typeface="ＭＳ Ｐゴシック"/>
                <a:cs typeface="Arial"/>
              </a:rPr>
              <a:t> </a:t>
            </a:r>
            <a:r>
              <a:rPr lang="en-US" sz="1400" dirty="0" err="1">
                <a:ea typeface="ＭＳ Ｐゴシック"/>
                <a:cs typeface="Arial"/>
              </a:rPr>
              <a:t>biodiversitet</a:t>
            </a:r>
            <a:r>
              <a:rPr lang="en-US" sz="1400" dirty="0">
                <a:ea typeface="ＭＳ Ｐゴシック"/>
                <a:cs typeface="Arial"/>
              </a:rPr>
              <a:t> </a:t>
            </a:r>
            <a:r>
              <a:rPr lang="en-US" sz="1400" dirty="0" err="1">
                <a:ea typeface="ＭＳ Ｐゴシック"/>
                <a:cs typeface="Arial"/>
              </a:rPr>
              <a:t>mund</a:t>
            </a:r>
            <a:r>
              <a:rPr lang="en-US" sz="1400" dirty="0">
                <a:ea typeface="ＭＳ Ｐゴシック"/>
                <a:cs typeface="Arial"/>
              </a:rPr>
              <a:t> </a:t>
            </a:r>
            <a:r>
              <a:rPr lang="en-US" sz="1400" dirty="0" err="1">
                <a:ea typeface="ＭＳ Ｐゴシック"/>
                <a:cs typeface="Arial"/>
              </a:rPr>
              <a:t>të</a:t>
            </a:r>
            <a:r>
              <a:rPr lang="en-US" sz="1400" dirty="0">
                <a:ea typeface="ＭＳ Ｐゴシック"/>
                <a:cs typeface="Arial"/>
              </a:rPr>
              <a:t> </a:t>
            </a:r>
            <a:r>
              <a:rPr lang="en-US" sz="1400" dirty="0" err="1">
                <a:ea typeface="ＭＳ Ｐゴシック"/>
                <a:cs typeface="Arial"/>
              </a:rPr>
              <a:t>mbështesë</a:t>
            </a:r>
            <a:r>
              <a:rPr lang="en-US" sz="1400" dirty="0">
                <a:ea typeface="ＭＳ Ｐゴシック"/>
                <a:cs typeface="Arial"/>
              </a:rPr>
              <a:t> </a:t>
            </a:r>
            <a:r>
              <a:rPr lang="en-US" sz="1400" dirty="0" err="1">
                <a:ea typeface="ＭＳ Ｐゴシック"/>
                <a:cs typeface="Arial"/>
              </a:rPr>
              <a:t>inovacionin</a:t>
            </a:r>
            <a:r>
              <a:rPr lang="en-US" sz="1400" dirty="0">
                <a:ea typeface="ＭＳ Ｐゴシック"/>
                <a:cs typeface="Arial"/>
              </a:rPr>
              <a:t> </a:t>
            </a:r>
            <a:r>
              <a:rPr lang="en-US" sz="1400" dirty="0" err="1">
                <a:ea typeface="ＭＳ Ｐゴシック"/>
                <a:cs typeface="Arial"/>
              </a:rPr>
              <a:t>në</a:t>
            </a:r>
            <a:r>
              <a:rPr lang="en-US" sz="1400" dirty="0">
                <a:ea typeface="ＭＳ Ｐゴシック"/>
                <a:cs typeface="Arial"/>
              </a:rPr>
              <a:t> </a:t>
            </a:r>
            <a:r>
              <a:rPr lang="en-US" sz="1400" dirty="0" err="1">
                <a:ea typeface="ＭＳ Ｐゴシック"/>
                <a:cs typeface="Arial"/>
              </a:rPr>
              <a:t>politikën</a:t>
            </a:r>
            <a:r>
              <a:rPr lang="en-US" sz="1400" dirty="0">
                <a:ea typeface="ＭＳ Ｐゴシック"/>
                <a:cs typeface="Arial"/>
              </a:rPr>
              <a:t> </a:t>
            </a:r>
            <a:r>
              <a:rPr lang="en-US" sz="1400" dirty="0" err="1">
                <a:ea typeface="ＭＳ Ｐゴシック"/>
                <a:cs typeface="Arial"/>
              </a:rPr>
              <a:t>bujqësore</a:t>
            </a:r>
            <a:r>
              <a:rPr lang="en-US" sz="1400" dirty="0">
                <a:ea typeface="ＭＳ Ｐゴシック"/>
                <a:cs typeface="Arial"/>
              </a:rPr>
              <a:t> </a:t>
            </a:r>
            <a:r>
              <a:rPr lang="en-US" sz="1400" dirty="0" err="1">
                <a:ea typeface="ＭＳ Ｐゴシック"/>
                <a:cs typeface="Arial"/>
              </a:rPr>
              <a:t>dhe</a:t>
            </a:r>
            <a:r>
              <a:rPr lang="en-US" sz="1400" dirty="0">
                <a:ea typeface="ＭＳ Ｐゴシック"/>
                <a:cs typeface="Arial"/>
              </a:rPr>
              <a:t> se </a:t>
            </a:r>
            <a:r>
              <a:rPr lang="en-US" sz="1400" dirty="0" err="1">
                <a:ea typeface="ＭＳ Ｐゴシック"/>
                <a:cs typeface="Arial"/>
              </a:rPr>
              <a:t>si</a:t>
            </a:r>
            <a:r>
              <a:rPr lang="en-US" sz="1400" dirty="0">
                <a:ea typeface="ＭＳ Ｐゴシック"/>
                <a:cs typeface="Arial"/>
              </a:rPr>
              <a:t> </a:t>
            </a:r>
            <a:r>
              <a:rPr lang="en-US" sz="1400" dirty="0" err="1">
                <a:ea typeface="ＭＳ Ｐゴシック"/>
                <a:cs typeface="Arial"/>
              </a:rPr>
              <a:t>kjo</a:t>
            </a:r>
            <a:r>
              <a:rPr lang="en-US" sz="1400" dirty="0">
                <a:ea typeface="ＭＳ Ｐゴシック"/>
                <a:cs typeface="Arial"/>
              </a:rPr>
              <a:t> </a:t>
            </a:r>
            <a:r>
              <a:rPr lang="en-US" sz="1400" dirty="0" err="1">
                <a:ea typeface="ＭＳ Ｐゴシック"/>
                <a:cs typeface="Arial"/>
              </a:rPr>
              <a:t>është</a:t>
            </a:r>
            <a:r>
              <a:rPr lang="en-US" sz="1400" dirty="0">
                <a:ea typeface="ＭＳ Ｐゴシック"/>
                <a:cs typeface="Arial"/>
              </a:rPr>
              <a:t> </a:t>
            </a:r>
            <a:r>
              <a:rPr lang="en-US" sz="1400" dirty="0" err="1">
                <a:ea typeface="ＭＳ Ｐゴシック"/>
                <a:cs typeface="Arial"/>
              </a:rPr>
              <a:t>fitimprurëse</a:t>
            </a:r>
            <a:r>
              <a:rPr lang="en-US" sz="1400" dirty="0">
                <a:ea typeface="ＭＳ Ｐゴシック"/>
                <a:cs typeface="Arial"/>
              </a:rPr>
              <a:t> </a:t>
            </a:r>
            <a:r>
              <a:rPr lang="en-US" sz="1400" dirty="0" err="1">
                <a:ea typeface="ＭＳ Ｐゴシック"/>
                <a:cs typeface="Arial"/>
              </a:rPr>
              <a:t>si</a:t>
            </a:r>
            <a:r>
              <a:rPr lang="en-US" sz="1400" dirty="0">
                <a:ea typeface="ＭＳ Ｐゴシック"/>
                <a:cs typeface="Arial"/>
              </a:rPr>
              <a:t> </a:t>
            </a:r>
            <a:r>
              <a:rPr lang="en-US" sz="1400" dirty="0" err="1">
                <a:ea typeface="ＭＳ Ｐゴシック"/>
                <a:cs typeface="Arial"/>
              </a:rPr>
              <a:t>për</a:t>
            </a:r>
            <a:r>
              <a:rPr lang="en-US" sz="1400" dirty="0">
                <a:ea typeface="ＭＳ Ｐゴシック"/>
                <a:cs typeface="Arial"/>
              </a:rPr>
              <a:t> </a:t>
            </a:r>
            <a:r>
              <a:rPr lang="en-US" sz="1400" dirty="0" err="1">
                <a:ea typeface="ＭＳ Ｐゴシック"/>
                <a:cs typeface="Arial"/>
              </a:rPr>
              <a:t>zhvillimin</a:t>
            </a:r>
            <a:r>
              <a:rPr lang="en-US" sz="1400" dirty="0">
                <a:ea typeface="ＭＳ Ｐゴシック"/>
                <a:cs typeface="Arial"/>
              </a:rPr>
              <a:t> </a:t>
            </a:r>
            <a:r>
              <a:rPr lang="en-US" sz="1400" dirty="0" err="1">
                <a:ea typeface="ＭＳ Ｐゴシック"/>
                <a:cs typeface="Arial"/>
              </a:rPr>
              <a:t>ekonomik</a:t>
            </a:r>
            <a:r>
              <a:rPr lang="en-US" sz="1400" dirty="0">
                <a:ea typeface="ＭＳ Ｐゴシック"/>
                <a:cs typeface="Arial"/>
              </a:rPr>
              <a:t> </a:t>
            </a:r>
            <a:r>
              <a:rPr lang="en-US" sz="1400" dirty="0" err="1">
                <a:ea typeface="ＭＳ Ｐゴシック"/>
                <a:cs typeface="Arial"/>
              </a:rPr>
              <a:t>ashtu</a:t>
            </a:r>
            <a:r>
              <a:rPr lang="en-US" sz="1400" dirty="0">
                <a:ea typeface="ＭＳ Ｐゴシック"/>
                <a:cs typeface="Arial"/>
              </a:rPr>
              <a:t> </a:t>
            </a:r>
            <a:r>
              <a:rPr lang="en-US" sz="1400" dirty="0" err="1">
                <a:ea typeface="ＭＳ Ｐゴシック"/>
                <a:cs typeface="Arial"/>
              </a:rPr>
              <a:t>edhe</a:t>
            </a:r>
            <a:r>
              <a:rPr lang="en-US" sz="1400" dirty="0">
                <a:ea typeface="ＭＳ Ｐゴシック"/>
                <a:cs typeface="Arial"/>
              </a:rPr>
              <a:t> </a:t>
            </a:r>
            <a:r>
              <a:rPr lang="en-US" sz="1400" dirty="0" err="1">
                <a:ea typeface="ＭＳ Ｐゴシック"/>
                <a:cs typeface="Arial"/>
              </a:rPr>
              <a:t>për</a:t>
            </a:r>
            <a:r>
              <a:rPr lang="en-US" sz="1400" dirty="0">
                <a:ea typeface="ＭＳ Ｐゴシック"/>
                <a:cs typeface="Arial"/>
              </a:rPr>
              <a:t> </a:t>
            </a:r>
            <a:r>
              <a:rPr lang="en-US" sz="1400" dirty="0" err="1" smtClean="0">
                <a:ea typeface="ＭＳ Ｐゴシック"/>
                <a:cs typeface="Arial"/>
              </a:rPr>
              <a:t>biodiversitetin</a:t>
            </a:r>
            <a:r>
              <a:rPr lang="en-US" sz="1400" dirty="0" smtClean="0">
                <a:ea typeface="ＭＳ Ｐゴシック"/>
                <a:cs typeface="Arial"/>
              </a:rPr>
              <a:t> </a:t>
            </a:r>
            <a:r>
              <a:rPr lang="en-US" sz="1400" dirty="0" err="1" smtClean="0">
                <a:ea typeface="ＭＳ Ｐゴシック"/>
                <a:cs typeface="Arial"/>
              </a:rPr>
              <a:t>dhe</a:t>
            </a:r>
            <a:r>
              <a:rPr lang="en-US" sz="1400" dirty="0" smtClean="0">
                <a:ea typeface="ＭＳ Ｐゴシック"/>
                <a:cs typeface="Arial"/>
              </a:rPr>
              <a:t> </a:t>
            </a:r>
            <a:r>
              <a:rPr lang="en-US" sz="1400" dirty="0" err="1" smtClean="0">
                <a:ea typeface="ＭＳ Ｐゴシック"/>
                <a:cs typeface="Arial"/>
              </a:rPr>
              <a:t>turizmin</a:t>
            </a:r>
            <a:r>
              <a:rPr lang="en-US" sz="1400" dirty="0" smtClean="0">
                <a:ea typeface="ＭＳ Ｐゴシック"/>
                <a:cs typeface="Arial"/>
              </a:rPr>
              <a:t>.</a:t>
            </a:r>
            <a:endParaRPr lang="en-US" sz="1400" dirty="0">
              <a:ea typeface="ＭＳ Ｐゴシック"/>
              <a:cs typeface="Arial"/>
            </a:endParaRPr>
          </a:p>
          <a:p>
            <a:pPr marL="0" indent="0" algn="just"/>
            <a:endParaRPr lang="en-US" dirty="0">
              <a:ea typeface="ＭＳ Ｐゴシック"/>
              <a:cs typeface="Arial"/>
            </a:endParaRPr>
          </a:p>
        </p:txBody>
      </p:sp>
    </p:spTree>
    <p:extLst>
      <p:ext uri="{BB962C8B-B14F-4D97-AF65-F5344CB8AC3E}">
        <p14:creationId xmlns:p14="http://schemas.microsoft.com/office/powerpoint/2010/main" val="2071726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Rekomandime</a:t>
            </a:r>
            <a:r>
              <a:rPr lang="en-US" dirty="0" smtClean="0"/>
              <a:t> - </a:t>
            </a:r>
            <a:r>
              <a:rPr lang="en-US" dirty="0" err="1" smtClean="0"/>
              <a:t>Institucionale</a:t>
            </a:r>
            <a:endParaRPr lang="sq-AL" dirty="0"/>
          </a:p>
        </p:txBody>
      </p:sp>
      <p:sp>
        <p:nvSpPr>
          <p:cNvPr id="5" name="TextBox 4"/>
          <p:cNvSpPr txBox="1"/>
          <p:nvPr/>
        </p:nvSpPr>
        <p:spPr>
          <a:xfrm>
            <a:off x="557048" y="1849821"/>
            <a:ext cx="8082455" cy="4401205"/>
          </a:xfrm>
          <a:prstGeom prst="rect">
            <a:avLst/>
          </a:prstGeom>
          <a:noFill/>
        </p:spPr>
        <p:txBody>
          <a:bodyPr wrap="square" rtlCol="0">
            <a:spAutoFit/>
          </a:bodyPr>
          <a:lstStyle/>
          <a:p>
            <a:pPr marL="342900" indent="-342900" algn="just">
              <a:buFont typeface="+mj-lt"/>
              <a:buAutoNum type="arabicPeriod"/>
            </a:pPr>
            <a:r>
              <a:rPr lang="sq-AL" sz="2000" dirty="0" smtClean="0"/>
              <a:t>Bashkia </a:t>
            </a:r>
            <a:r>
              <a:rPr lang="sq-AL" sz="2000" dirty="0"/>
              <a:t>duhet ta përfshijë këtë ushtrim si detyrë të rregullt periodike të zyrës së statistikave </a:t>
            </a:r>
            <a:r>
              <a:rPr lang="sq-AL" sz="2000" dirty="0" smtClean="0"/>
              <a:t>bashkiake.</a:t>
            </a:r>
            <a:endParaRPr lang="en-US" sz="2000" dirty="0" smtClean="0"/>
          </a:p>
          <a:p>
            <a:pPr marL="342900" indent="-342900" algn="just">
              <a:buFont typeface="+mj-lt"/>
              <a:buAutoNum type="arabicPeriod"/>
            </a:pPr>
            <a:r>
              <a:rPr lang="sq-AL" sz="2000" dirty="0" smtClean="0"/>
              <a:t>Bashkia </a:t>
            </a:r>
            <a:r>
              <a:rPr lang="sq-AL" sz="2000" dirty="0"/>
              <a:t>dhe institucionet qeveritare duhet të unifikojnë mënyrën e raportimit dhe të mbledhjes së të </a:t>
            </a:r>
            <a:r>
              <a:rPr lang="sq-AL" sz="2000" dirty="0" smtClean="0"/>
              <a:t>dhënave.</a:t>
            </a:r>
            <a:endParaRPr lang="en-US" sz="2000" dirty="0" smtClean="0"/>
          </a:p>
          <a:p>
            <a:pPr marL="342900" indent="-342900" algn="just">
              <a:buFont typeface="+mj-lt"/>
              <a:buAutoNum type="arabicPeriod"/>
            </a:pPr>
            <a:r>
              <a:rPr lang="sq-AL" sz="2000" dirty="0" smtClean="0"/>
              <a:t>Sugjerohet </a:t>
            </a:r>
            <a:r>
              <a:rPr lang="sq-AL" sz="2000" dirty="0"/>
              <a:t>që analiza gjithëpërfshirëse e KN në sasi dhe vlerë të bëhet pjesë e analizës së </a:t>
            </a:r>
            <a:r>
              <a:rPr lang="sq-AL" sz="2000" dirty="0" err="1"/>
              <a:t>performancës</a:t>
            </a:r>
            <a:r>
              <a:rPr lang="sq-AL" sz="2000" dirty="0"/>
              <a:t> së bashkisë dhe e Këshillit </a:t>
            </a:r>
            <a:r>
              <a:rPr lang="sq-AL" sz="2000" dirty="0" smtClean="0"/>
              <a:t>Bashkiak.</a:t>
            </a:r>
            <a:endParaRPr lang="en-US" sz="2000" dirty="0" smtClean="0"/>
          </a:p>
          <a:p>
            <a:pPr marL="342900" indent="-342900" algn="just">
              <a:buFont typeface="+mj-lt"/>
              <a:buAutoNum type="arabicPeriod"/>
            </a:pPr>
            <a:r>
              <a:rPr lang="sq-AL" sz="2000" dirty="0" smtClean="0"/>
              <a:t>Sugjerohet </a:t>
            </a:r>
            <a:r>
              <a:rPr lang="sq-AL" sz="2000" dirty="0"/>
              <a:t>hartimi i indikatorëve kyç të </a:t>
            </a:r>
            <a:r>
              <a:rPr lang="sq-AL" sz="2000" dirty="0" err="1"/>
              <a:t>performancës</a:t>
            </a:r>
            <a:r>
              <a:rPr lang="sq-AL" sz="2000" dirty="0"/>
              <a:t> për sa i përket KN, në nivel fluksesh vjetore dhe aktivesh, të cilët janë pjesë e analizës periodike të KN në nivel bashkiak dhe të këshillit </a:t>
            </a:r>
            <a:r>
              <a:rPr lang="sq-AL" sz="2000" dirty="0" smtClean="0"/>
              <a:t>bashkiak.</a:t>
            </a:r>
            <a:endParaRPr lang="en-US" sz="2000" dirty="0" smtClean="0"/>
          </a:p>
          <a:p>
            <a:pPr marL="342900" indent="-342900" algn="just">
              <a:buFont typeface="+mj-lt"/>
              <a:buAutoNum type="arabicPeriod"/>
            </a:pPr>
            <a:r>
              <a:rPr lang="sq-AL" sz="2000" dirty="0" smtClean="0"/>
              <a:t>INSTAT </a:t>
            </a:r>
            <a:r>
              <a:rPr lang="sq-AL" sz="2000" dirty="0"/>
              <a:t>duhet të unifikojë kërkesat për bashkitë për përgatitjen dhe mbajtjen e llogarive të kapitalit natyror duke përdorur Kuadrin e SKME.</a:t>
            </a:r>
          </a:p>
        </p:txBody>
      </p:sp>
    </p:spTree>
    <p:extLst>
      <p:ext uri="{BB962C8B-B14F-4D97-AF65-F5344CB8AC3E}">
        <p14:creationId xmlns:p14="http://schemas.microsoft.com/office/powerpoint/2010/main" val="3519850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Rekomandime</a:t>
            </a:r>
            <a:r>
              <a:rPr lang="en-US" dirty="0" smtClean="0"/>
              <a:t> - administrative</a:t>
            </a:r>
            <a:endParaRPr lang="sq-AL" dirty="0"/>
          </a:p>
        </p:txBody>
      </p:sp>
      <p:sp>
        <p:nvSpPr>
          <p:cNvPr id="5" name="TextBox 4"/>
          <p:cNvSpPr txBox="1"/>
          <p:nvPr/>
        </p:nvSpPr>
        <p:spPr>
          <a:xfrm>
            <a:off x="546538" y="2028497"/>
            <a:ext cx="8271641" cy="3908762"/>
          </a:xfrm>
          <a:prstGeom prst="rect">
            <a:avLst/>
          </a:prstGeom>
          <a:noFill/>
        </p:spPr>
        <p:txBody>
          <a:bodyPr wrap="square" rtlCol="0">
            <a:spAutoFit/>
          </a:bodyPr>
          <a:lstStyle/>
          <a:p>
            <a:pPr marL="457200" indent="-457200" algn="just">
              <a:buFont typeface="+mj-lt"/>
              <a:buAutoNum type="arabicPeriod"/>
            </a:pPr>
            <a:r>
              <a:rPr lang="en-US" sz="2000" dirty="0" err="1" smtClean="0"/>
              <a:t>Kuadër</a:t>
            </a:r>
            <a:r>
              <a:rPr lang="en-US" sz="2000" dirty="0" smtClean="0"/>
              <a:t> </a:t>
            </a:r>
            <a:r>
              <a:rPr lang="en-US" sz="2000" dirty="0" err="1"/>
              <a:t>ligjor</a:t>
            </a:r>
            <a:r>
              <a:rPr lang="en-US" sz="2000" dirty="0"/>
              <a:t> </a:t>
            </a:r>
            <a:r>
              <a:rPr lang="en-US" sz="2000" dirty="0" err="1"/>
              <a:t>kombëtar</a:t>
            </a:r>
            <a:r>
              <a:rPr lang="en-US" sz="2000" dirty="0"/>
              <a:t> </a:t>
            </a:r>
            <a:r>
              <a:rPr lang="en-US" sz="2000" dirty="0" err="1"/>
              <a:t>për</a:t>
            </a:r>
            <a:r>
              <a:rPr lang="en-US" sz="2000" dirty="0"/>
              <a:t> </a:t>
            </a:r>
            <a:r>
              <a:rPr lang="en-US" sz="2000" dirty="0" err="1"/>
              <a:t>trajtimin</a:t>
            </a:r>
            <a:r>
              <a:rPr lang="en-US" sz="2000" dirty="0"/>
              <a:t> e </a:t>
            </a:r>
            <a:r>
              <a:rPr lang="en-US" sz="2000" dirty="0" err="1"/>
              <a:t>vlerësimit</a:t>
            </a:r>
            <a:r>
              <a:rPr lang="en-US" sz="2000" dirty="0"/>
              <a:t> </a:t>
            </a:r>
            <a:r>
              <a:rPr lang="en-US" sz="2000" dirty="0" err="1"/>
              <a:t>të</a:t>
            </a:r>
            <a:r>
              <a:rPr lang="en-US" sz="2000" dirty="0"/>
              <a:t> </a:t>
            </a:r>
            <a:r>
              <a:rPr lang="en-US" sz="2000" dirty="0" err="1"/>
              <a:t>kapitalit</a:t>
            </a:r>
            <a:r>
              <a:rPr lang="en-US" sz="2000" dirty="0"/>
              <a:t> </a:t>
            </a:r>
            <a:r>
              <a:rPr lang="en-US" sz="2000" dirty="0" err="1" smtClean="0"/>
              <a:t>natyror</a:t>
            </a:r>
            <a:r>
              <a:rPr lang="en-US" sz="2000" dirty="0" smtClean="0"/>
              <a:t>.</a:t>
            </a:r>
          </a:p>
          <a:p>
            <a:pPr marL="457200" indent="-457200" algn="just">
              <a:buFont typeface="+mj-lt"/>
              <a:buAutoNum type="arabicPeriod"/>
            </a:pPr>
            <a:r>
              <a:rPr lang="en-US" sz="2000" dirty="0" err="1" smtClean="0"/>
              <a:t>Standartizim</a:t>
            </a:r>
            <a:r>
              <a:rPr lang="en-US" sz="2000" dirty="0" smtClean="0"/>
              <a:t> </a:t>
            </a:r>
            <a:r>
              <a:rPr lang="en-US" sz="2000" dirty="0" err="1"/>
              <a:t>për</a:t>
            </a:r>
            <a:r>
              <a:rPr lang="en-US" sz="2000" dirty="0"/>
              <a:t> </a:t>
            </a:r>
            <a:r>
              <a:rPr lang="en-US" sz="2000" dirty="0" err="1"/>
              <a:t>vlerësimit</a:t>
            </a:r>
            <a:r>
              <a:rPr lang="en-US" sz="2000" dirty="0"/>
              <a:t> </a:t>
            </a:r>
            <a:r>
              <a:rPr lang="en-US" sz="2000" dirty="0" err="1"/>
              <a:t>dhe</a:t>
            </a:r>
            <a:r>
              <a:rPr lang="en-US" sz="2000" dirty="0"/>
              <a:t> </a:t>
            </a:r>
            <a:r>
              <a:rPr lang="en-US" sz="2000" dirty="0" err="1"/>
              <a:t>rishikimin</a:t>
            </a:r>
            <a:r>
              <a:rPr lang="en-US" sz="2000" dirty="0"/>
              <a:t> e </a:t>
            </a:r>
            <a:r>
              <a:rPr lang="en-US" sz="2000" dirty="0" err="1"/>
              <a:t>llogarive</a:t>
            </a:r>
            <a:r>
              <a:rPr lang="en-US" sz="2000" dirty="0"/>
              <a:t>  </a:t>
            </a:r>
            <a:r>
              <a:rPr lang="en-US" sz="2000" dirty="0" err="1"/>
              <a:t>të</a:t>
            </a:r>
            <a:r>
              <a:rPr lang="en-US" sz="2000" dirty="0"/>
              <a:t> </a:t>
            </a:r>
            <a:r>
              <a:rPr lang="en-US" sz="2000" dirty="0" err="1"/>
              <a:t>kapitalit</a:t>
            </a:r>
            <a:r>
              <a:rPr lang="en-US" sz="2000" dirty="0"/>
              <a:t> </a:t>
            </a:r>
            <a:r>
              <a:rPr lang="en-US" sz="2000" dirty="0" err="1"/>
              <a:t>natyror</a:t>
            </a:r>
            <a:r>
              <a:rPr lang="en-US" sz="2000" dirty="0"/>
              <a:t> vendor </a:t>
            </a:r>
            <a:r>
              <a:rPr lang="en-US" sz="2000" dirty="0" err="1"/>
              <a:t>që</a:t>
            </a:r>
            <a:r>
              <a:rPr lang="en-US" sz="2000" dirty="0"/>
              <a:t> </a:t>
            </a:r>
            <a:r>
              <a:rPr lang="en-US" sz="2000" dirty="0" err="1"/>
              <a:t>ti</a:t>
            </a:r>
            <a:r>
              <a:rPr lang="en-US" sz="2000" dirty="0"/>
              <a:t> </a:t>
            </a:r>
            <a:r>
              <a:rPr lang="en-US" sz="2000" dirty="0" err="1"/>
              <a:t>përgjigjet</a:t>
            </a:r>
            <a:r>
              <a:rPr lang="en-US" sz="2000" dirty="0"/>
              <a:t> </a:t>
            </a:r>
            <a:r>
              <a:rPr lang="en-US" sz="2000" dirty="0" err="1"/>
              <a:t>kërkesave</a:t>
            </a:r>
            <a:r>
              <a:rPr lang="en-US" sz="2000" dirty="0"/>
              <a:t> </a:t>
            </a:r>
            <a:r>
              <a:rPr lang="en-US" sz="2000" dirty="0" err="1"/>
              <a:t>të</a:t>
            </a:r>
            <a:r>
              <a:rPr lang="en-US" sz="2000" dirty="0"/>
              <a:t> INSTAT </a:t>
            </a:r>
            <a:r>
              <a:rPr lang="en-US" sz="2000" dirty="0" err="1"/>
              <a:t>dhe</a:t>
            </a:r>
            <a:r>
              <a:rPr lang="en-US" sz="2000" dirty="0"/>
              <a:t> </a:t>
            </a:r>
            <a:r>
              <a:rPr lang="en-US" sz="2000" dirty="0" err="1"/>
              <a:t>Llogarive</a:t>
            </a:r>
            <a:r>
              <a:rPr lang="en-US" sz="2000" dirty="0"/>
              <a:t> </a:t>
            </a:r>
            <a:r>
              <a:rPr lang="en-US" sz="2000" dirty="0" err="1"/>
              <a:t>Ekonomike</a:t>
            </a:r>
            <a:r>
              <a:rPr lang="en-US" sz="2000" dirty="0"/>
              <a:t> </a:t>
            </a:r>
            <a:r>
              <a:rPr lang="en-US" sz="2000" dirty="0" err="1"/>
              <a:t>Evropiane</a:t>
            </a:r>
            <a:r>
              <a:rPr lang="en-US" sz="2000" dirty="0"/>
              <a:t> </a:t>
            </a:r>
            <a:r>
              <a:rPr lang="en-US" sz="2000" dirty="0" err="1"/>
              <a:t>të</a:t>
            </a:r>
            <a:r>
              <a:rPr lang="en-US" sz="2000" dirty="0"/>
              <a:t> </a:t>
            </a:r>
            <a:r>
              <a:rPr lang="en-US" sz="2000" dirty="0" err="1" smtClean="0"/>
              <a:t>Mjedisit</a:t>
            </a:r>
            <a:r>
              <a:rPr lang="en-US" sz="2000" dirty="0" smtClean="0"/>
              <a:t>.</a:t>
            </a:r>
          </a:p>
          <a:p>
            <a:pPr marL="457200" indent="-457200" algn="just">
              <a:buFont typeface="+mj-lt"/>
              <a:buAutoNum type="arabicPeriod"/>
            </a:pPr>
            <a:r>
              <a:rPr lang="en-US" sz="2000" dirty="0" err="1" smtClean="0"/>
              <a:t>Vendime</a:t>
            </a:r>
            <a:r>
              <a:rPr lang="en-US" sz="2000" dirty="0" smtClean="0"/>
              <a:t> </a:t>
            </a:r>
            <a:r>
              <a:rPr lang="en-US" sz="2000" dirty="0" err="1"/>
              <a:t>të</a:t>
            </a:r>
            <a:r>
              <a:rPr lang="en-US" sz="2000" dirty="0"/>
              <a:t> </a:t>
            </a:r>
            <a:r>
              <a:rPr lang="en-US" sz="2000" dirty="0" err="1"/>
              <a:t>Këshillit</a:t>
            </a:r>
            <a:r>
              <a:rPr lang="en-US" sz="2000" dirty="0"/>
              <a:t> </a:t>
            </a:r>
            <a:r>
              <a:rPr lang="en-US" sz="2000" dirty="0" err="1"/>
              <a:t>Bashkiak</a:t>
            </a:r>
            <a:r>
              <a:rPr lang="en-US" sz="2000" dirty="0"/>
              <a:t> </a:t>
            </a:r>
            <a:r>
              <a:rPr lang="en-US" sz="2000" dirty="0" err="1"/>
              <a:t>për</a:t>
            </a:r>
            <a:r>
              <a:rPr lang="en-US" sz="2000" dirty="0"/>
              <a:t> </a:t>
            </a:r>
            <a:r>
              <a:rPr lang="en-US" sz="2000" dirty="0" err="1"/>
              <a:t>të</a:t>
            </a:r>
            <a:r>
              <a:rPr lang="en-US" sz="2000" dirty="0"/>
              <a:t> </a:t>
            </a:r>
            <a:r>
              <a:rPr lang="en-US" sz="2000" dirty="0" err="1"/>
              <a:t>organizuar</a:t>
            </a:r>
            <a:r>
              <a:rPr lang="en-US" sz="2000" dirty="0"/>
              <a:t> </a:t>
            </a:r>
            <a:r>
              <a:rPr lang="en-US" sz="2000" dirty="0" err="1"/>
              <a:t>burime</a:t>
            </a:r>
            <a:r>
              <a:rPr lang="en-US" sz="2000" dirty="0"/>
              <a:t> </a:t>
            </a:r>
            <a:r>
              <a:rPr lang="en-US" sz="2000" dirty="0" err="1"/>
              <a:t>njerëzore</a:t>
            </a:r>
            <a:r>
              <a:rPr lang="en-US" sz="2000" dirty="0"/>
              <a:t> </a:t>
            </a:r>
            <a:r>
              <a:rPr lang="en-US" sz="2000" dirty="0" err="1"/>
              <a:t>dedikuar</a:t>
            </a:r>
            <a:r>
              <a:rPr lang="en-US" sz="2000" dirty="0"/>
              <a:t> </a:t>
            </a:r>
            <a:r>
              <a:rPr lang="en-US" sz="2000" dirty="0" err="1"/>
              <a:t>kapitalit</a:t>
            </a:r>
            <a:r>
              <a:rPr lang="en-US" sz="2000" dirty="0"/>
              <a:t> </a:t>
            </a:r>
            <a:r>
              <a:rPr lang="en-US" sz="2000" dirty="0" err="1" smtClean="0"/>
              <a:t>natyror</a:t>
            </a:r>
            <a:r>
              <a:rPr lang="en-US" sz="2000" dirty="0" smtClean="0"/>
              <a:t>.</a:t>
            </a:r>
          </a:p>
          <a:p>
            <a:pPr marL="457200" indent="-457200" algn="just">
              <a:buFont typeface="+mj-lt"/>
              <a:buAutoNum type="arabicPeriod"/>
            </a:pPr>
            <a:r>
              <a:rPr lang="en-US" sz="2000" dirty="0" err="1" smtClean="0"/>
              <a:t>Mbajtjen</a:t>
            </a:r>
            <a:r>
              <a:rPr lang="en-US" sz="2000" dirty="0" smtClean="0"/>
              <a:t> </a:t>
            </a:r>
            <a:r>
              <a:rPr lang="en-US" sz="2000" dirty="0"/>
              <a:t>e </a:t>
            </a:r>
            <a:r>
              <a:rPr lang="en-US" sz="2000" dirty="0" err="1"/>
              <a:t>një</a:t>
            </a:r>
            <a:r>
              <a:rPr lang="en-US" sz="2000" dirty="0"/>
              <a:t> </a:t>
            </a:r>
            <a:r>
              <a:rPr lang="en-US" sz="2000" dirty="0" err="1"/>
              <a:t>regjistri</a:t>
            </a:r>
            <a:r>
              <a:rPr lang="en-US" sz="2000" dirty="0"/>
              <a:t> </a:t>
            </a:r>
            <a:r>
              <a:rPr lang="en-US" sz="2000" dirty="0" err="1"/>
              <a:t>të</a:t>
            </a:r>
            <a:r>
              <a:rPr lang="en-US" sz="2000" dirty="0"/>
              <a:t> </a:t>
            </a:r>
            <a:r>
              <a:rPr lang="en-US" sz="2000" dirty="0" err="1"/>
              <a:t>kapitalit</a:t>
            </a:r>
            <a:r>
              <a:rPr lang="en-US" sz="2000" dirty="0"/>
              <a:t> </a:t>
            </a:r>
            <a:r>
              <a:rPr lang="en-US" sz="2000" dirty="0" err="1"/>
              <a:t>natyror</a:t>
            </a:r>
            <a:r>
              <a:rPr lang="en-US" sz="2000" dirty="0"/>
              <a:t> </a:t>
            </a:r>
            <a:r>
              <a:rPr lang="en-US" sz="2000" dirty="0" err="1"/>
              <a:t>dhe</a:t>
            </a:r>
            <a:r>
              <a:rPr lang="en-US" sz="2000" dirty="0"/>
              <a:t> </a:t>
            </a:r>
            <a:r>
              <a:rPr lang="en-US" sz="2000" dirty="0" err="1"/>
              <a:t>llogarive</a:t>
            </a:r>
            <a:r>
              <a:rPr lang="en-US" sz="2000" dirty="0"/>
              <a:t> </a:t>
            </a:r>
            <a:r>
              <a:rPr lang="en-US" sz="2000" dirty="0" err="1"/>
              <a:t>përkatëse</a:t>
            </a:r>
            <a:r>
              <a:rPr lang="en-US" sz="2000" dirty="0"/>
              <a:t> </a:t>
            </a:r>
            <a:r>
              <a:rPr lang="en-US" sz="2000" dirty="0" err="1"/>
              <a:t>dhe</a:t>
            </a:r>
            <a:r>
              <a:rPr lang="en-US" sz="2000" dirty="0"/>
              <a:t> </a:t>
            </a:r>
            <a:r>
              <a:rPr lang="en-US" sz="2000" dirty="0" err="1"/>
              <a:t>rishikim</a:t>
            </a:r>
            <a:r>
              <a:rPr lang="en-US" sz="2000" dirty="0"/>
              <a:t> </a:t>
            </a:r>
            <a:r>
              <a:rPr lang="en-US" sz="2000" dirty="0" err="1"/>
              <a:t>tyre</a:t>
            </a:r>
            <a:r>
              <a:rPr lang="en-US" sz="2000" dirty="0"/>
              <a:t> </a:t>
            </a:r>
            <a:r>
              <a:rPr lang="en-US" sz="2000" dirty="0" err="1"/>
              <a:t>çdo</a:t>
            </a:r>
            <a:r>
              <a:rPr lang="en-US" sz="2000" dirty="0"/>
              <a:t> 1-2 </a:t>
            </a:r>
            <a:r>
              <a:rPr lang="en-US" sz="2000" dirty="0" err="1" smtClean="0"/>
              <a:t>vjet</a:t>
            </a:r>
            <a:r>
              <a:rPr lang="en-US" sz="2000" dirty="0" smtClean="0"/>
              <a:t>.</a:t>
            </a:r>
          </a:p>
          <a:p>
            <a:pPr marL="457200" indent="-457200" algn="just">
              <a:buFont typeface="+mj-lt"/>
              <a:buAutoNum type="arabicPeriod"/>
            </a:pPr>
            <a:r>
              <a:rPr lang="en-US" sz="2000" dirty="0" err="1" smtClean="0"/>
              <a:t>Verifikimi</a:t>
            </a:r>
            <a:r>
              <a:rPr lang="en-US" sz="2000" dirty="0" smtClean="0"/>
              <a:t> </a:t>
            </a:r>
            <a:r>
              <a:rPr lang="en-US" sz="2000" dirty="0" err="1"/>
              <a:t>në</a:t>
            </a:r>
            <a:r>
              <a:rPr lang="en-US" sz="2000" dirty="0"/>
              <a:t> </a:t>
            </a:r>
            <a:r>
              <a:rPr lang="en-US" sz="2000" dirty="0" err="1"/>
              <a:t>terren</a:t>
            </a:r>
            <a:r>
              <a:rPr lang="en-US" sz="2000" dirty="0"/>
              <a:t>, </a:t>
            </a:r>
            <a:r>
              <a:rPr lang="en-US" sz="2000" dirty="0" err="1"/>
              <a:t>nga</a:t>
            </a:r>
            <a:r>
              <a:rPr lang="en-US" sz="2000" dirty="0"/>
              <a:t> </a:t>
            </a:r>
            <a:r>
              <a:rPr lang="en-US" sz="2000" dirty="0" err="1"/>
              <a:t>ana</a:t>
            </a:r>
            <a:r>
              <a:rPr lang="en-US" sz="2000" dirty="0"/>
              <a:t> e </a:t>
            </a:r>
            <a:r>
              <a:rPr lang="en-US" sz="2000" dirty="0" err="1"/>
              <a:t>bashkisë</a:t>
            </a:r>
            <a:r>
              <a:rPr lang="en-US" sz="2000" dirty="0"/>
              <a:t>, </a:t>
            </a:r>
            <a:r>
              <a:rPr lang="en-US" sz="2000" dirty="0" err="1"/>
              <a:t>së</a:t>
            </a:r>
            <a:r>
              <a:rPr lang="en-US" sz="2000" dirty="0"/>
              <a:t> </a:t>
            </a:r>
            <a:r>
              <a:rPr lang="en-US" sz="2000" dirty="0" err="1"/>
              <a:t>gjendjes</a:t>
            </a:r>
            <a:r>
              <a:rPr lang="en-US" sz="2000" dirty="0"/>
              <a:t> </a:t>
            </a:r>
            <a:r>
              <a:rPr lang="en-US" sz="2000" dirty="0" err="1"/>
              <a:t>së</a:t>
            </a:r>
            <a:r>
              <a:rPr lang="en-US" sz="2000" dirty="0"/>
              <a:t> </a:t>
            </a:r>
            <a:r>
              <a:rPr lang="en-US" sz="2000" dirty="0" err="1"/>
              <a:t>kapitalit</a:t>
            </a:r>
            <a:r>
              <a:rPr lang="en-US" sz="2000" dirty="0"/>
              <a:t> </a:t>
            </a:r>
            <a:r>
              <a:rPr lang="en-US" sz="2000" dirty="0" err="1"/>
              <a:t>natyror</a:t>
            </a:r>
            <a:r>
              <a:rPr lang="en-US" sz="2000" dirty="0"/>
              <a:t> </a:t>
            </a:r>
            <a:r>
              <a:rPr lang="en-US" sz="2000" dirty="0" err="1"/>
              <a:t>në</a:t>
            </a:r>
            <a:r>
              <a:rPr lang="en-US" sz="2000" dirty="0"/>
              <a:t> </a:t>
            </a:r>
            <a:r>
              <a:rPr lang="en-US" sz="2000" dirty="0" err="1"/>
              <a:t>terren</a:t>
            </a:r>
            <a:r>
              <a:rPr lang="en-US" sz="2000" dirty="0"/>
              <a:t> </a:t>
            </a:r>
            <a:r>
              <a:rPr lang="en-US" sz="2000" dirty="0" err="1"/>
              <a:t>të</a:t>
            </a:r>
            <a:r>
              <a:rPr lang="en-US" sz="2000" dirty="0"/>
              <a:t> </a:t>
            </a:r>
            <a:r>
              <a:rPr lang="en-US" sz="2000" dirty="0" err="1"/>
              <a:t>paktën</a:t>
            </a:r>
            <a:r>
              <a:rPr lang="en-US" sz="2000" dirty="0"/>
              <a:t> </a:t>
            </a:r>
            <a:r>
              <a:rPr lang="en-US" sz="2000" dirty="0" err="1"/>
              <a:t>çdo</a:t>
            </a:r>
            <a:r>
              <a:rPr lang="en-US" sz="2000" dirty="0"/>
              <a:t> 5 </a:t>
            </a:r>
            <a:r>
              <a:rPr lang="en-US" sz="2000" dirty="0" err="1"/>
              <a:t>vjet</a:t>
            </a:r>
            <a:r>
              <a:rPr lang="en-US" sz="2000" dirty="0"/>
              <a:t> </a:t>
            </a:r>
            <a:r>
              <a:rPr lang="en-US" sz="2000" dirty="0" err="1"/>
              <a:t>ose</a:t>
            </a:r>
            <a:r>
              <a:rPr lang="en-US" sz="2000" dirty="0"/>
              <a:t> duke </a:t>
            </a:r>
            <a:r>
              <a:rPr lang="en-US" sz="2000" dirty="0" err="1"/>
              <a:t>ruajtur</a:t>
            </a:r>
            <a:r>
              <a:rPr lang="en-US" sz="2000" dirty="0"/>
              <a:t> </a:t>
            </a:r>
            <a:r>
              <a:rPr lang="en-US" sz="2000" dirty="0" err="1"/>
              <a:t>këtë</a:t>
            </a:r>
            <a:r>
              <a:rPr lang="en-US" sz="2000" dirty="0"/>
              <a:t> </a:t>
            </a:r>
            <a:r>
              <a:rPr lang="en-US" sz="2000" dirty="0" err="1"/>
              <a:t>frekuencë</a:t>
            </a:r>
            <a:r>
              <a:rPr lang="en-US" sz="2000" dirty="0"/>
              <a:t> </a:t>
            </a:r>
            <a:r>
              <a:rPr lang="en-US" sz="2000" dirty="0" err="1"/>
              <a:t>dhe</a:t>
            </a:r>
            <a:r>
              <a:rPr lang="en-US" sz="2000" dirty="0"/>
              <a:t> duke </a:t>
            </a:r>
            <a:r>
              <a:rPr lang="en-US" sz="2000" dirty="0" err="1"/>
              <a:t>verifikuar</a:t>
            </a:r>
            <a:r>
              <a:rPr lang="en-US" sz="2000" dirty="0"/>
              <a:t> </a:t>
            </a:r>
            <a:r>
              <a:rPr lang="en-US" sz="2000" dirty="0" err="1"/>
              <a:t>fizikisht</a:t>
            </a:r>
            <a:r>
              <a:rPr lang="en-US" sz="2000" dirty="0"/>
              <a:t> </a:t>
            </a:r>
            <a:r>
              <a:rPr lang="en-US" sz="2000" dirty="0" err="1"/>
              <a:t>lloje</a:t>
            </a:r>
            <a:r>
              <a:rPr lang="en-US" sz="2000" dirty="0"/>
              <a:t> </a:t>
            </a:r>
            <a:r>
              <a:rPr lang="en-US" sz="2000" dirty="0" err="1"/>
              <a:t>të</a:t>
            </a:r>
            <a:r>
              <a:rPr lang="en-US" sz="2000" dirty="0"/>
              <a:t> </a:t>
            </a:r>
            <a:r>
              <a:rPr lang="en-US" sz="2000" dirty="0" err="1"/>
              <a:t>ndryshme</a:t>
            </a:r>
            <a:r>
              <a:rPr lang="en-US" sz="2000" dirty="0"/>
              <a:t> </a:t>
            </a:r>
            <a:r>
              <a:rPr lang="en-US" sz="2000" dirty="0" err="1"/>
              <a:t>të</a:t>
            </a:r>
            <a:r>
              <a:rPr lang="en-US" sz="2000" dirty="0"/>
              <a:t> KN.</a:t>
            </a:r>
          </a:p>
          <a:p>
            <a:endParaRPr lang="sq-AL" dirty="0"/>
          </a:p>
        </p:txBody>
      </p:sp>
    </p:spTree>
    <p:extLst>
      <p:ext uri="{BB962C8B-B14F-4D97-AF65-F5344CB8AC3E}">
        <p14:creationId xmlns:p14="http://schemas.microsoft.com/office/powerpoint/2010/main" val="1864132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vazhdim</a:t>
            </a:r>
            <a:endParaRPr lang="sq-AL" dirty="0"/>
          </a:p>
        </p:txBody>
      </p:sp>
      <p:sp>
        <p:nvSpPr>
          <p:cNvPr id="4" name="TextBox 3"/>
          <p:cNvSpPr txBox="1"/>
          <p:nvPr/>
        </p:nvSpPr>
        <p:spPr>
          <a:xfrm>
            <a:off x="767255" y="2165131"/>
            <a:ext cx="7998373" cy="2862322"/>
          </a:xfrm>
          <a:prstGeom prst="rect">
            <a:avLst/>
          </a:prstGeom>
          <a:noFill/>
        </p:spPr>
        <p:txBody>
          <a:bodyPr wrap="square" rtlCol="0">
            <a:spAutoFit/>
          </a:bodyPr>
          <a:lstStyle/>
          <a:p>
            <a:pPr marL="514350" indent="-514350" algn="just">
              <a:buFont typeface="+mj-lt"/>
              <a:buAutoNum type="arabicPeriod"/>
            </a:pPr>
            <a:r>
              <a:rPr lang="sq-AL" sz="2000" dirty="0" smtClean="0"/>
              <a:t>Kultura </a:t>
            </a:r>
            <a:r>
              <a:rPr lang="sq-AL" sz="2000" dirty="0"/>
              <a:t>organizative e bashkisë por dhe e institucioneve qeveritare duhet të ndryshojë duke u fokusuar në trajtimin e çështjeve të kapitalit natyror. </a:t>
            </a:r>
          </a:p>
          <a:p>
            <a:pPr marL="514350" indent="-514350" algn="just">
              <a:buFont typeface="+mj-lt"/>
              <a:buAutoNum type="arabicPeriod"/>
            </a:pPr>
            <a:r>
              <a:rPr lang="sq-AL" sz="2000" dirty="0" smtClean="0"/>
              <a:t>Angazhim </a:t>
            </a:r>
            <a:r>
              <a:rPr lang="sq-AL" sz="2000" dirty="0"/>
              <a:t>qytetar në çështjet e mjedisit dhe ekosistemit për të ardhmen e qëndrueshme të mjedisit.</a:t>
            </a:r>
          </a:p>
          <a:p>
            <a:pPr marL="514350" indent="-514350" algn="just">
              <a:buFont typeface="+mj-lt"/>
              <a:buAutoNum type="arabicPeriod"/>
            </a:pPr>
            <a:r>
              <a:rPr lang="sq-AL" sz="2000" dirty="0" smtClean="0"/>
              <a:t>Mobilizimi </a:t>
            </a:r>
            <a:r>
              <a:rPr lang="sq-AL" sz="2000" dirty="0"/>
              <a:t>i investimeve të sektorit publik dhe privat duke forcuar instrumentet fiskale dhe ekonomike që synojnë mbështetje të lartë për zinxhirët e furnizimit dhe mbrojtjes së mjedisit.</a:t>
            </a:r>
          </a:p>
          <a:p>
            <a:pPr marL="514350" indent="-514350" algn="just">
              <a:buFont typeface="+mj-lt"/>
              <a:buAutoNum type="arabicPeriod"/>
            </a:pPr>
            <a:endParaRPr lang="sq-AL" sz="2000" dirty="0"/>
          </a:p>
        </p:txBody>
      </p:sp>
    </p:spTree>
    <p:extLst>
      <p:ext uri="{BB962C8B-B14F-4D97-AF65-F5344CB8AC3E}">
        <p14:creationId xmlns:p14="http://schemas.microsoft.com/office/powerpoint/2010/main" val="1131528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a:extLst>
              <a:ext uri="{FF2B5EF4-FFF2-40B4-BE49-F238E27FC236}">
                <a16:creationId xmlns:a16="http://schemas.microsoft.com/office/drawing/2014/main" id="{100E32DC-BF5F-4464-9F06-C6C6E3227AB1}"/>
              </a:ext>
            </a:extLst>
          </p:cNvPr>
          <p:cNvSpPr>
            <a:spLocks noGrp="1" noChangeArrowheads="1"/>
          </p:cNvSpPr>
          <p:nvPr>
            <p:ph type="title"/>
          </p:nvPr>
        </p:nvSpPr>
        <p:spPr>
          <a:xfrm>
            <a:off x="369888" y="838200"/>
            <a:ext cx="7823200" cy="796925"/>
          </a:xfrm>
        </p:spPr>
        <p:txBody>
          <a:bodyPr/>
          <a:lstStyle/>
          <a:p>
            <a:pPr eaLnBrk="1" hangingPunct="1">
              <a:defRPr/>
            </a:pPr>
            <a:r>
              <a:rPr lang="de-DE" altLang="en-US">
                <a:latin typeface="Helvetica" panose="020B0604020202020204" pitchFamily="34" charset="0"/>
              </a:rPr>
              <a:t>Burimet e Informacionit</a:t>
            </a:r>
            <a:endParaRPr lang="de-DE" altLang="en-US"/>
          </a:p>
        </p:txBody>
      </p:sp>
      <p:sp>
        <p:nvSpPr>
          <p:cNvPr id="39939" name="Line 5">
            <a:extLst>
              <a:ext uri="{FF2B5EF4-FFF2-40B4-BE49-F238E27FC236}">
                <a16:creationId xmlns:a16="http://schemas.microsoft.com/office/drawing/2014/main" id="{5129077D-508C-4BA9-B747-EB31A305E862}"/>
              </a:ext>
            </a:extLst>
          </p:cNvPr>
          <p:cNvSpPr>
            <a:spLocks noChangeShapeType="1"/>
          </p:cNvSpPr>
          <p:nvPr/>
        </p:nvSpPr>
        <p:spPr bwMode="auto">
          <a:xfrm>
            <a:off x="368300" y="1587500"/>
            <a:ext cx="8775700" cy="0"/>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800" b="0" i="0" u="none" strike="noStrike" kern="1200" cap="none" spc="0" normalizeH="0" baseline="0" noProof="0">
              <a:ln>
                <a:noFill/>
              </a:ln>
              <a:solidFill>
                <a:srgbClr val="545454"/>
              </a:solidFill>
              <a:effectLst/>
              <a:uLnTx/>
              <a:uFillTx/>
              <a:latin typeface="Arial" panose="020B0604020202020204" pitchFamily="34" charset="0"/>
              <a:ea typeface="ＭＳ Ｐゴシック" panose="020B0600070205080204" pitchFamily="34" charset="-128"/>
              <a:cs typeface="+mn-cs"/>
            </a:endParaRPr>
          </a:p>
        </p:txBody>
      </p:sp>
      <p:grpSp>
        <p:nvGrpSpPr>
          <p:cNvPr id="39940" name="Group 6">
            <a:extLst>
              <a:ext uri="{FF2B5EF4-FFF2-40B4-BE49-F238E27FC236}">
                <a16:creationId xmlns:a16="http://schemas.microsoft.com/office/drawing/2014/main" id="{17C19DDE-3D73-426D-9803-9390F874C4A8}"/>
              </a:ext>
            </a:extLst>
          </p:cNvPr>
          <p:cNvGrpSpPr>
            <a:grpSpLocks/>
          </p:cNvGrpSpPr>
          <p:nvPr/>
        </p:nvGrpSpPr>
        <p:grpSpPr bwMode="auto">
          <a:xfrm>
            <a:off x="382588" y="0"/>
            <a:ext cx="8761412" cy="584200"/>
            <a:chOff x="241" y="0"/>
            <a:chExt cx="5565" cy="408"/>
          </a:xfrm>
        </p:grpSpPr>
        <p:sp>
          <p:nvSpPr>
            <p:cNvPr id="39971" name="Rectangle 7">
              <a:extLst>
                <a:ext uri="{FF2B5EF4-FFF2-40B4-BE49-F238E27FC236}">
                  <a16:creationId xmlns:a16="http://schemas.microsoft.com/office/drawing/2014/main" id="{47D87275-29B7-4981-8A9F-F5F2717A4828}"/>
                </a:ext>
              </a:extLst>
            </p:cNvPr>
            <p:cNvSpPr>
              <a:spLocks noChangeArrowheads="1"/>
            </p:cNvSpPr>
            <p:nvPr/>
          </p:nvSpPr>
          <p:spPr bwMode="auto">
            <a:xfrm>
              <a:off x="241"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800" b="0" i="0" u="none" strike="noStrike" kern="1200" cap="none" spc="0" normalizeH="0" baseline="0" noProof="0">
                <a:ln>
                  <a:noFill/>
                </a:ln>
                <a:solidFill>
                  <a:srgbClr val="E6E0DD"/>
                </a:solidFill>
                <a:effectLst/>
                <a:uLnTx/>
                <a:uFillTx/>
                <a:latin typeface="Arial" panose="020B0604020202020204" pitchFamily="34" charset="0"/>
                <a:ea typeface="ＭＳ Ｐゴシック" panose="020B0600070205080204" pitchFamily="34" charset="-128"/>
                <a:cs typeface="+mn-cs"/>
              </a:endParaRPr>
            </a:p>
          </p:txBody>
        </p:sp>
        <p:sp>
          <p:nvSpPr>
            <p:cNvPr id="39972" name="Rectangle 8">
              <a:extLst>
                <a:ext uri="{FF2B5EF4-FFF2-40B4-BE49-F238E27FC236}">
                  <a16:creationId xmlns:a16="http://schemas.microsoft.com/office/drawing/2014/main" id="{F79AEAA1-F0D4-4F0C-9C38-41407181B83A}"/>
                </a:ext>
              </a:extLst>
            </p:cNvPr>
            <p:cNvSpPr>
              <a:spLocks noChangeArrowheads="1"/>
            </p:cNvSpPr>
            <p:nvPr/>
          </p:nvSpPr>
          <p:spPr bwMode="auto">
            <a:xfrm>
              <a:off x="1648"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800" b="0" i="0" u="none" strike="noStrike" kern="1200" cap="none" spc="0" normalizeH="0" baseline="0" noProof="0">
                <a:ln>
                  <a:noFill/>
                </a:ln>
                <a:solidFill>
                  <a:srgbClr val="E6E0DD"/>
                </a:solidFill>
                <a:effectLst/>
                <a:uLnTx/>
                <a:uFillTx/>
                <a:latin typeface="Arial" panose="020B0604020202020204" pitchFamily="34" charset="0"/>
                <a:ea typeface="ＭＳ Ｐゴシック" panose="020B0600070205080204" pitchFamily="34" charset="-128"/>
                <a:cs typeface="+mn-cs"/>
              </a:endParaRPr>
            </a:p>
          </p:txBody>
        </p:sp>
        <p:sp>
          <p:nvSpPr>
            <p:cNvPr id="39973" name="Rectangle 9">
              <a:extLst>
                <a:ext uri="{FF2B5EF4-FFF2-40B4-BE49-F238E27FC236}">
                  <a16:creationId xmlns:a16="http://schemas.microsoft.com/office/drawing/2014/main" id="{B6182324-6512-4432-B925-70DB5144B1ED}"/>
                </a:ext>
              </a:extLst>
            </p:cNvPr>
            <p:cNvSpPr>
              <a:spLocks noChangeArrowheads="1"/>
            </p:cNvSpPr>
            <p:nvPr/>
          </p:nvSpPr>
          <p:spPr bwMode="auto">
            <a:xfrm>
              <a:off x="3056"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800" b="0" i="0" u="none" strike="noStrike" kern="1200" cap="none" spc="0" normalizeH="0" baseline="0" noProof="0">
                <a:ln>
                  <a:noFill/>
                </a:ln>
                <a:solidFill>
                  <a:srgbClr val="E6E0DD"/>
                </a:solidFill>
                <a:effectLst/>
                <a:uLnTx/>
                <a:uFillTx/>
                <a:latin typeface="Arial" panose="020B0604020202020204" pitchFamily="34" charset="0"/>
                <a:ea typeface="ＭＳ Ｐゴシック" panose="020B0600070205080204" pitchFamily="34" charset="-128"/>
                <a:cs typeface="+mn-cs"/>
              </a:endParaRPr>
            </a:p>
          </p:txBody>
        </p:sp>
        <p:sp>
          <p:nvSpPr>
            <p:cNvPr id="39974" name="Rectangle 10">
              <a:extLst>
                <a:ext uri="{FF2B5EF4-FFF2-40B4-BE49-F238E27FC236}">
                  <a16:creationId xmlns:a16="http://schemas.microsoft.com/office/drawing/2014/main" id="{9AB97986-6C97-4AC4-9C9F-D003EE640ADE}"/>
                </a:ext>
              </a:extLst>
            </p:cNvPr>
            <p:cNvSpPr>
              <a:spLocks noChangeArrowheads="1"/>
            </p:cNvSpPr>
            <p:nvPr/>
          </p:nvSpPr>
          <p:spPr bwMode="auto">
            <a:xfrm>
              <a:off x="4464"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800" b="0" i="0" u="none" strike="noStrike" kern="1200" cap="none" spc="0" normalizeH="0" baseline="0" noProof="0">
                <a:ln>
                  <a:noFill/>
                </a:ln>
                <a:solidFill>
                  <a:srgbClr val="E6E0DD"/>
                </a:solidFill>
                <a:effectLst/>
                <a:uLnTx/>
                <a:uFillTx/>
                <a:latin typeface="Arial" panose="020B0604020202020204" pitchFamily="34" charset="0"/>
                <a:ea typeface="ＭＳ Ｐゴシック" panose="020B0600070205080204" pitchFamily="34" charset="-128"/>
                <a:cs typeface="+mn-cs"/>
              </a:endParaRPr>
            </a:p>
          </p:txBody>
        </p:sp>
      </p:grpSp>
      <p:pic>
        <p:nvPicPr>
          <p:cNvPr id="39941" name="Picture 15" descr="08_LOGO_OSCE_ppt">
            <a:extLst>
              <a:ext uri="{FF2B5EF4-FFF2-40B4-BE49-F238E27FC236}">
                <a16:creationId xmlns:a16="http://schemas.microsoft.com/office/drawing/2014/main" id="{D5633868-8645-4912-BF77-C6336BFCA6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588" y="6184900"/>
            <a:ext cx="31067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18">
            <a:extLst>
              <a:ext uri="{FF2B5EF4-FFF2-40B4-BE49-F238E27FC236}">
                <a16:creationId xmlns:a16="http://schemas.microsoft.com/office/drawing/2014/main" id="{55DCCD18-E049-4E67-B5CB-D3F957DA0F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588" y="6172200"/>
            <a:ext cx="312261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a:extLst>
              <a:ext uri="{FF2B5EF4-FFF2-40B4-BE49-F238E27FC236}">
                <a16:creationId xmlns:a16="http://schemas.microsoft.com/office/drawing/2014/main" id="{2E478EDE-BBFF-49A6-8E0C-B6205B7C333B}"/>
              </a:ext>
            </a:extLst>
          </p:cNvPr>
          <p:cNvGraphicFramePr>
            <a:graphicFrameLocks noGrp="1"/>
          </p:cNvGraphicFramePr>
          <p:nvPr/>
        </p:nvGraphicFramePr>
        <p:xfrm>
          <a:off x="382588" y="1643063"/>
          <a:ext cx="8367712" cy="4267199"/>
        </p:xfrm>
        <a:graphic>
          <a:graphicData uri="http://schemas.openxmlformats.org/drawingml/2006/table">
            <a:tbl>
              <a:tblPr firstRow="1" firstCol="1" bandRow="1">
                <a:tableStyleId>{93296810-A885-4BE3-A3E7-6D5BEEA58F35}</a:tableStyleId>
              </a:tblPr>
              <a:tblGrid>
                <a:gridCol w="989100">
                  <a:extLst>
                    <a:ext uri="{9D8B030D-6E8A-4147-A177-3AD203B41FA5}">
                      <a16:colId xmlns:a16="http://schemas.microsoft.com/office/drawing/2014/main" val="20000"/>
                    </a:ext>
                  </a:extLst>
                </a:gridCol>
                <a:gridCol w="7378612">
                  <a:extLst>
                    <a:ext uri="{9D8B030D-6E8A-4147-A177-3AD203B41FA5}">
                      <a16:colId xmlns:a16="http://schemas.microsoft.com/office/drawing/2014/main" val="20001"/>
                    </a:ext>
                  </a:extLst>
                </a:gridCol>
              </a:tblGrid>
              <a:tr h="182880">
                <a:tc gridSpan="2">
                  <a:txBody>
                    <a:bodyPr/>
                    <a:lstStyle/>
                    <a:p>
                      <a:pPr marL="0" marR="0" algn="ctr" fontAlgn="base">
                        <a:spcBef>
                          <a:spcPts val="0"/>
                        </a:spcBef>
                        <a:spcAft>
                          <a:spcPts val="0"/>
                        </a:spcAft>
                      </a:pPr>
                      <a:r>
                        <a:rPr lang="sq-AL" sz="1200">
                          <a:effectLst/>
                        </a:rPr>
                        <a:t>KAPITALI NATYROR </a:t>
                      </a:r>
                      <a:endParaRPr lang="en-US"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10000"/>
                  </a:ext>
                </a:extLst>
              </a:tr>
              <a:tr h="182880">
                <a:tc>
                  <a:txBody>
                    <a:bodyPr/>
                    <a:lstStyle/>
                    <a:p>
                      <a:pPr marL="0" marR="0" fontAlgn="base">
                        <a:spcBef>
                          <a:spcPts val="0"/>
                        </a:spcBef>
                        <a:spcAft>
                          <a:spcPts val="0"/>
                        </a:spcAft>
                      </a:pPr>
                      <a:r>
                        <a:rPr lang="sq-AL" sz="1200">
                          <a:effectLst/>
                        </a:rPr>
                        <a:t>Tipologjia  </a:t>
                      </a:r>
                      <a:endParaRPr lang="en-US"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lgn="ctr" fontAlgn="base">
                        <a:spcBef>
                          <a:spcPts val="0"/>
                        </a:spcBef>
                        <a:spcAft>
                          <a:spcPts val="0"/>
                        </a:spcAft>
                      </a:pPr>
                      <a:r>
                        <a:rPr lang="sq-AL" sz="1200" dirty="0">
                          <a:effectLst/>
                        </a:rPr>
                        <a:t>Burime Informacioni </a:t>
                      </a:r>
                      <a:endParaRPr lang="en-US" sz="1200" b="1"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10001"/>
                  </a:ext>
                </a:extLst>
              </a:tr>
              <a:tr h="580571">
                <a:tc>
                  <a:txBody>
                    <a:bodyPr/>
                    <a:lstStyle/>
                    <a:p>
                      <a:pPr marL="0" marR="0" fontAlgn="base">
                        <a:spcBef>
                          <a:spcPts val="0"/>
                        </a:spcBef>
                        <a:spcAft>
                          <a:spcPts val="0"/>
                        </a:spcAft>
                      </a:pPr>
                      <a:r>
                        <a:rPr lang="sq-AL" sz="1200">
                          <a:effectLst/>
                        </a:rPr>
                        <a:t>Burimet Minerare </a:t>
                      </a:r>
                      <a:endParaRPr lang="en-US"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just" fontAlgn="base">
                        <a:spcBef>
                          <a:spcPts val="0"/>
                        </a:spcBef>
                        <a:spcAft>
                          <a:spcPts val="0"/>
                        </a:spcAft>
                      </a:pPr>
                      <a:r>
                        <a:rPr lang="sq-AL" sz="1200" dirty="0">
                          <a:effectLst/>
                        </a:rPr>
                        <a:t>Ministria e Industrisë dhe Energjetikës (MIE); Agjencia Kombëtare e Burimeve Natyrore (AKBN); Shërbimi Gjeologjik Shqiptar (</a:t>
                      </a:r>
                      <a:r>
                        <a:rPr lang="sq-AL" sz="1200" dirty="0" err="1">
                          <a:effectLst/>
                        </a:rPr>
                        <a:t>ShGjSh</a:t>
                      </a:r>
                      <a:r>
                        <a:rPr lang="sq-AL" sz="1200" dirty="0">
                          <a:effectLst/>
                        </a:rPr>
                        <a:t>); INSTAT; </a:t>
                      </a:r>
                      <a:r>
                        <a:rPr lang="sq-AL" sz="1200" dirty="0" err="1">
                          <a:effectLst/>
                        </a:rPr>
                        <a:t>AlbEITI</a:t>
                      </a:r>
                      <a:r>
                        <a:rPr lang="sq-AL" sz="1200" dirty="0">
                          <a:effectLst/>
                        </a:rPr>
                        <a:t>; ASIG; Drejtoria e Përgjithshme e Tatimeve; Drejtoria e Përgjithshme e Doganave; Etj. </a:t>
                      </a:r>
                      <a:endParaRPr lang="en-US"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10002"/>
                  </a:ext>
                </a:extLst>
              </a:tr>
              <a:tr h="731520">
                <a:tc>
                  <a:txBody>
                    <a:bodyPr/>
                    <a:lstStyle/>
                    <a:p>
                      <a:pPr marL="0" marR="0" fontAlgn="base">
                        <a:spcBef>
                          <a:spcPts val="0"/>
                        </a:spcBef>
                        <a:spcAft>
                          <a:spcPts val="0"/>
                        </a:spcAft>
                      </a:pPr>
                      <a:r>
                        <a:rPr lang="sq-AL" sz="1200">
                          <a:effectLst/>
                        </a:rPr>
                        <a:t>Burimet Energjetike </a:t>
                      </a:r>
                      <a:endParaRPr lang="en-US"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fontAlgn="base">
                        <a:spcBef>
                          <a:spcPts val="0"/>
                        </a:spcBef>
                        <a:spcAft>
                          <a:spcPts val="0"/>
                        </a:spcAft>
                      </a:pPr>
                      <a:r>
                        <a:rPr lang="sq-AL" sz="1200" dirty="0">
                          <a:effectLst/>
                        </a:rPr>
                        <a:t>Ministria e Industrisë dhe Energjetikës (MIE); Agjencia Kombëtare e Burimeve Natyrore (AKBN); Shërbimi Gjeologjik Shqiptar (</a:t>
                      </a:r>
                      <a:r>
                        <a:rPr lang="sq-AL" sz="1200" dirty="0" err="1">
                          <a:effectLst/>
                        </a:rPr>
                        <a:t>ShGjSh</a:t>
                      </a:r>
                      <a:r>
                        <a:rPr lang="sq-AL" sz="1200" dirty="0">
                          <a:effectLst/>
                        </a:rPr>
                        <a:t>); INSTAT; ASIG; Drejtoria e Përgjithshme e Tatimeve; Drejtoria e Përgjithshme e Doganave; Agjencia për </a:t>
                      </a:r>
                      <a:r>
                        <a:rPr lang="sq-AL" sz="1200" dirty="0" err="1">
                          <a:effectLst/>
                        </a:rPr>
                        <a:t>Efiçiencën</a:t>
                      </a:r>
                      <a:r>
                        <a:rPr lang="sq-AL" sz="1200" dirty="0">
                          <a:effectLst/>
                        </a:rPr>
                        <a:t> në Energji; Instituti I </a:t>
                      </a:r>
                      <a:r>
                        <a:rPr lang="sq-AL" sz="1200" dirty="0" err="1">
                          <a:effectLst/>
                        </a:rPr>
                        <a:t>Gjeoshkencave</a:t>
                      </a:r>
                      <a:r>
                        <a:rPr lang="sq-AL" sz="1200" dirty="0">
                          <a:effectLst/>
                        </a:rPr>
                        <a:t> Energjisë, Ujit dhe Mjedisit (IGJEUM); Etj. </a:t>
                      </a:r>
                      <a:endParaRPr lang="en-US"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10003"/>
                  </a:ext>
                </a:extLst>
              </a:tr>
              <a:tr h="812800">
                <a:tc>
                  <a:txBody>
                    <a:bodyPr/>
                    <a:lstStyle/>
                    <a:p>
                      <a:pPr marL="0" marR="0" fontAlgn="base">
                        <a:spcBef>
                          <a:spcPts val="0"/>
                        </a:spcBef>
                        <a:spcAft>
                          <a:spcPts val="0"/>
                        </a:spcAft>
                      </a:pPr>
                      <a:r>
                        <a:rPr lang="sq-AL" sz="1200">
                          <a:effectLst/>
                        </a:rPr>
                        <a:t>Burimet Ujore </a:t>
                      </a:r>
                      <a:endParaRPr lang="en-US"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just" fontAlgn="base">
                        <a:spcBef>
                          <a:spcPts val="0"/>
                        </a:spcBef>
                        <a:spcAft>
                          <a:spcPts val="0"/>
                        </a:spcAft>
                      </a:pPr>
                      <a:r>
                        <a:rPr lang="sq-AL" sz="1200" dirty="0">
                          <a:effectLst/>
                        </a:rPr>
                        <a:t>Ministria e Industrisë dhe </a:t>
                      </a:r>
                      <a:r>
                        <a:rPr lang="sq-AL" sz="1200" dirty="0" err="1">
                          <a:effectLst/>
                        </a:rPr>
                        <a:t>Energjitikës</a:t>
                      </a:r>
                      <a:r>
                        <a:rPr lang="sq-AL" sz="1200" dirty="0">
                          <a:effectLst/>
                        </a:rPr>
                        <a:t> (MIE); Agjencia Kombëtare e Burimeve Natyrore (AKBN); </a:t>
                      </a:r>
                      <a:r>
                        <a:rPr lang="sq-AL" sz="1200" dirty="0" err="1">
                          <a:effectLst/>
                        </a:rPr>
                        <a:t>Sherbimi</a:t>
                      </a:r>
                      <a:r>
                        <a:rPr lang="sq-AL" sz="1200" dirty="0">
                          <a:effectLst/>
                        </a:rPr>
                        <a:t> Gjeologjik Shqiptar (</a:t>
                      </a:r>
                      <a:r>
                        <a:rPr lang="sq-AL" sz="1200" dirty="0" err="1">
                          <a:effectLst/>
                        </a:rPr>
                        <a:t>ShGjSh</a:t>
                      </a:r>
                      <a:r>
                        <a:rPr lang="sq-AL" sz="1200" dirty="0">
                          <a:effectLst/>
                        </a:rPr>
                        <a:t>); INSTAT; ASIG; Drejtoria e Përgjithshme e Tatimeve; Drejtoria e Përgjithshme e Doganave; Agjencia për </a:t>
                      </a:r>
                      <a:r>
                        <a:rPr lang="sq-AL" sz="1200" dirty="0" err="1">
                          <a:effectLst/>
                        </a:rPr>
                        <a:t>Eficiencën</a:t>
                      </a:r>
                      <a:r>
                        <a:rPr lang="sq-AL" sz="1200" dirty="0">
                          <a:effectLst/>
                        </a:rPr>
                        <a:t> në Energji; Instituti I </a:t>
                      </a:r>
                      <a:r>
                        <a:rPr lang="sq-AL" sz="1200" dirty="0" err="1">
                          <a:effectLst/>
                        </a:rPr>
                        <a:t>Gjeoshkencave</a:t>
                      </a:r>
                      <a:r>
                        <a:rPr lang="sq-AL" sz="1200" dirty="0">
                          <a:effectLst/>
                        </a:rPr>
                        <a:t> Energjisë, Ujit dhe Mjedisit (IGJEUM); Agjencia Menaxhimit të Burimeve Ujore (AMBU); Etj. </a:t>
                      </a:r>
                      <a:endParaRPr lang="en-US"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10004"/>
                  </a:ext>
                </a:extLst>
              </a:tr>
              <a:tr h="731520">
                <a:tc>
                  <a:txBody>
                    <a:bodyPr/>
                    <a:lstStyle/>
                    <a:p>
                      <a:pPr marL="0" marR="0" fontAlgn="base">
                        <a:spcBef>
                          <a:spcPts val="0"/>
                        </a:spcBef>
                        <a:spcAft>
                          <a:spcPts val="0"/>
                        </a:spcAft>
                      </a:pPr>
                      <a:r>
                        <a:rPr lang="sq-AL" sz="1200">
                          <a:effectLst/>
                        </a:rPr>
                        <a:t>Burimet Tokësore </a:t>
                      </a:r>
                      <a:endParaRPr lang="en-US"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just" fontAlgn="base">
                        <a:spcBef>
                          <a:spcPts val="0"/>
                        </a:spcBef>
                        <a:spcAft>
                          <a:spcPts val="0"/>
                        </a:spcAft>
                      </a:pPr>
                      <a:r>
                        <a:rPr lang="sq-AL" sz="1200">
                          <a:effectLst/>
                        </a:rPr>
                        <a:t>Ministria e Bujqesise dhe Zhvillimit Rural (MBZHR); Agjencia Kombëtare e Zonave të Mbrojtura (AKZM); ASIG; INSTAT; Agjencia Shtetërere e Kadastrës (AShK);  Drejtoria e Përgjithshme e Doganave; Qendra Transferimit Teknologjise Bujqesore (QTTB);  Agjencia Kombetare e Pyjeve (AKP); Agjensia Kombetare e Planifikimit Territorit (AKPT); Etj. </a:t>
                      </a:r>
                      <a:endParaRPr lang="en-US"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10005"/>
                  </a:ext>
                </a:extLst>
              </a:tr>
              <a:tr h="580571">
                <a:tc>
                  <a:txBody>
                    <a:bodyPr/>
                    <a:lstStyle/>
                    <a:p>
                      <a:pPr marL="0" marR="0" fontAlgn="base">
                        <a:spcBef>
                          <a:spcPts val="0"/>
                        </a:spcBef>
                        <a:spcAft>
                          <a:spcPts val="0"/>
                        </a:spcAft>
                      </a:pPr>
                      <a:r>
                        <a:rPr lang="sq-AL" sz="1200">
                          <a:effectLst/>
                        </a:rPr>
                        <a:t>Bregdeti </a:t>
                      </a:r>
                      <a:endParaRPr lang="en-US"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just" fontAlgn="base">
                        <a:spcBef>
                          <a:spcPts val="0"/>
                        </a:spcBef>
                        <a:spcAft>
                          <a:spcPts val="0"/>
                        </a:spcAft>
                      </a:pPr>
                      <a:r>
                        <a:rPr lang="sq-AL" sz="1200">
                          <a:effectLst/>
                        </a:rPr>
                        <a:t>Ministria e Turizmit dhe Mjedisit (MTM); Ministria e Bujqësisë dhe Zhvillimit Rural (MBZHR); Agjencia Kombetare e Bregdetit (AKB); Agjencia Kombëtare e Zonave të Mbrojtura (AKZM); Agjensia Kombëtare e Planifikimit Territorit (AKPT); ASIG; INSTAT; Etj. </a:t>
                      </a:r>
                      <a:endParaRPr lang="en-US"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10006"/>
                  </a:ext>
                </a:extLst>
              </a:tr>
              <a:tr h="464457">
                <a:tc>
                  <a:txBody>
                    <a:bodyPr/>
                    <a:lstStyle/>
                    <a:p>
                      <a:pPr marL="0" marR="0" fontAlgn="base">
                        <a:spcBef>
                          <a:spcPts val="0"/>
                        </a:spcBef>
                        <a:spcAft>
                          <a:spcPts val="0"/>
                        </a:spcAft>
                      </a:pPr>
                      <a:r>
                        <a:rPr lang="sq-AL" sz="1200">
                          <a:effectLst/>
                        </a:rPr>
                        <a:t>Biodiversiteti </a:t>
                      </a:r>
                      <a:endParaRPr lang="en-US" sz="12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fontAlgn="base">
                        <a:spcBef>
                          <a:spcPts val="0"/>
                        </a:spcBef>
                        <a:spcAft>
                          <a:spcPts val="0"/>
                        </a:spcAft>
                      </a:pPr>
                      <a:r>
                        <a:rPr lang="sq-AL" sz="1200" dirty="0">
                          <a:effectLst/>
                        </a:rPr>
                        <a:t>Ministria e Turizmit dhe Mjedisit  (MTM); Agjencia Kombëtare e Bregdetit (AKB); Agjencia Kombëtare e Zonave te Mbrojtura (AKZM); </a:t>
                      </a:r>
                      <a:r>
                        <a:rPr lang="sq-AL" sz="1200" dirty="0" err="1">
                          <a:effectLst/>
                        </a:rPr>
                        <a:t>Agjensia</a:t>
                      </a:r>
                      <a:r>
                        <a:rPr lang="sq-AL" sz="1200" dirty="0">
                          <a:effectLst/>
                        </a:rPr>
                        <a:t> Kombëtare e Planifikimit Territorit (AKPT); ASIG; INSTAT; Etj. </a:t>
                      </a:r>
                      <a:endParaRPr lang="en-US"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55052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8">
            <a:extLst>
              <a:ext uri="{FF2B5EF4-FFF2-40B4-BE49-F238E27FC236}">
                <a16:creationId xmlns:a16="http://schemas.microsoft.com/office/drawing/2014/main" id="{B60040C8-405F-44DC-B4C5-B50F042A5D16}"/>
              </a:ext>
            </a:extLst>
          </p:cNvPr>
          <p:cNvSpPr>
            <a:spLocks noGrp="1" noChangeArrowheads="1"/>
          </p:cNvSpPr>
          <p:nvPr>
            <p:ph type="title"/>
          </p:nvPr>
        </p:nvSpPr>
        <p:spPr>
          <a:xfrm>
            <a:off x="369888" y="738188"/>
            <a:ext cx="7823200" cy="896937"/>
          </a:xfrm>
        </p:spPr>
        <p:txBody>
          <a:bodyPr/>
          <a:lstStyle/>
          <a:p>
            <a:pPr eaLnBrk="1" hangingPunct="1">
              <a:defRPr/>
            </a:pPr>
            <a:r>
              <a:rPr lang="de-DE" altLang="en-US" dirty="0" smtClean="0">
                <a:latin typeface="Helvetica" panose="020B0604020202020204" pitchFamily="34" charset="0"/>
              </a:rPr>
              <a:t>1. </a:t>
            </a:r>
            <a:r>
              <a:rPr lang="de-DE" altLang="en-US" dirty="0" err="1" smtClean="0">
                <a:latin typeface="Helvetica" panose="020B0604020202020204" pitchFamily="34" charset="0"/>
              </a:rPr>
              <a:t>Llojet</a:t>
            </a:r>
            <a:r>
              <a:rPr lang="de-DE" altLang="en-US" dirty="0" smtClean="0">
                <a:latin typeface="Helvetica" panose="020B0604020202020204" pitchFamily="34" charset="0"/>
              </a:rPr>
              <a:t> </a:t>
            </a:r>
            <a:r>
              <a:rPr lang="de-DE" altLang="en-US" dirty="0">
                <a:latin typeface="Helvetica" panose="020B0604020202020204" pitchFamily="34" charset="0"/>
              </a:rPr>
              <a:t>e </a:t>
            </a:r>
            <a:r>
              <a:rPr lang="de-DE" altLang="en-US" dirty="0" err="1">
                <a:latin typeface="Helvetica" panose="020B0604020202020204" pitchFamily="34" charset="0"/>
              </a:rPr>
              <a:t>Kapitalit</a:t>
            </a:r>
            <a:r>
              <a:rPr lang="de-DE" altLang="en-US" dirty="0">
                <a:latin typeface="Helvetica" panose="020B0604020202020204" pitchFamily="34" charset="0"/>
              </a:rPr>
              <a:t> </a:t>
            </a:r>
            <a:r>
              <a:rPr lang="de-DE" altLang="en-US" dirty="0" err="1">
                <a:latin typeface="Helvetica" panose="020B0604020202020204" pitchFamily="34" charset="0"/>
              </a:rPr>
              <a:t>Natyror</a:t>
            </a:r>
            <a:r>
              <a:rPr lang="de-DE" altLang="en-US" dirty="0">
                <a:latin typeface="Helvetica" panose="020B0604020202020204" pitchFamily="34" charset="0"/>
              </a:rPr>
              <a:t> </a:t>
            </a:r>
            <a:r>
              <a:rPr lang="de-DE" altLang="en-US" dirty="0" err="1">
                <a:latin typeface="Helvetica" panose="020B0604020202020204" pitchFamily="34" charset="0"/>
              </a:rPr>
              <a:t>në</a:t>
            </a:r>
            <a:r>
              <a:rPr lang="de-DE" altLang="en-US" dirty="0">
                <a:latin typeface="Helvetica" panose="020B0604020202020204" pitchFamily="34" charset="0"/>
              </a:rPr>
              <a:t> </a:t>
            </a:r>
            <a:r>
              <a:rPr lang="de-DE" altLang="en-US" dirty="0" err="1">
                <a:latin typeface="Helvetica" panose="020B0604020202020204" pitchFamily="34" charset="0"/>
              </a:rPr>
              <a:t>Shqipëri</a:t>
            </a:r>
            <a:endParaRPr lang="de-DE" altLang="en-US" dirty="0"/>
          </a:p>
        </p:txBody>
      </p:sp>
      <p:sp>
        <p:nvSpPr>
          <p:cNvPr id="23555" name="Rectangle 9">
            <a:extLst>
              <a:ext uri="{FF2B5EF4-FFF2-40B4-BE49-F238E27FC236}">
                <a16:creationId xmlns:a16="http://schemas.microsoft.com/office/drawing/2014/main" id="{FDE12CFE-5C81-41A0-932B-A55F4BE1641E}"/>
              </a:ext>
            </a:extLst>
          </p:cNvPr>
          <p:cNvSpPr>
            <a:spLocks noChangeArrowheads="1"/>
          </p:cNvSpPr>
          <p:nvPr/>
        </p:nvSpPr>
        <p:spPr bwMode="auto">
          <a:xfrm>
            <a:off x="406400" y="1708346"/>
            <a:ext cx="3437850" cy="341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01700">
              <a:spcBef>
                <a:spcPct val="20000"/>
              </a:spcBef>
              <a:buClr>
                <a:schemeClr val="hlink"/>
              </a:buClr>
              <a:buFont typeface="Wingdings" panose="05000000000000000000" pitchFamily="2" charset="2"/>
              <a:defRPr sz="2000">
                <a:solidFill>
                  <a:schemeClr val="tx1"/>
                </a:solidFill>
                <a:latin typeface="Arial" panose="020B0604020202020204" pitchFamily="34" charset="0"/>
                <a:ea typeface="ＭＳ Ｐゴシック" panose="020B0600070205080204" pitchFamily="34" charset="-128"/>
              </a:defRPr>
            </a:lvl1pPr>
            <a:lvl2pPr marL="376238" indent="-185738" defTabSz="9017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2pPr>
            <a:lvl3pPr marL="757238" indent="-190500" defTabSz="901700">
              <a:spcBef>
                <a:spcPct val="20000"/>
              </a:spcBef>
              <a:buClr>
                <a:schemeClr val="tx2"/>
              </a:buClr>
              <a:buChar char="&gt;"/>
              <a:defRPr sz="1600">
                <a:solidFill>
                  <a:schemeClr val="tx1"/>
                </a:solidFill>
                <a:latin typeface="Arial" panose="020B0604020202020204" pitchFamily="34" charset="0"/>
                <a:ea typeface="ＭＳ Ｐゴシック" panose="020B0600070205080204" pitchFamily="34" charset="-128"/>
              </a:defRPr>
            </a:lvl3pPr>
            <a:lvl4pPr marL="1138238" indent="-190500" defTabSz="901700">
              <a:spcBef>
                <a:spcPct val="20000"/>
              </a:spcBef>
              <a:buClr>
                <a:schemeClr val="tx2"/>
              </a:buClr>
              <a:buChar char="&gt;"/>
              <a:defRPr sz="1600">
                <a:solidFill>
                  <a:schemeClr val="tx1"/>
                </a:solidFill>
                <a:latin typeface="Arial" panose="020B0604020202020204" pitchFamily="34" charset="0"/>
                <a:ea typeface="ＭＳ Ｐゴシック" panose="020B0600070205080204" pitchFamily="34" charset="-128"/>
              </a:defRPr>
            </a:lvl4pPr>
            <a:lvl5pPr marL="2057400" indent="-228600" defTabSz="901700">
              <a:spcBef>
                <a:spcPct val="20000"/>
              </a:spcBef>
              <a:buClr>
                <a:schemeClr val="tx2"/>
              </a:buClr>
              <a:buChar char="&gt;"/>
              <a:defRPr sz="1600">
                <a:solidFill>
                  <a:schemeClr val="tx1"/>
                </a:solidFill>
                <a:latin typeface="Arial" panose="020B0604020202020204" pitchFamily="34" charset="0"/>
                <a:ea typeface="ＭＳ Ｐゴシック" panose="020B0600070205080204" pitchFamily="34" charset="-128"/>
              </a:defRPr>
            </a:lvl5pPr>
            <a:lvl6pPr marL="2514600" indent="-228600" defTabSz="901700" eaLnBrk="0" fontAlgn="base" hangingPunct="0">
              <a:spcBef>
                <a:spcPct val="20000"/>
              </a:spcBef>
              <a:spcAft>
                <a:spcPct val="0"/>
              </a:spcAft>
              <a:buClr>
                <a:schemeClr val="tx2"/>
              </a:buClr>
              <a:buChar char="&gt;"/>
              <a:defRPr sz="1600">
                <a:solidFill>
                  <a:schemeClr val="tx1"/>
                </a:solidFill>
                <a:latin typeface="Arial" panose="020B0604020202020204" pitchFamily="34" charset="0"/>
                <a:ea typeface="ＭＳ Ｐゴシック" panose="020B0600070205080204" pitchFamily="34" charset="-128"/>
              </a:defRPr>
            </a:lvl6pPr>
            <a:lvl7pPr marL="2971800" indent="-228600" defTabSz="901700" eaLnBrk="0" fontAlgn="base" hangingPunct="0">
              <a:spcBef>
                <a:spcPct val="20000"/>
              </a:spcBef>
              <a:spcAft>
                <a:spcPct val="0"/>
              </a:spcAft>
              <a:buClr>
                <a:schemeClr val="tx2"/>
              </a:buClr>
              <a:buChar char="&gt;"/>
              <a:defRPr sz="1600">
                <a:solidFill>
                  <a:schemeClr val="tx1"/>
                </a:solidFill>
                <a:latin typeface="Arial" panose="020B0604020202020204" pitchFamily="34" charset="0"/>
                <a:ea typeface="ＭＳ Ｐゴシック" panose="020B0600070205080204" pitchFamily="34" charset="-128"/>
              </a:defRPr>
            </a:lvl7pPr>
            <a:lvl8pPr marL="3429000" indent="-228600" defTabSz="901700" eaLnBrk="0" fontAlgn="base" hangingPunct="0">
              <a:spcBef>
                <a:spcPct val="20000"/>
              </a:spcBef>
              <a:spcAft>
                <a:spcPct val="0"/>
              </a:spcAft>
              <a:buClr>
                <a:schemeClr val="tx2"/>
              </a:buClr>
              <a:buChar char="&gt;"/>
              <a:defRPr sz="1600">
                <a:solidFill>
                  <a:schemeClr val="tx1"/>
                </a:solidFill>
                <a:latin typeface="Arial" panose="020B0604020202020204" pitchFamily="34" charset="0"/>
                <a:ea typeface="ＭＳ Ｐゴシック" panose="020B0600070205080204" pitchFamily="34" charset="-128"/>
              </a:defRPr>
            </a:lvl8pPr>
            <a:lvl9pPr marL="3886200" indent="-228600" defTabSz="901700" eaLnBrk="0" fontAlgn="base" hangingPunct="0">
              <a:spcBef>
                <a:spcPct val="20000"/>
              </a:spcBef>
              <a:spcAft>
                <a:spcPct val="0"/>
              </a:spcAft>
              <a:buClr>
                <a:schemeClr val="tx2"/>
              </a:buClr>
              <a:buChar char="&gt;"/>
              <a:defRPr sz="1600">
                <a:solidFill>
                  <a:schemeClr val="tx1"/>
                </a:solidFill>
                <a:latin typeface="Arial" panose="020B0604020202020204" pitchFamily="34" charset="0"/>
                <a:ea typeface="ＭＳ Ｐゴシック" panose="020B0600070205080204" pitchFamily="34" charset="-128"/>
              </a:defRPr>
            </a:lvl9pPr>
          </a:lstStyle>
          <a:p>
            <a:pPr lvl="1" eaLnBrk="1" hangingPunct="1">
              <a:lnSpc>
                <a:spcPct val="150000"/>
              </a:lnSpc>
            </a:pPr>
            <a:r>
              <a:rPr lang="sq-AL" altLang="en-US" dirty="0" smtClean="0"/>
              <a:t>Burimet </a:t>
            </a:r>
            <a:r>
              <a:rPr lang="sq-AL" altLang="en-US" dirty="0" err="1" smtClean="0"/>
              <a:t>Minera</a:t>
            </a:r>
            <a:r>
              <a:rPr lang="en-US" altLang="en-US" dirty="0" smtClean="0"/>
              <a:t>r</a:t>
            </a:r>
            <a:r>
              <a:rPr lang="sq-AL" altLang="en-US" dirty="0" smtClean="0"/>
              <a:t>e</a:t>
            </a:r>
            <a:endParaRPr lang="de-DE" altLang="en-US" dirty="0"/>
          </a:p>
          <a:p>
            <a:pPr lvl="1" eaLnBrk="1" hangingPunct="1">
              <a:lnSpc>
                <a:spcPct val="150000"/>
              </a:lnSpc>
            </a:pPr>
            <a:r>
              <a:rPr lang="sq-AL" altLang="en-US" dirty="0"/>
              <a:t>Burimet</a:t>
            </a:r>
            <a:r>
              <a:rPr lang="en-US" altLang="en-US" dirty="0"/>
              <a:t> </a:t>
            </a:r>
            <a:r>
              <a:rPr lang="en-US" altLang="en-US" dirty="0" err="1"/>
              <a:t>Energjitike</a:t>
            </a:r>
            <a:endParaRPr lang="en-US" altLang="en-US" dirty="0"/>
          </a:p>
          <a:p>
            <a:pPr lvl="1" eaLnBrk="1" hangingPunct="1">
              <a:lnSpc>
                <a:spcPct val="150000"/>
              </a:lnSpc>
            </a:pPr>
            <a:r>
              <a:rPr lang="en-US" altLang="en-US" dirty="0" err="1"/>
              <a:t>Burimet</a:t>
            </a:r>
            <a:r>
              <a:rPr lang="en-US" altLang="en-US" dirty="0"/>
              <a:t> </a:t>
            </a:r>
            <a:r>
              <a:rPr lang="en-US" altLang="en-US" dirty="0" err="1"/>
              <a:t>Ujore</a:t>
            </a:r>
            <a:endParaRPr lang="en-US" altLang="en-US" dirty="0"/>
          </a:p>
          <a:p>
            <a:pPr lvl="1" eaLnBrk="1" hangingPunct="1">
              <a:lnSpc>
                <a:spcPct val="150000"/>
              </a:lnSpc>
            </a:pPr>
            <a:r>
              <a:rPr lang="en-US" altLang="en-US" dirty="0" err="1"/>
              <a:t>Burimet</a:t>
            </a:r>
            <a:r>
              <a:rPr lang="en-US" altLang="en-US" dirty="0"/>
              <a:t> </a:t>
            </a:r>
            <a:r>
              <a:rPr lang="en-US" altLang="en-US" dirty="0" err="1"/>
              <a:t>Tokësore</a:t>
            </a:r>
            <a:endParaRPr lang="en-US" altLang="en-US" dirty="0"/>
          </a:p>
          <a:p>
            <a:pPr lvl="1" eaLnBrk="1" hangingPunct="1">
              <a:lnSpc>
                <a:spcPct val="150000"/>
              </a:lnSpc>
            </a:pPr>
            <a:r>
              <a:rPr lang="en-US" altLang="en-US" dirty="0" err="1"/>
              <a:t>Bregdeti</a:t>
            </a:r>
            <a:endParaRPr lang="en-US" altLang="en-US" dirty="0"/>
          </a:p>
          <a:p>
            <a:pPr lvl="1" eaLnBrk="1" hangingPunct="1">
              <a:lnSpc>
                <a:spcPct val="150000"/>
              </a:lnSpc>
            </a:pPr>
            <a:r>
              <a:rPr lang="en-US" altLang="en-US" dirty="0" err="1"/>
              <a:t>Biodiversiteti</a:t>
            </a:r>
            <a:endParaRPr lang="de-DE" altLang="en-US" dirty="0"/>
          </a:p>
          <a:p>
            <a:pPr lvl="3" eaLnBrk="1" hangingPunct="1">
              <a:buFontTx/>
              <a:buNone/>
            </a:pPr>
            <a:endParaRPr lang="de-DE" altLang="en-US" sz="1100" dirty="0"/>
          </a:p>
        </p:txBody>
      </p:sp>
      <p:sp>
        <p:nvSpPr>
          <p:cNvPr id="23556" name="Line 10">
            <a:extLst>
              <a:ext uri="{FF2B5EF4-FFF2-40B4-BE49-F238E27FC236}">
                <a16:creationId xmlns:a16="http://schemas.microsoft.com/office/drawing/2014/main" id="{CEB70C0F-F82B-4767-8D06-962D2184B292}"/>
              </a:ext>
            </a:extLst>
          </p:cNvPr>
          <p:cNvSpPr>
            <a:spLocks noChangeShapeType="1"/>
          </p:cNvSpPr>
          <p:nvPr/>
        </p:nvSpPr>
        <p:spPr bwMode="auto">
          <a:xfrm>
            <a:off x="406400" y="1587500"/>
            <a:ext cx="8737600" cy="0"/>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nvGrpSpPr>
          <p:cNvPr id="23557" name="Group 11">
            <a:extLst>
              <a:ext uri="{FF2B5EF4-FFF2-40B4-BE49-F238E27FC236}">
                <a16:creationId xmlns:a16="http://schemas.microsoft.com/office/drawing/2014/main" id="{1E93DDA0-4BE2-46F1-B608-0D9363923E58}"/>
              </a:ext>
            </a:extLst>
          </p:cNvPr>
          <p:cNvGrpSpPr>
            <a:grpSpLocks/>
          </p:cNvGrpSpPr>
          <p:nvPr/>
        </p:nvGrpSpPr>
        <p:grpSpPr bwMode="auto">
          <a:xfrm>
            <a:off x="382588" y="0"/>
            <a:ext cx="8761412" cy="584200"/>
            <a:chOff x="241" y="0"/>
            <a:chExt cx="5565" cy="408"/>
          </a:xfrm>
        </p:grpSpPr>
        <p:sp>
          <p:nvSpPr>
            <p:cNvPr id="23560" name="Rectangle 12">
              <a:extLst>
                <a:ext uri="{FF2B5EF4-FFF2-40B4-BE49-F238E27FC236}">
                  <a16:creationId xmlns:a16="http://schemas.microsoft.com/office/drawing/2014/main" id="{4E881163-00F6-4575-BFC0-04F902EB417F}"/>
                </a:ext>
              </a:extLst>
            </p:cNvPr>
            <p:cNvSpPr>
              <a:spLocks noChangeArrowheads="1"/>
            </p:cNvSpPr>
            <p:nvPr/>
          </p:nvSpPr>
          <p:spPr bwMode="auto">
            <a:xfrm>
              <a:off x="241"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algn="ctr"/>
              <a:endParaRPr lang="en-GB" altLang="en-US">
                <a:solidFill>
                  <a:srgbClr val="E6E0DD"/>
                </a:solidFill>
              </a:endParaRPr>
            </a:p>
          </p:txBody>
        </p:sp>
        <p:sp>
          <p:nvSpPr>
            <p:cNvPr id="23561" name="Rectangle 13">
              <a:extLst>
                <a:ext uri="{FF2B5EF4-FFF2-40B4-BE49-F238E27FC236}">
                  <a16:creationId xmlns:a16="http://schemas.microsoft.com/office/drawing/2014/main" id="{D3120C2E-1769-4423-B8C6-4A77CB515688}"/>
                </a:ext>
              </a:extLst>
            </p:cNvPr>
            <p:cNvSpPr>
              <a:spLocks noChangeArrowheads="1"/>
            </p:cNvSpPr>
            <p:nvPr/>
          </p:nvSpPr>
          <p:spPr bwMode="auto">
            <a:xfrm>
              <a:off x="1648"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algn="ctr"/>
              <a:endParaRPr lang="en-GB" altLang="en-US">
                <a:solidFill>
                  <a:srgbClr val="E6E0DD"/>
                </a:solidFill>
              </a:endParaRPr>
            </a:p>
          </p:txBody>
        </p:sp>
        <p:sp>
          <p:nvSpPr>
            <p:cNvPr id="23562" name="Rectangle 14">
              <a:extLst>
                <a:ext uri="{FF2B5EF4-FFF2-40B4-BE49-F238E27FC236}">
                  <a16:creationId xmlns:a16="http://schemas.microsoft.com/office/drawing/2014/main" id="{C0FB8F1D-1463-4A71-B227-3AF69F43FFD8}"/>
                </a:ext>
              </a:extLst>
            </p:cNvPr>
            <p:cNvSpPr>
              <a:spLocks noChangeArrowheads="1"/>
            </p:cNvSpPr>
            <p:nvPr/>
          </p:nvSpPr>
          <p:spPr bwMode="auto">
            <a:xfrm>
              <a:off x="3056"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algn="ctr"/>
              <a:endParaRPr lang="en-GB" altLang="en-US">
                <a:solidFill>
                  <a:srgbClr val="E6E0DD"/>
                </a:solidFill>
              </a:endParaRPr>
            </a:p>
          </p:txBody>
        </p:sp>
        <p:sp>
          <p:nvSpPr>
            <p:cNvPr id="23563" name="Rectangle 15">
              <a:extLst>
                <a:ext uri="{FF2B5EF4-FFF2-40B4-BE49-F238E27FC236}">
                  <a16:creationId xmlns:a16="http://schemas.microsoft.com/office/drawing/2014/main" id="{0B503224-92B9-48A9-8415-1C9F59C464C1}"/>
                </a:ext>
              </a:extLst>
            </p:cNvPr>
            <p:cNvSpPr>
              <a:spLocks noChangeArrowheads="1"/>
            </p:cNvSpPr>
            <p:nvPr/>
          </p:nvSpPr>
          <p:spPr bwMode="auto">
            <a:xfrm>
              <a:off x="4464"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ea typeface="ＭＳ Ｐゴシック" panose="020B0600070205080204" pitchFamily="34" charset="-128"/>
                </a:defRPr>
              </a:lvl1pPr>
              <a:lvl2pPr marL="742950" indent="-285750">
                <a:defRPr sz="2800">
                  <a:solidFill>
                    <a:schemeClr val="tx1"/>
                  </a:solidFill>
                  <a:latin typeface="Arial" panose="020B0604020202020204" pitchFamily="34" charset="0"/>
                  <a:ea typeface="ＭＳ Ｐゴシック" panose="020B0600070205080204" pitchFamily="34" charset="-128"/>
                </a:defRPr>
              </a:lvl2pPr>
              <a:lvl3pPr marL="1143000" indent="-228600">
                <a:defRPr sz="2800">
                  <a:solidFill>
                    <a:schemeClr val="tx1"/>
                  </a:solidFill>
                  <a:latin typeface="Arial" panose="020B0604020202020204" pitchFamily="34" charset="0"/>
                  <a:ea typeface="ＭＳ Ｐゴシック" panose="020B0600070205080204" pitchFamily="34" charset="-128"/>
                </a:defRPr>
              </a:lvl3pPr>
              <a:lvl4pPr marL="1600200" indent="-228600">
                <a:defRPr sz="2800">
                  <a:solidFill>
                    <a:schemeClr val="tx1"/>
                  </a:solidFill>
                  <a:latin typeface="Arial" panose="020B0604020202020204" pitchFamily="34" charset="0"/>
                  <a:ea typeface="ＭＳ Ｐゴシック" panose="020B0600070205080204" pitchFamily="34" charset="-128"/>
                </a:defRPr>
              </a:lvl4pPr>
              <a:lvl5pPr marL="2057400" indent="-228600">
                <a:defRPr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ＭＳ Ｐゴシック" panose="020B0600070205080204" pitchFamily="34" charset="-128"/>
                </a:defRPr>
              </a:lvl9pPr>
            </a:lstStyle>
            <a:p>
              <a:pPr algn="ctr"/>
              <a:endParaRPr lang="en-GB" altLang="en-US">
                <a:solidFill>
                  <a:srgbClr val="E6E0DD"/>
                </a:solidFill>
              </a:endParaRPr>
            </a:p>
          </p:txBody>
        </p:sp>
      </p:grpSp>
      <p:pic>
        <p:nvPicPr>
          <p:cNvPr id="23558" name="Picture 20" descr="08_LOGO_OSCE_ppt">
            <a:extLst>
              <a:ext uri="{FF2B5EF4-FFF2-40B4-BE49-F238E27FC236}">
                <a16:creationId xmlns:a16="http://schemas.microsoft.com/office/drawing/2014/main" id="{AB9CC2CE-1ED5-47F9-A37F-B604428956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588" y="6184900"/>
            <a:ext cx="31067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18">
            <a:extLst>
              <a:ext uri="{FF2B5EF4-FFF2-40B4-BE49-F238E27FC236}">
                <a16:creationId xmlns:a16="http://schemas.microsoft.com/office/drawing/2014/main" id="{A53EFE91-91CC-4E1E-99B6-A7529F2CE9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588" y="6172200"/>
            <a:ext cx="312261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Content Placeholder 3"/>
          <p:cNvPicPr>
            <a:picLocks noChangeAspect="1"/>
          </p:cNvPicPr>
          <p:nvPr/>
        </p:nvPicPr>
        <p:blipFill rotWithShape="1">
          <a:blip r:embed="rId5"/>
          <a:srcRect t="28724"/>
          <a:stretch/>
        </p:blipFill>
        <p:spPr bwMode="auto">
          <a:xfrm>
            <a:off x="3707704" y="1789113"/>
            <a:ext cx="5348614" cy="3873502"/>
          </a:xfrm>
          <a:prstGeom prst="rect">
            <a:avLst/>
          </a:prstGeom>
          <a:noFill/>
          <a:ln>
            <a:noFill/>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687388"/>
            <a:ext cx="8001000" cy="652897"/>
          </a:xfrm>
        </p:spPr>
        <p:txBody>
          <a:bodyPr/>
          <a:lstStyle/>
          <a:p>
            <a:r>
              <a:rPr lang="en-US" dirty="0" smtClean="0"/>
              <a:t>2. </a:t>
            </a:r>
            <a:r>
              <a:rPr lang="en-US" dirty="0" err="1" smtClean="0"/>
              <a:t>Testimi</a:t>
            </a:r>
            <a:r>
              <a:rPr lang="en-US" dirty="0" smtClean="0"/>
              <a:t> </a:t>
            </a:r>
            <a:r>
              <a:rPr lang="en-US" dirty="0"/>
              <a:t>i </a:t>
            </a:r>
            <a:r>
              <a:rPr lang="en-US" dirty="0" err="1"/>
              <a:t>Kapitalit</a:t>
            </a:r>
            <a:r>
              <a:rPr lang="en-US" dirty="0"/>
              <a:t> </a:t>
            </a:r>
            <a:r>
              <a:rPr lang="en-US" dirty="0" err="1"/>
              <a:t>Natyror</a:t>
            </a:r>
            <a:endParaRPr lang="sq-AL" dirty="0"/>
          </a:p>
        </p:txBody>
      </p:sp>
      <p:pic>
        <p:nvPicPr>
          <p:cNvPr id="4" name="Picture 3"/>
          <p:cNvPicPr>
            <a:picLocks noChangeAspect="1"/>
          </p:cNvPicPr>
          <p:nvPr/>
        </p:nvPicPr>
        <p:blipFill rotWithShape="1">
          <a:blip r:embed="rId2"/>
          <a:srcRect t="2095"/>
          <a:stretch/>
        </p:blipFill>
        <p:spPr>
          <a:xfrm>
            <a:off x="236960" y="1590805"/>
            <a:ext cx="8797159" cy="5267195"/>
          </a:xfrm>
          <a:prstGeom prst="rect">
            <a:avLst/>
          </a:prstGeom>
        </p:spPr>
      </p:pic>
    </p:spTree>
    <p:extLst>
      <p:ext uri="{BB962C8B-B14F-4D97-AF65-F5344CB8AC3E}">
        <p14:creationId xmlns:p14="http://schemas.microsoft.com/office/powerpoint/2010/main" val="1717094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Kapitali</a:t>
            </a:r>
            <a:r>
              <a:rPr lang="en-US" dirty="0"/>
              <a:t> </a:t>
            </a:r>
            <a:r>
              <a:rPr lang="en-US" dirty="0" err="1"/>
              <a:t>Natyror</a:t>
            </a:r>
            <a:r>
              <a:rPr lang="en-US" dirty="0"/>
              <a:t> – </a:t>
            </a:r>
            <a:r>
              <a:rPr lang="en-US" dirty="0" err="1"/>
              <a:t>Bashkia</a:t>
            </a:r>
            <a:r>
              <a:rPr lang="en-US" dirty="0"/>
              <a:t> </a:t>
            </a:r>
            <a:r>
              <a:rPr lang="en-US" dirty="0" err="1"/>
              <a:t>Roskovec</a:t>
            </a:r>
            <a:endParaRPr lang="sq-AL" dirty="0"/>
          </a:p>
        </p:txBody>
      </p:sp>
      <p:graphicFrame>
        <p:nvGraphicFramePr>
          <p:cNvPr id="5" name="Chart 4">
            <a:extLst>
              <a:ext uri="{FF2B5EF4-FFF2-40B4-BE49-F238E27FC236}">
                <a16:creationId xmlns:a16="http://schemas.microsoft.com/office/drawing/2014/main" id="{863E1D96-5F2C-47F8-A3B6-FB038F3ED8F1}"/>
              </a:ext>
            </a:extLst>
          </p:cNvPr>
          <p:cNvGraphicFramePr/>
          <p:nvPr>
            <p:extLst>
              <p:ext uri="{D42A27DB-BD31-4B8C-83A1-F6EECF244321}">
                <p14:modId xmlns:p14="http://schemas.microsoft.com/office/powerpoint/2010/main" val="3635805857"/>
              </p:ext>
            </p:extLst>
          </p:nvPr>
        </p:nvGraphicFramePr>
        <p:xfrm>
          <a:off x="588579" y="1734207"/>
          <a:ext cx="7388773" cy="43197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7079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Gjetje</a:t>
            </a:r>
            <a:r>
              <a:rPr lang="en-US" dirty="0"/>
              <a:t> </a:t>
            </a:r>
            <a:r>
              <a:rPr lang="en-US" dirty="0" smtClean="0"/>
              <a:t>- </a:t>
            </a:r>
            <a:r>
              <a:rPr lang="en-US" dirty="0" err="1" smtClean="0"/>
              <a:t>Bashkia</a:t>
            </a:r>
            <a:r>
              <a:rPr lang="en-US" dirty="0" smtClean="0"/>
              <a:t> </a:t>
            </a:r>
            <a:r>
              <a:rPr lang="en-US" dirty="0" err="1" smtClean="0"/>
              <a:t>Roskovec</a:t>
            </a:r>
            <a:endParaRPr lang="sq-AL" dirty="0"/>
          </a:p>
        </p:txBody>
      </p:sp>
      <p:sp>
        <p:nvSpPr>
          <p:cNvPr id="7" name="TextBox 6"/>
          <p:cNvSpPr txBox="1"/>
          <p:nvPr/>
        </p:nvSpPr>
        <p:spPr>
          <a:xfrm>
            <a:off x="851338" y="2123090"/>
            <a:ext cx="7693572" cy="3970318"/>
          </a:xfrm>
          <a:prstGeom prst="rect">
            <a:avLst/>
          </a:prstGeom>
          <a:noFill/>
        </p:spPr>
        <p:txBody>
          <a:bodyPr wrap="square" rtlCol="0">
            <a:spAutoFit/>
          </a:bodyPr>
          <a:lstStyle/>
          <a:p>
            <a:pPr marL="342900" indent="-342900" algn="just">
              <a:buFont typeface="+mj-lt"/>
              <a:buAutoNum type="alphaLcPeriod"/>
            </a:pPr>
            <a:r>
              <a:rPr lang="sq-AL" sz="1800" dirty="0"/>
              <a:t>Në bazë të analizës tonë, rezulton se fluksi vjetor monetar nga KN në bashkinë Roskovec është rreth 56 miliardë Lek (468 </a:t>
            </a:r>
            <a:r>
              <a:rPr lang="sq-AL" sz="1800" dirty="0" err="1"/>
              <a:t>mln</a:t>
            </a:r>
            <a:r>
              <a:rPr lang="sq-AL" sz="1800" dirty="0"/>
              <a:t> EUR), ndërsa aktivi monetar llogaritet rreth 259 miliardë Lek (2.2 </a:t>
            </a:r>
            <a:r>
              <a:rPr lang="sq-AL" sz="1800" dirty="0" smtClean="0"/>
              <a:t>miliardë </a:t>
            </a:r>
            <a:r>
              <a:rPr lang="sq-AL" sz="1800" dirty="0"/>
              <a:t>EUR). </a:t>
            </a:r>
            <a:endParaRPr lang="en-US" sz="1800" dirty="0" smtClean="0"/>
          </a:p>
          <a:p>
            <a:pPr marL="342900" indent="-342900" algn="just">
              <a:buFont typeface="+mj-lt"/>
              <a:buAutoNum type="alphaLcPeriod"/>
            </a:pPr>
            <a:endParaRPr lang="en-US" sz="1800" dirty="0" smtClean="0"/>
          </a:p>
          <a:p>
            <a:pPr marL="342900" indent="-342900" algn="just">
              <a:buFont typeface="+mj-lt"/>
              <a:buAutoNum type="alphaLcPeriod"/>
            </a:pPr>
            <a:r>
              <a:rPr lang="sq-AL" sz="1800" dirty="0"/>
              <a:t>Duhet te sjellim ne </a:t>
            </a:r>
            <a:r>
              <a:rPr lang="sq-AL" sz="1800" dirty="0" smtClean="0"/>
              <a:t>vëmendje </a:t>
            </a:r>
            <a:r>
              <a:rPr lang="sq-AL" sz="1800" dirty="0"/>
              <a:t>që 52% e vlerës monetare të fluksit vjetor dhe 39% të aktivit, rezulton nga vlerësimi i vendburimit të Patos-</a:t>
            </a:r>
            <a:r>
              <a:rPr lang="sq-AL" sz="1800" dirty="0" err="1"/>
              <a:t>Marinzës</a:t>
            </a:r>
            <a:r>
              <a:rPr lang="sq-AL" sz="1800" dirty="0"/>
              <a:t>, i cili në fakt nuk i </a:t>
            </a:r>
            <a:r>
              <a:rPr lang="sq-AL" sz="1800" dirty="0" smtClean="0"/>
              <a:t>përket </a:t>
            </a:r>
            <a:r>
              <a:rPr lang="sq-AL" sz="1800" dirty="0"/>
              <a:t>vetëm bashkisë </a:t>
            </a:r>
            <a:r>
              <a:rPr lang="sq-AL" sz="1800" dirty="0" smtClean="0"/>
              <a:t>Roskovec.</a:t>
            </a:r>
            <a:endParaRPr lang="en-US" sz="1800" dirty="0" smtClean="0"/>
          </a:p>
          <a:p>
            <a:pPr marL="342900" indent="-342900" algn="just">
              <a:buFont typeface="+mj-lt"/>
              <a:buAutoNum type="alphaLcPeriod"/>
            </a:pPr>
            <a:endParaRPr lang="en-US" sz="1800" dirty="0" smtClean="0"/>
          </a:p>
          <a:p>
            <a:pPr marL="342900" indent="-342900" algn="just">
              <a:buFont typeface="+mj-lt"/>
              <a:buAutoNum type="alphaLcPeriod"/>
            </a:pPr>
            <a:r>
              <a:rPr lang="sq-AL" sz="1800" dirty="0" smtClean="0"/>
              <a:t>Gjithashtu një </a:t>
            </a:r>
            <a:r>
              <a:rPr lang="sq-AL" sz="1800" dirty="0"/>
              <a:t>pjese te konsiderueshme te aktivit monetar e zë (16.6%) potenciali i bashkisë për shfrytëzimin </a:t>
            </a:r>
            <a:r>
              <a:rPr lang="en-US" sz="1800" dirty="0" smtClean="0"/>
              <a:t>e </a:t>
            </a:r>
            <a:r>
              <a:rPr lang="sq-AL" sz="1800" dirty="0" smtClean="0"/>
              <a:t>hapësirave </a:t>
            </a:r>
            <a:r>
              <a:rPr lang="sq-AL" sz="1800" dirty="0"/>
              <a:t>për </a:t>
            </a:r>
            <a:r>
              <a:rPr lang="sq-AL" sz="1800" b="1" dirty="0"/>
              <a:t>gjenerimin e energjisë së </a:t>
            </a:r>
            <a:r>
              <a:rPr lang="sq-AL" sz="1800" b="1" dirty="0" err="1"/>
              <a:t>rinovueshme</a:t>
            </a:r>
            <a:r>
              <a:rPr lang="sq-AL" sz="1800" b="1" dirty="0"/>
              <a:t> nëpërmjet </a:t>
            </a:r>
            <a:r>
              <a:rPr lang="sq-AL" sz="1800" b="1" dirty="0" err="1" smtClean="0"/>
              <a:t>fotovoltaikëve</a:t>
            </a:r>
            <a:r>
              <a:rPr lang="en-US" sz="1800" b="1" dirty="0" smtClean="0"/>
              <a:t>.</a:t>
            </a:r>
          </a:p>
          <a:p>
            <a:pPr marL="342900" indent="-342900" algn="just">
              <a:buFont typeface="+mj-lt"/>
              <a:buAutoNum type="alphaLcPeriod"/>
            </a:pPr>
            <a:endParaRPr lang="en-US" sz="1800" dirty="0" smtClean="0"/>
          </a:p>
          <a:p>
            <a:pPr marL="342900" indent="-342900" algn="just">
              <a:buFont typeface="+mj-lt"/>
              <a:buAutoNum type="alphaLcPeriod"/>
            </a:pPr>
            <a:r>
              <a:rPr lang="sq-AL" sz="1800" dirty="0"/>
              <a:t>Gjithashtu, shifrave të mësipërme </a:t>
            </a:r>
            <a:r>
              <a:rPr lang="en-US" sz="1800" dirty="0" smtClean="0"/>
              <a:t>i</a:t>
            </a:r>
            <a:r>
              <a:rPr lang="sq-AL" sz="1800" dirty="0" smtClean="0"/>
              <a:t>u </a:t>
            </a:r>
            <a:r>
              <a:rPr lang="sq-AL" sz="1800" dirty="0"/>
              <a:t>mungon vlera e mundshme </a:t>
            </a:r>
            <a:r>
              <a:rPr lang="sq-AL" sz="1800" dirty="0" err="1" smtClean="0"/>
              <a:t>pritshm</a:t>
            </a:r>
            <a:r>
              <a:rPr lang="en-US" sz="1800" dirty="0" smtClean="0"/>
              <a:t>ë</a:t>
            </a:r>
            <a:r>
              <a:rPr lang="sq-AL" sz="1800" dirty="0" err="1" smtClean="0"/>
              <a:t>risht</a:t>
            </a:r>
            <a:r>
              <a:rPr lang="sq-AL" sz="1800" dirty="0" smtClean="0"/>
              <a:t> </a:t>
            </a:r>
            <a:r>
              <a:rPr lang="sq-AL" sz="1800" dirty="0"/>
              <a:t>e lartë e potencialit </a:t>
            </a:r>
            <a:r>
              <a:rPr lang="sq-AL" sz="1800" dirty="0" err="1"/>
              <a:t>agroturistik</a:t>
            </a:r>
            <a:r>
              <a:rPr lang="sq-AL" sz="1800" dirty="0"/>
              <a:t> dhe kulturor.</a:t>
            </a:r>
          </a:p>
        </p:txBody>
      </p:sp>
    </p:spTree>
    <p:extLst>
      <p:ext uri="{BB962C8B-B14F-4D97-AF65-F5344CB8AC3E}">
        <p14:creationId xmlns:p14="http://schemas.microsoft.com/office/powerpoint/2010/main" val="2604379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a:t>Kapitali Natyror – Bashkia </a:t>
            </a:r>
            <a:r>
              <a:rPr lang="en-US" dirty="0" err="1"/>
              <a:t>Selenicë</a:t>
            </a:r>
            <a:endParaRPr lang="sq-AL" dirty="0"/>
          </a:p>
        </p:txBody>
      </p:sp>
      <p:graphicFrame>
        <p:nvGraphicFramePr>
          <p:cNvPr id="5" name="Chart 4">
            <a:extLst>
              <a:ext uri="{FF2B5EF4-FFF2-40B4-BE49-F238E27FC236}">
                <a16:creationId xmlns:a16="http://schemas.microsoft.com/office/drawing/2014/main" id="{BE50D402-B673-435E-A4D9-176FEAABD27D}"/>
              </a:ext>
            </a:extLst>
          </p:cNvPr>
          <p:cNvGraphicFramePr/>
          <p:nvPr>
            <p:extLst>
              <p:ext uri="{D42A27DB-BD31-4B8C-83A1-F6EECF244321}">
                <p14:modId xmlns:p14="http://schemas.microsoft.com/office/powerpoint/2010/main" val="3190111803"/>
              </p:ext>
            </p:extLst>
          </p:nvPr>
        </p:nvGraphicFramePr>
        <p:xfrm>
          <a:off x="472965" y="1675710"/>
          <a:ext cx="8156028" cy="44202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1758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Gjetje</a:t>
            </a:r>
            <a:r>
              <a:rPr lang="en-US" dirty="0"/>
              <a:t> </a:t>
            </a:r>
            <a:r>
              <a:rPr lang="en-US" dirty="0" smtClean="0"/>
              <a:t>- </a:t>
            </a:r>
            <a:r>
              <a:rPr lang="en-US" dirty="0" err="1" smtClean="0"/>
              <a:t>Bashkia</a:t>
            </a:r>
            <a:r>
              <a:rPr lang="en-US" dirty="0" smtClean="0"/>
              <a:t> </a:t>
            </a:r>
            <a:r>
              <a:rPr lang="en-US" dirty="0" err="1" smtClean="0"/>
              <a:t>Selenice</a:t>
            </a:r>
            <a:endParaRPr lang="sq-AL" dirty="0"/>
          </a:p>
        </p:txBody>
      </p:sp>
      <p:sp>
        <p:nvSpPr>
          <p:cNvPr id="7" name="TextBox 6"/>
          <p:cNvSpPr txBox="1"/>
          <p:nvPr/>
        </p:nvSpPr>
        <p:spPr>
          <a:xfrm>
            <a:off x="549002" y="1734207"/>
            <a:ext cx="7693572" cy="4031873"/>
          </a:xfrm>
          <a:prstGeom prst="rect">
            <a:avLst/>
          </a:prstGeom>
          <a:noFill/>
        </p:spPr>
        <p:txBody>
          <a:bodyPr wrap="square" rtlCol="0">
            <a:spAutoFit/>
          </a:bodyPr>
          <a:lstStyle/>
          <a:p>
            <a:pPr marL="342900" indent="-342900" algn="just">
              <a:buFont typeface="+mj-lt"/>
              <a:buAutoNum type="alphaLcPeriod"/>
            </a:pPr>
            <a:r>
              <a:rPr lang="sq-AL" sz="1600" dirty="0"/>
              <a:t>Në bazë të analizës së realizuar, vlerësohet se fluksi vjetor monetar nga Kapitali Natyror në Bashkinë Selenicë është rreth Lek 8.4 miliardë (afërsisht EUR 72 milion), ndërsa aktivi monetar llogaritet rreth Lek 895 miliardë (afërsisht EUR 7.6 miliardë</a:t>
            </a:r>
            <a:r>
              <a:rPr lang="sq-AL" sz="1600" dirty="0" smtClean="0"/>
              <a:t>).</a:t>
            </a:r>
            <a:endParaRPr lang="en-US" sz="1600" dirty="0" smtClean="0"/>
          </a:p>
          <a:p>
            <a:pPr marL="342900" indent="-342900" algn="just">
              <a:buFont typeface="+mj-lt"/>
              <a:buAutoNum type="alphaLcPeriod"/>
            </a:pPr>
            <a:r>
              <a:rPr lang="sq-AL" sz="1600" dirty="0"/>
              <a:t>Vlen për t’u përmendur që në llogaritjet e aktivit monetar nuk janë përfshirë rezervat e  burimeve minerare, </a:t>
            </a:r>
            <a:r>
              <a:rPr lang="sq-AL" sz="1600" dirty="0" err="1"/>
              <a:t>specifikisht</a:t>
            </a:r>
            <a:r>
              <a:rPr lang="sq-AL" sz="1600" dirty="0"/>
              <a:t> të inerteve dhe fosforiteve, rezerva të cilat me çmimet aktuale të tregut, do të arrinin përafërsisht një vlerë prej Lek 1.6 miliardë, për shkak se këto burime janë burime të treguara dhe jo të </a:t>
            </a:r>
            <a:r>
              <a:rPr lang="sq-AL" sz="1600" dirty="0" smtClean="0"/>
              <a:t>matura</a:t>
            </a:r>
            <a:r>
              <a:rPr lang="en-US" sz="1600" dirty="0" smtClean="0"/>
              <a:t>.</a:t>
            </a:r>
          </a:p>
          <a:p>
            <a:pPr marL="342900" indent="-342900" algn="just">
              <a:buFont typeface="+mj-lt"/>
              <a:buAutoNum type="alphaLcPeriod"/>
            </a:pPr>
            <a:r>
              <a:rPr lang="sq-AL" sz="1600" dirty="0"/>
              <a:t>Analiza e Kapitalit Natyror evidenton </a:t>
            </a:r>
            <a:r>
              <a:rPr lang="sq-AL" sz="1600" b="1" dirty="0"/>
              <a:t>potencialin e madh bujqësor </a:t>
            </a:r>
            <a:r>
              <a:rPr lang="sq-AL" sz="1600" dirty="0"/>
              <a:t>të Bashkisë Selenicë duke qenë se bujqësia përfaqëson rreth 50% të fluksit monetar vjetor të </a:t>
            </a:r>
            <a:r>
              <a:rPr lang="sq-AL" sz="1600" dirty="0" err="1"/>
              <a:t>gjeneruar</a:t>
            </a:r>
            <a:r>
              <a:rPr lang="sq-AL" sz="1600" dirty="0"/>
              <a:t> nga kjo bashki. </a:t>
            </a:r>
            <a:endParaRPr lang="en-US" sz="1600" dirty="0" smtClean="0"/>
          </a:p>
          <a:p>
            <a:pPr marL="342900" indent="-342900" algn="just">
              <a:buFont typeface="+mj-lt"/>
              <a:buAutoNum type="alphaLcPeriod"/>
            </a:pPr>
            <a:r>
              <a:rPr lang="sq-AL" sz="1600" dirty="0"/>
              <a:t>Aktiviteti i dytë i cili </a:t>
            </a:r>
            <a:r>
              <a:rPr lang="sq-AL" sz="1600" dirty="0" err="1"/>
              <a:t>gjeneron</a:t>
            </a:r>
            <a:r>
              <a:rPr lang="sq-AL" sz="1600" dirty="0"/>
              <a:t> flukse të larta vjetore lidhet me dhënien me qira të aktivit pyjor për qëllime pushimi, argëtimi, shëndetësore, shoqërore dhe për veprimtari turistike kampingje (kënde lodrash, mjedise sportive, </a:t>
            </a:r>
            <a:r>
              <a:rPr lang="sq-AL" sz="1600" dirty="0" err="1"/>
              <a:t>shlodhëse</a:t>
            </a:r>
            <a:r>
              <a:rPr lang="sq-AL" sz="1600" dirty="0"/>
              <a:t> etj.), duke përfaqësuar rreth 36% të fluksit monetar vjetor të Bashkisë Selenicë</a:t>
            </a:r>
          </a:p>
        </p:txBody>
      </p:sp>
    </p:spTree>
    <p:extLst>
      <p:ext uri="{BB962C8B-B14F-4D97-AF65-F5344CB8AC3E}">
        <p14:creationId xmlns:p14="http://schemas.microsoft.com/office/powerpoint/2010/main" val="2748176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a:t>Kapitali Natyror – Bashkia Pogradec </a:t>
            </a:r>
          </a:p>
        </p:txBody>
      </p:sp>
      <p:graphicFrame>
        <p:nvGraphicFramePr>
          <p:cNvPr id="5" name="Chart 4">
            <a:extLst>
              <a:ext uri="{FF2B5EF4-FFF2-40B4-BE49-F238E27FC236}">
                <a16:creationId xmlns:a16="http://schemas.microsoft.com/office/drawing/2014/main" id="{863E1D96-5F2C-47F8-A3B6-FB038F3ED8F1}"/>
              </a:ext>
            </a:extLst>
          </p:cNvPr>
          <p:cNvGraphicFramePr/>
          <p:nvPr>
            <p:extLst>
              <p:ext uri="{D42A27DB-BD31-4B8C-83A1-F6EECF244321}">
                <p14:modId xmlns:p14="http://schemas.microsoft.com/office/powerpoint/2010/main" val="1533404957"/>
              </p:ext>
            </p:extLst>
          </p:nvPr>
        </p:nvGraphicFramePr>
        <p:xfrm>
          <a:off x="649589" y="1689012"/>
          <a:ext cx="7492398" cy="43018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569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Gjetje</a:t>
            </a:r>
            <a:r>
              <a:rPr lang="en-US" dirty="0"/>
              <a:t> </a:t>
            </a:r>
            <a:r>
              <a:rPr lang="en-US" dirty="0" smtClean="0"/>
              <a:t>- </a:t>
            </a:r>
            <a:r>
              <a:rPr lang="en-US" dirty="0" err="1" smtClean="0"/>
              <a:t>Bashkia</a:t>
            </a:r>
            <a:r>
              <a:rPr lang="en-US" dirty="0" smtClean="0"/>
              <a:t> </a:t>
            </a:r>
            <a:r>
              <a:rPr lang="en-US" dirty="0" err="1" smtClean="0"/>
              <a:t>Pogradec</a:t>
            </a:r>
            <a:endParaRPr lang="sq-AL" dirty="0"/>
          </a:p>
        </p:txBody>
      </p:sp>
      <p:sp>
        <p:nvSpPr>
          <p:cNvPr id="3" name="TextBox 2"/>
          <p:cNvSpPr txBox="1"/>
          <p:nvPr/>
        </p:nvSpPr>
        <p:spPr>
          <a:xfrm>
            <a:off x="788276" y="1986455"/>
            <a:ext cx="7010400" cy="4278094"/>
          </a:xfrm>
          <a:prstGeom prst="rect">
            <a:avLst/>
          </a:prstGeom>
          <a:noFill/>
        </p:spPr>
        <p:txBody>
          <a:bodyPr wrap="square" rtlCol="0">
            <a:spAutoFit/>
          </a:bodyPr>
          <a:lstStyle/>
          <a:p>
            <a:pPr marL="457200" indent="-457200" algn="just">
              <a:buFont typeface="+mj-lt"/>
              <a:buAutoNum type="alphaLcPeriod"/>
            </a:pPr>
            <a:r>
              <a:rPr lang="sq-AL" sz="1600" dirty="0"/>
              <a:t>Në bazë të analizës së realizuar, vlerësohet se fluksi vjetor monetar nga Kapitali Natyror në Bashkinë Pogradec është rreth Lek 15.6 miliardë (afërsisht EUR 128 milion), ndërsa aktivi monetar llogaritet rreth Lek 1.35 biliardë (afërsisht EUR 11 miliardë</a:t>
            </a:r>
            <a:r>
              <a:rPr lang="sq-AL" sz="1600" dirty="0" smtClean="0"/>
              <a:t>).</a:t>
            </a:r>
            <a:endParaRPr lang="en-US" sz="1600" dirty="0" smtClean="0"/>
          </a:p>
          <a:p>
            <a:pPr marL="457200" indent="-457200" algn="just">
              <a:buFont typeface="+mj-lt"/>
              <a:buAutoNum type="alphaLcPeriod"/>
            </a:pPr>
            <a:r>
              <a:rPr lang="sq-AL" sz="1600" dirty="0"/>
              <a:t>Vlen për t’u përmendur që në llogaritjet e aktivit monetar nuk janë përfshirë rezervat e  burimeve minerare, </a:t>
            </a:r>
            <a:r>
              <a:rPr lang="sq-AL" sz="1600" dirty="0" smtClean="0"/>
              <a:t>rezerva </a:t>
            </a:r>
            <a:r>
              <a:rPr lang="sq-AL" sz="1600" dirty="0"/>
              <a:t>të cilat me çmimet aktuale të tregut, do të arrinin përafërsisht një vlerë prej Lek 155 miliardë, për shkak se këto burime janë burime të treguara dhe jo të </a:t>
            </a:r>
            <a:r>
              <a:rPr lang="sq-AL" sz="1600" dirty="0" smtClean="0"/>
              <a:t>matura</a:t>
            </a:r>
            <a:endParaRPr lang="en-US" sz="1600" dirty="0" smtClean="0"/>
          </a:p>
          <a:p>
            <a:pPr marL="457200" indent="-457200" algn="just">
              <a:buFont typeface="+mj-lt"/>
              <a:buAutoNum type="alphaLcPeriod"/>
            </a:pPr>
            <a:r>
              <a:rPr lang="sq-AL" sz="1600" dirty="0"/>
              <a:t>Analiza e Kapitalit Natyror evidenton potencialin bujqësor të Bashkisë Pogradec duke qenë se bujqësia përfaqëson rreth 29% të fluksit monetar vjetor të </a:t>
            </a:r>
            <a:r>
              <a:rPr lang="sq-AL" sz="1600" dirty="0" err="1"/>
              <a:t>gjeneruar</a:t>
            </a:r>
            <a:r>
              <a:rPr lang="sq-AL" sz="1600" dirty="0"/>
              <a:t> nga kjo bashki. </a:t>
            </a:r>
            <a:endParaRPr lang="en-US" sz="1600" dirty="0" smtClean="0"/>
          </a:p>
          <a:p>
            <a:pPr marL="457200" indent="-457200" algn="just">
              <a:buFont typeface="+mj-lt"/>
              <a:buAutoNum type="alphaLcPeriod"/>
            </a:pPr>
            <a:r>
              <a:rPr lang="sq-AL" sz="1600" dirty="0"/>
              <a:t> Aktiviteti i dytë i cili </a:t>
            </a:r>
            <a:r>
              <a:rPr lang="sq-AL" sz="1600" dirty="0" err="1"/>
              <a:t>gjeneron</a:t>
            </a:r>
            <a:r>
              <a:rPr lang="sq-AL" sz="1600" dirty="0"/>
              <a:t> flukse të larta vjetore lidhet me dhënien me qira të aktivit pyjor për qëllime pushimi, argëtimi, shëndetësore, shoqërore dhe për veprimtari turistike kampingje duke përfaqësuar rreth </a:t>
            </a:r>
            <a:r>
              <a:rPr lang="sq-AL" sz="1600" b="1" dirty="0"/>
              <a:t>21% të fluksit monetar vjetor </a:t>
            </a:r>
            <a:r>
              <a:rPr lang="sq-AL" sz="1600" dirty="0"/>
              <a:t>të Bashkisë </a:t>
            </a:r>
            <a:r>
              <a:rPr lang="sq-AL" sz="1600" dirty="0" smtClean="0"/>
              <a:t>Pogradec</a:t>
            </a:r>
            <a:r>
              <a:rPr lang="en-US" sz="1600" dirty="0" smtClean="0"/>
              <a:t>.</a:t>
            </a:r>
          </a:p>
          <a:p>
            <a:pPr marL="457200" indent="-457200" algn="just">
              <a:buFont typeface="+mj-lt"/>
              <a:buAutoNum type="alphaLcPeriod"/>
            </a:pPr>
            <a:endParaRPr lang="sq-AL" sz="1600" dirty="0"/>
          </a:p>
        </p:txBody>
      </p:sp>
    </p:spTree>
    <p:extLst>
      <p:ext uri="{BB962C8B-B14F-4D97-AF65-F5344CB8AC3E}">
        <p14:creationId xmlns:p14="http://schemas.microsoft.com/office/powerpoint/2010/main" val="3573653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Leer">
  <a:themeElements>
    <a:clrScheme name="">
      <a:dk1>
        <a:srgbClr val="545454"/>
      </a:dk1>
      <a:lt1>
        <a:srgbClr val="FFFFFF"/>
      </a:lt1>
      <a:dk2>
        <a:srgbClr val="00427C"/>
      </a:dk2>
      <a:lt2>
        <a:srgbClr val="DDE3E4"/>
      </a:lt2>
      <a:accent1>
        <a:srgbClr val="DDE3E4"/>
      </a:accent1>
      <a:accent2>
        <a:srgbClr val="0F4379"/>
      </a:accent2>
      <a:accent3>
        <a:srgbClr val="FFFFFF"/>
      </a:accent3>
      <a:accent4>
        <a:srgbClr val="464646"/>
      </a:accent4>
      <a:accent5>
        <a:srgbClr val="EBEFEF"/>
      </a:accent5>
      <a:accent6>
        <a:srgbClr val="0C3C6D"/>
      </a:accent6>
      <a:hlink>
        <a:srgbClr val="A60F1F"/>
      </a:hlink>
      <a:folHlink>
        <a:srgbClr val="545454"/>
      </a:folHlink>
    </a:clrScheme>
    <a:fontScheme name="Le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eer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 6">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eer 12">
        <a:dk1>
          <a:srgbClr val="545454"/>
        </a:dk1>
        <a:lt1>
          <a:srgbClr val="FFFFFF"/>
        </a:lt1>
        <a:dk2>
          <a:srgbClr val="000000"/>
        </a:dk2>
        <a:lt2>
          <a:srgbClr val="CCC7C2"/>
        </a:lt2>
        <a:accent1>
          <a:srgbClr val="BBE0E3"/>
        </a:accent1>
        <a:accent2>
          <a:srgbClr val="19007F"/>
        </a:accent2>
        <a:accent3>
          <a:srgbClr val="FFFFFF"/>
        </a:accent3>
        <a:accent4>
          <a:srgbClr val="464646"/>
        </a:accent4>
        <a:accent5>
          <a:srgbClr val="DAEDEF"/>
        </a:accent5>
        <a:accent6>
          <a:srgbClr val="160072"/>
        </a:accent6>
        <a:hlink>
          <a:srgbClr val="0047A6"/>
        </a:hlink>
        <a:folHlink>
          <a:srgbClr val="3F7F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RedHot:Applications:Microsoft Office 2004:Vorlagen:Präsentationen:Designs:Alchemie</Template>
  <TotalTime>1653</TotalTime>
  <Words>1198</Words>
  <Application>Microsoft Office PowerPoint</Application>
  <PresentationFormat>On-screen Show (4:3)</PresentationFormat>
  <Paragraphs>99</Paragraphs>
  <Slides>18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ＭＳ Ｐゴシック</vt:lpstr>
      <vt:lpstr>Arial</vt:lpstr>
      <vt:lpstr>Cambria</vt:lpstr>
      <vt:lpstr>Helvetica</vt:lpstr>
      <vt:lpstr>MS Mincho</vt:lpstr>
      <vt:lpstr>Times New Roman</vt:lpstr>
      <vt:lpstr>Wingdings</vt:lpstr>
      <vt:lpstr>Leer</vt:lpstr>
      <vt:lpstr>PowerPoint Presentation</vt:lpstr>
      <vt:lpstr>1. Llojet e Kapitalit Natyror në Shqipëri</vt:lpstr>
      <vt:lpstr>2. Testimi i Kapitalit Natyror</vt:lpstr>
      <vt:lpstr>Kapitali Natyror – Bashkia Roskovec</vt:lpstr>
      <vt:lpstr>Gjetje - Bashkia Roskovec</vt:lpstr>
      <vt:lpstr>Kapitali Natyror – Bashkia Selenicë</vt:lpstr>
      <vt:lpstr>Gjetje - Bashkia Selenice</vt:lpstr>
      <vt:lpstr>Kapitali Natyror – Bashkia Pogradec </vt:lpstr>
      <vt:lpstr>Gjetje - Bashkia Pogradec</vt:lpstr>
      <vt:lpstr>Krahasim mes 4 bashkive – fluksi vjetor</vt:lpstr>
      <vt:lpstr>Aktivi monetar – krahasim mes bashkive</vt:lpstr>
      <vt:lpstr>Përfitimet e shumta të Kapitalit Natyror</vt:lpstr>
      <vt:lpstr>…vazhdim</vt:lpstr>
      <vt:lpstr>Përfundime dhe rekomandime të përbashkëta</vt:lpstr>
      <vt:lpstr>Rekomandime - Institucionale</vt:lpstr>
      <vt:lpstr>Rekomandime - administrative</vt:lpstr>
      <vt:lpstr>…vazhdim</vt:lpstr>
      <vt:lpstr>Burimet e Informacionit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c:creator>
  <cp:lastModifiedBy>User</cp:lastModifiedBy>
  <cp:revision>234</cp:revision>
  <cp:lastPrinted>2008-01-08T07:48:36Z</cp:lastPrinted>
  <dcterms:created xsi:type="dcterms:W3CDTF">2002-11-11T13:58:57Z</dcterms:created>
  <dcterms:modified xsi:type="dcterms:W3CDTF">2022-12-12T10:47:55Z</dcterms:modified>
</cp:coreProperties>
</file>