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913" r:id="rId1"/>
  </p:sldMasterIdLst>
  <p:notesMasterIdLst>
    <p:notesMasterId r:id="rId13"/>
  </p:notesMasterIdLst>
  <p:handoutMasterIdLst>
    <p:handoutMasterId r:id="rId14"/>
  </p:handoutMasterIdLst>
  <p:sldIdLst>
    <p:sldId id="272" r:id="rId2"/>
    <p:sldId id="337" r:id="rId3"/>
    <p:sldId id="338" r:id="rId4"/>
    <p:sldId id="341" r:id="rId5"/>
    <p:sldId id="342" r:id="rId6"/>
    <p:sldId id="344" r:id="rId7"/>
    <p:sldId id="345" r:id="rId8"/>
    <p:sldId id="346" r:id="rId9"/>
    <p:sldId id="347" r:id="rId10"/>
    <p:sldId id="343" r:id="rId11"/>
    <p:sldId id="31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99FF"/>
    <a:srgbClr val="FF33CC"/>
    <a:srgbClr val="FAFFF5"/>
    <a:srgbClr val="9933FF"/>
    <a:srgbClr val="CC3300"/>
    <a:srgbClr val="FF3300"/>
    <a:srgbClr val="33CC33"/>
    <a:srgbClr val="00FF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3" autoAdjust="0"/>
    <p:restoredTop sz="90711" autoAdjust="0"/>
  </p:normalViewPr>
  <p:slideViewPr>
    <p:cSldViewPr>
      <p:cViewPr varScale="1">
        <p:scale>
          <a:sx n="103" d="100"/>
          <a:sy n="103" d="100"/>
        </p:scale>
        <p:origin x="18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271D4-E310-46AB-99A0-B4091DA220D0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27091-D009-4C4E-8B63-2BB73F4CB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E3162-6DDB-654F-8DFD-FC4540AB7FB7}" type="datetimeFigureOut">
              <a:rPr lang="x-none" smtClean="0"/>
              <a:pPr/>
              <a:t>12/9/2022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2C76A-4EF1-AB48-A84F-3A8E6F3AE2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0023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q-AL" dirty="0"/>
              <a:t>të cilat për efekt vlerësimi janë ndarë në 15 </a:t>
            </a:r>
            <a:r>
              <a:rPr lang="sq-AL" dirty="0" err="1"/>
              <a:t>nënfusha</a:t>
            </a:r>
            <a:r>
              <a:rPr lang="sq-AL" dirty="0"/>
              <a:t> me nga 5 tregues të matshëm për çdo </a:t>
            </a:r>
            <a:r>
              <a:rPr lang="sq-AL" dirty="0" err="1"/>
              <a:t>nënfushë</a:t>
            </a:r>
            <a:r>
              <a:rPr lang="sq-AL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2C76A-4EF1-AB48-A84F-3A8E6F3AE28D}" type="slidenum">
              <a:rPr lang="x-none" smtClean="0"/>
              <a:pPr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4507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9BD4E1-8A99-7542-A30F-1F5CB91624A8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9AEC964D-3991-4FEC-9036-F8FD5BC092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0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92F68-DDDE-6642-A063-05E341DD0EA0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2BE40-A9DD-4E57-ACC9-D08706DFE1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227BD6-334A-D24A-9E57-888CE590FECD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E8A3D-3BBD-4994-A2FD-155E5239C7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3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58152-D1CD-F148-8BA8-D119EAC001A0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71860-D77C-4A5D-9F84-83FB85AF9B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2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pPr>
              <a:defRPr/>
            </a:pPr>
            <a:fld id="{8BB73BFE-E399-7A42-AA0F-22A4B6DF9F25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37D5B841-76CB-45A5-AA2E-8C3E0EF8FE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D9346-92EC-0A49-B203-8FE813BBB2C2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FB5C7-CB02-49BA-B49D-6D9B52D24E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6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4069D9-63C6-364A-8216-23280922E16E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2693-FA26-412A-9EFC-23178C1CDE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8F4E26-9E4E-9043-9049-8BE78FB224F6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F9D49-6EC2-4355-86DE-AE3D68BD1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3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484FFB-2F74-6448-BB49-363F15D4C7CA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BCC2C-411F-427F-A04A-C188AF732C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8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768612-5D31-6E48-9B5A-A5087138DCD8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21A65-C421-4B2F-94D6-94BF96CBEB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9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A43F3E0-C7BA-B54E-812E-A1AF0A342B02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A2B81-EB3E-48E3-9CEC-97992CE0A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4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5EE1F95-CEA0-314D-AC1B-D7710CEF1231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fld id="{678EF5D3-075A-46E4-A131-5F76982316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6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8670" y="1432223"/>
            <a:ext cx="7475220" cy="2682577"/>
          </a:xfrm>
        </p:spPr>
        <p:txBody>
          <a:bodyPr>
            <a:normAutofit fontScale="90000"/>
          </a:bodyPr>
          <a:lstStyle/>
          <a:p>
            <a:r>
              <a:rPr lang="en-US" sz="5400" i="1" dirty="0" err="1"/>
              <a:t>Indeksi</a:t>
            </a:r>
            <a:r>
              <a:rPr lang="en-US" sz="5400" i="1" dirty="0"/>
              <a:t> </a:t>
            </a:r>
            <a:r>
              <a:rPr lang="en-US" sz="5400" i="1" dirty="0" err="1"/>
              <a:t>i</a:t>
            </a:r>
            <a:r>
              <a:rPr lang="en-US" sz="5400" i="1" dirty="0"/>
              <a:t> </a:t>
            </a:r>
            <a:r>
              <a:rPr lang="en-US" sz="5400" i="1" dirty="0" err="1"/>
              <a:t>Integritetit</a:t>
            </a:r>
            <a:r>
              <a:rPr lang="en-US" sz="5400" i="1" dirty="0"/>
              <a:t> </a:t>
            </a:r>
            <a:r>
              <a:rPr lang="en-US" sz="5400" i="1" dirty="0" err="1"/>
              <a:t>për</a:t>
            </a:r>
            <a:r>
              <a:rPr lang="en-US" sz="5400" i="1" dirty="0"/>
              <a:t> </a:t>
            </a:r>
            <a:r>
              <a:rPr lang="en-US" sz="5400" i="1" dirty="0" err="1"/>
              <a:t>Njësitë</a:t>
            </a:r>
            <a:r>
              <a:rPr lang="en-US" sz="5400" i="1" dirty="0"/>
              <a:t> e </a:t>
            </a:r>
            <a:r>
              <a:rPr lang="en-US" sz="5400" i="1" dirty="0" err="1"/>
              <a:t>Vetëqeverisjes</a:t>
            </a:r>
            <a:r>
              <a:rPr lang="en-US" sz="5400" i="1" dirty="0"/>
              <a:t> </a:t>
            </a:r>
            <a:r>
              <a:rPr lang="en-US" sz="5400" i="1" dirty="0" err="1"/>
              <a:t>Vendore</a:t>
            </a:r>
            <a:endParaRPr lang="en-US" sz="5400" i="1" dirty="0"/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8988" y="4648200"/>
            <a:ext cx="5919787" cy="1069975"/>
          </a:xfrm>
        </p:spPr>
        <p:txBody>
          <a:bodyPr>
            <a:normAutofit/>
          </a:bodyPr>
          <a:lstStyle/>
          <a:p>
            <a:r>
              <a:rPr lang="en-US" dirty="0" err="1"/>
              <a:t>Tiranë</a:t>
            </a:r>
            <a:r>
              <a:rPr lang="en-US" dirty="0"/>
              <a:t> – </a:t>
            </a:r>
            <a:r>
              <a:rPr lang="en-US" dirty="0" err="1"/>
              <a:t>Dhjetor</a:t>
            </a:r>
            <a:r>
              <a:rPr lang="en-US" dirty="0"/>
              <a:t> 2022</a:t>
            </a:r>
          </a:p>
        </p:txBody>
      </p:sp>
      <p:pic>
        <p:nvPicPr>
          <p:cNvPr id="7" name="Picture 6" descr="C:\Documents and Settings\Mirsada\Desktop\Indeksi Kombëtar i Integritetit  të Zgjedhjeve\Dhoma e Situates Zgjedhore\IDM - Dhoma Zgjedhore\Materialet per daten 26.05.2015\Logo IDM.JPG">
            <a:extLst>
              <a:ext uri="{FF2B5EF4-FFF2-40B4-BE49-F238E27FC236}">
                <a16:creationId xmlns:a16="http://schemas.microsoft.com/office/drawing/2014/main" id="{EDB9400E-CB80-4E4F-ADAE-E85920484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8961"/>
            <a:ext cx="2209800" cy="94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0089"/>
            <a:ext cx="1733550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599354-657A-9ABE-BE53-6EC226E6C9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30" y="5948311"/>
            <a:ext cx="7693152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Konflikti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interesit</a:t>
            </a:r>
            <a:r>
              <a:rPr lang="en-US" dirty="0"/>
              <a:t>, </a:t>
            </a:r>
            <a:r>
              <a:rPr lang="en-US" dirty="0" err="1"/>
              <a:t>dhuratat</a:t>
            </a:r>
            <a:r>
              <a:rPr lang="en-US" dirty="0"/>
              <a:t> dhe </a:t>
            </a:r>
            <a:r>
              <a:rPr lang="en-US" dirty="0" err="1"/>
              <a:t>favoret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939688"/>
              </p:ext>
            </p:extLst>
          </p:nvPr>
        </p:nvGraphicFramePr>
        <p:xfrm>
          <a:off x="457201" y="1600202"/>
          <a:ext cx="6934200" cy="5045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57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6113">
                <a:tc>
                  <a:txBody>
                    <a:bodyPr/>
                    <a:lstStyle/>
                    <a:p>
                      <a:pPr marL="0" marR="0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1. A ka bashkia autoritet/strukturë përgjegjëse si dhe një rregullore </a:t>
                      </a:r>
                      <a:r>
                        <a:rPr lang="en-US" sz="1000" dirty="0">
                          <a:effectLst/>
                        </a:rPr>
                        <a:t>“</a:t>
                      </a:r>
                      <a:r>
                        <a:rPr lang="sq-AL" sz="1000" dirty="0">
                          <a:effectLst/>
                        </a:rPr>
                        <a:t>Për parandalimin e konfliktit të interesave”, për punonjësit dhe anëtarët e këshillit bashkiak.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Po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5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Akti/urdhri i titullarit të bashkisë për ngritjen e njësisë për parandalimin e konfliktit të interesave dhe urdhri për miratimin e rregullores përkatëse. 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Rregullorja e organizimit dhe funksionimit të Këshillit Bashkiak (KB)/Kodi i Etikës apo i Sjelljes i bashkisë.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000" dirty="0">
                          <a:effectLst/>
                        </a:rPr>
                        <a:t>2. Në aktet </a:t>
                      </a:r>
                      <a:r>
                        <a:rPr lang="sq-AL" sz="1000" dirty="0" err="1">
                          <a:effectLst/>
                        </a:rPr>
                        <a:t>rregullatore</a:t>
                      </a:r>
                      <a:r>
                        <a:rPr lang="sq-AL" sz="1000" dirty="0">
                          <a:effectLst/>
                        </a:rPr>
                        <a:t> të 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000" dirty="0">
                          <a:effectLst/>
                        </a:rPr>
                        <a:t>të Bashkisë, a ka norma që rregullojnë marrjen dhe dhënien e dhuratave dhe favoreve për punonjësit dhe anëtarët e KB?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>
                          <a:effectLst/>
                        </a:rPr>
                        <a:t>Po</a:t>
                      </a:r>
                      <a:endParaRPr lang="en-US" sz="7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5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Regjistri i marrjes dhe  dhënies së dhuratave;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Aktet Normative përkatëse.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453">
                <a:tc>
                  <a:txBody>
                    <a:bodyPr/>
                    <a:lstStyle/>
                    <a:p>
                      <a:pPr marL="0" marR="0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3. Sa është numri i zyrtarëve ndaj të cilëve janë marrë masa disiplinore ose dhe administrative për shkak të vendimmarrjes së tyre në konflikt interesi gjatë vitit të fundit?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Me pak se 5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>
                          <a:effectLst/>
                        </a:rPr>
                        <a:t>5</a:t>
                      </a:r>
                      <a:endParaRPr lang="en-US" sz="7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Urdhra të kryetarit të bashkisë për dhënien e masave disiplinore ose/dhe administrative ndaj punonjësve për raste të KI.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453">
                <a:tc>
                  <a:txBody>
                    <a:bodyPr/>
                    <a:lstStyle/>
                    <a:p>
                      <a:pPr marL="0" marR="0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4. A ka bashkia akte/kontrata administrative të shpallura të pavlefshme, sepse janë marrë nga zyrtarë në konflikt interesi gjatë vitit të fundit?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Me pak se 5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>
                          <a:effectLst/>
                        </a:rPr>
                        <a:t>5</a:t>
                      </a:r>
                      <a:endParaRPr lang="en-US" sz="7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Akte të bashkisë për shpalljen e kontratave administrative të pavlefshme, sepse janë marrë nga zyrtarë në situatën e konfliktit të interesit.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3235">
                <a:tc>
                  <a:txBody>
                    <a:bodyPr/>
                    <a:lstStyle/>
                    <a:p>
                      <a:pPr marL="0" marR="0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>
                          <a:effectLst/>
                        </a:rPr>
                        <a:t>5. A ka raste masash administrative për shkelje të detyrimeve të përcaktuara</a:t>
                      </a:r>
                      <a:br>
                        <a:rPr lang="sq-AL" sz="1000">
                          <a:effectLst/>
                        </a:rPr>
                      </a:br>
                      <a:r>
                        <a:rPr lang="sq-AL" sz="1000">
                          <a:effectLst/>
                        </a:rPr>
                        <a:t>në ligjin e parandalimit të konfliktit të interesave nga Inspektori i Përgjithshëm i ILDKPKI për bashkinë?</a:t>
                      </a:r>
                      <a:endParaRPr lang="en-US" sz="7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Po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5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sq-AL" sz="1000" dirty="0">
                          <a:effectLst/>
                        </a:rPr>
                        <a:t>Kopje të urdhrave, të nxjerra nga Inspektori i Përgjithshëm i ILDKPKI për masa administrative për shkelje të detyrimeve të përcaktuara</a:t>
                      </a:r>
                      <a:br>
                        <a:rPr lang="sq-AL" sz="1000" dirty="0">
                          <a:effectLst/>
                        </a:rPr>
                      </a:br>
                      <a:r>
                        <a:rPr lang="sq-AL" sz="1000" dirty="0">
                          <a:effectLst/>
                        </a:rPr>
                        <a:t>në ligjin e parandalimit të konfliktit të interesave.</a:t>
                      </a: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326" marR="5632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58152-D1CD-F148-8BA8-D119EAC001A0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71860-D77C-4A5D-9F84-83FB85AF9B1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3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Bookman Old Style" charset="0"/>
              </a:rPr>
              <a:t>Diskutime</a:t>
            </a:r>
            <a:endParaRPr lang="en-US" dirty="0">
              <a:latin typeface="Bookman Old Style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AC1F4E-BC6A-D342-8491-58C4EC52736E}" type="datetime1">
              <a:rPr lang="en-US" smtClean="0"/>
              <a:pPr>
                <a:defRPr/>
              </a:pPr>
              <a:t>12/9/2022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sq-AL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C67B33-D0FB-604E-9ABF-48D2C6EF6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D5B841-76CB-45A5-AA2E-8C3E0EF8FE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10760A3-E6D2-1900-D6EC-DA7118DB7810}"/>
              </a:ext>
            </a:extLst>
          </p:cNvPr>
          <p:cNvSpPr txBox="1">
            <a:spLocks/>
          </p:cNvSpPr>
          <p:nvPr/>
        </p:nvSpPr>
        <p:spPr>
          <a:xfrm>
            <a:off x="1536674" y="4546602"/>
            <a:ext cx="6540525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z="5400" dirty="0">
                <a:solidFill>
                  <a:srgbClr val="00B0F0"/>
                </a:solidFill>
              </a:rPr>
              <a:t>Faleminderit!</a:t>
            </a:r>
            <a:endParaRPr lang="x-none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7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9F773-8AED-F923-F065-D8789400C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00" dirty="0" err="1"/>
              <a:t>Indeksi</a:t>
            </a:r>
            <a:r>
              <a:rPr lang="en-US" sz="1600" dirty="0"/>
              <a:t> I </a:t>
            </a:r>
            <a:r>
              <a:rPr lang="en-US" sz="1600" dirty="0" err="1"/>
              <a:t>integritetit</a:t>
            </a:r>
            <a:r>
              <a:rPr lang="en-US" sz="1600" dirty="0"/>
              <a:t> </a:t>
            </a:r>
            <a:r>
              <a:rPr lang="en-US" sz="1600" dirty="0" err="1"/>
              <a:t>vlerëson</a:t>
            </a:r>
            <a:r>
              <a:rPr lang="en-US" sz="1600" dirty="0"/>
              <a:t>:</a:t>
            </a:r>
            <a:endParaRPr lang="x-none" sz="16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1514CE4-2906-4CEF-15EC-5A96E28258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208438"/>
              </p:ext>
            </p:extLst>
          </p:nvPr>
        </p:nvGraphicFramePr>
        <p:xfrm>
          <a:off x="685800" y="2120900"/>
          <a:ext cx="7772400" cy="3889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1899585586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417075495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555937779"/>
                    </a:ext>
                  </a:extLst>
                </a:gridCol>
              </a:tblGrid>
              <a:tr h="1329609"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27534"/>
                  </a:ext>
                </a:extLst>
              </a:tr>
              <a:tr h="1329609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Masat</a:t>
                      </a:r>
                      <a:r>
                        <a:rPr lang="en-US" b="1" baseline="0" dirty="0"/>
                        <a:t> anti-</a:t>
                      </a:r>
                      <a:r>
                        <a:rPr lang="en-US" b="1" baseline="0" dirty="0" err="1"/>
                        <a:t>korrupsion</a:t>
                      </a:r>
                      <a:r>
                        <a:rPr lang="en-US" b="1" baseline="0" dirty="0"/>
                        <a:t> të </a:t>
                      </a:r>
                      <a:r>
                        <a:rPr lang="en-US" b="1" baseline="0" dirty="0" err="1"/>
                        <a:t>miratuara</a:t>
                      </a:r>
                      <a:r>
                        <a:rPr lang="en-US" b="1" baseline="0" dirty="0"/>
                        <a:t> </a:t>
                      </a:r>
                      <a:endParaRPr lang="x-non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Kontroll</a:t>
                      </a:r>
                      <a:r>
                        <a:rPr lang="en-US" b="1" dirty="0"/>
                        <a:t>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n-US" b="1" dirty="0" err="1"/>
                        <a:t>i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nëse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aktorët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vendorë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ushtrojnë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veprimtarinë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në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përputhje</a:t>
                      </a:r>
                      <a:r>
                        <a:rPr lang="en-US" b="1" baseline="0" dirty="0"/>
                        <a:t> me </a:t>
                      </a:r>
                      <a:r>
                        <a:rPr lang="en-US" b="1" baseline="0" dirty="0" err="1"/>
                        <a:t>parimet</a:t>
                      </a:r>
                      <a:r>
                        <a:rPr lang="en-US" b="1" baseline="0" dirty="0"/>
                        <a:t> e </a:t>
                      </a:r>
                      <a:r>
                        <a:rPr lang="en-US" b="1" baseline="0" dirty="0" err="1"/>
                        <a:t>integritetit</a:t>
                      </a:r>
                      <a:r>
                        <a:rPr lang="en-US" b="1" baseline="0" dirty="0"/>
                        <a:t> të </a:t>
                      </a:r>
                      <a:r>
                        <a:rPr lang="en-US" b="1" baseline="0" dirty="0" err="1"/>
                        <a:t>miratuara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bashkarisht</a:t>
                      </a:r>
                      <a:endParaRPr lang="x-non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Zbatimi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rigoroz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i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normave</a:t>
                      </a:r>
                      <a:r>
                        <a:rPr lang="en-US" b="1" baseline="0" dirty="0"/>
                        <a:t> dhe </a:t>
                      </a:r>
                      <a:r>
                        <a:rPr lang="en-US" b="1" baseline="0" dirty="0" err="1"/>
                        <a:t>standarteve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në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vendimmarrje</a:t>
                      </a:r>
                      <a:r>
                        <a:rPr lang="en-US" b="1" baseline="0" dirty="0"/>
                        <a:t> dhe </a:t>
                      </a:r>
                      <a:r>
                        <a:rPr lang="en-US" b="1" baseline="0" dirty="0" err="1"/>
                        <a:t>shërbime</a:t>
                      </a:r>
                      <a:r>
                        <a:rPr lang="en-US" b="1" baseline="0" dirty="0"/>
                        <a:t>. </a:t>
                      </a:r>
                      <a:endParaRPr lang="x-non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033560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6EE7F-7DCE-5846-5E8D-3BB71896E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58152-D1CD-F148-8BA8-D119EAC001A0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68349-5A79-E1E9-E9A9-BE422D6E9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733FD-B90A-30A1-CBA7-E76A7257F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71860-D77C-4A5D-9F84-83FB85AF9B1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8" name="Content Placeholder 13">
            <a:extLst>
              <a:ext uri="{FF2B5EF4-FFF2-40B4-BE49-F238E27FC236}">
                <a16:creationId xmlns:a16="http://schemas.microsoft.com/office/drawing/2014/main" id="{8E172E46-0DC6-049C-2132-44BCB2D4FD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24" y="2130575"/>
            <a:ext cx="2582417" cy="1225550"/>
          </a:xfrm>
          <a:prstGeom prst="rect">
            <a:avLst/>
          </a:prstGeom>
        </p:spPr>
      </p:pic>
      <p:pic>
        <p:nvPicPr>
          <p:cNvPr id="9" name="Content Placeholder 17">
            <a:extLst>
              <a:ext uri="{FF2B5EF4-FFF2-40B4-BE49-F238E27FC236}">
                <a16:creationId xmlns:a16="http://schemas.microsoft.com/office/drawing/2014/main" id="{EE025F99-00DD-014D-8F00-44F877021B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393" y="2121685"/>
            <a:ext cx="2629009" cy="1225550"/>
          </a:xfrm>
          <a:prstGeom prst="rect">
            <a:avLst/>
          </a:prstGeom>
        </p:spPr>
      </p:pic>
      <p:pic>
        <p:nvPicPr>
          <p:cNvPr id="10" name="Content Placeholder 21">
            <a:extLst>
              <a:ext uri="{FF2B5EF4-FFF2-40B4-BE49-F238E27FC236}">
                <a16:creationId xmlns:a16="http://schemas.microsoft.com/office/drawing/2014/main" id="{F78E7320-9A2B-D5F0-AEF9-062950B45A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507" y="2130576"/>
            <a:ext cx="2582417" cy="122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66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Metoda</a:t>
            </a:r>
            <a:r>
              <a:rPr lang="en-US" sz="3600" dirty="0"/>
              <a:t> e </a:t>
            </a:r>
            <a:r>
              <a:rPr lang="en-US" sz="3600" dirty="0" err="1"/>
              <a:t>Vlerësimit</a:t>
            </a:r>
            <a:r>
              <a:rPr lang="en-US" sz="3600" dirty="0"/>
              <a:t> të </a:t>
            </a:r>
            <a:r>
              <a:rPr lang="en-US" sz="3600" dirty="0" err="1"/>
              <a:t>Indeksit</a:t>
            </a:r>
            <a:r>
              <a:rPr lang="en-US" sz="3600" dirty="0"/>
              <a:t> të </a:t>
            </a:r>
            <a:r>
              <a:rPr lang="en-US" sz="3600" dirty="0" err="1"/>
              <a:t>Integritetit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sq-AL" b="1" dirty="0"/>
              <a:t>Indeksi i Integritetit mbulon</a:t>
            </a:r>
            <a:r>
              <a:rPr lang="en-US" b="1" dirty="0"/>
              <a:t> </a:t>
            </a:r>
            <a:r>
              <a:rPr lang="sq-AL" b="1" dirty="0"/>
              <a:t>5 fusha</a:t>
            </a:r>
            <a:r>
              <a:rPr lang="en-US" b="1" dirty="0"/>
              <a:t>:</a:t>
            </a:r>
          </a:p>
          <a:p>
            <a:pPr lvl="0"/>
            <a:r>
              <a:rPr lang="sq-AL" dirty="0"/>
              <a:t>Sjellja, etika dhe menaxhimi i konfliktit të interesit</a:t>
            </a:r>
            <a:endParaRPr lang="en-US" dirty="0"/>
          </a:p>
          <a:p>
            <a:pPr lvl="0"/>
            <a:r>
              <a:rPr lang="sq-AL" dirty="0"/>
              <a:t>Praktikat e menaxhimit të burimeve njerëzore</a:t>
            </a:r>
            <a:endParaRPr lang="en-US" dirty="0"/>
          </a:p>
          <a:p>
            <a:pPr lvl="0"/>
            <a:r>
              <a:rPr lang="sq-AL" dirty="0"/>
              <a:t>Menaxhimi i burimeve financiare</a:t>
            </a:r>
            <a:endParaRPr lang="en-US" dirty="0"/>
          </a:p>
          <a:p>
            <a:pPr lvl="0"/>
            <a:r>
              <a:rPr lang="sq-AL" dirty="0"/>
              <a:t>Shërbimet për publikun</a:t>
            </a:r>
            <a:endParaRPr lang="en-US" dirty="0"/>
          </a:p>
          <a:p>
            <a:pPr lvl="0"/>
            <a:r>
              <a:rPr lang="sq-AL" dirty="0"/>
              <a:t>Pronat, zhvillimi i territorit dhe ekonomik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Instrumente</a:t>
            </a:r>
            <a:r>
              <a:rPr lang="en-US" b="1" dirty="0"/>
              <a:t>:</a:t>
            </a:r>
          </a:p>
          <a:p>
            <a:r>
              <a:rPr lang="en-US" dirty="0" err="1"/>
              <a:t>Formulari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Vetë-Vlerësimit</a:t>
            </a:r>
            <a:r>
              <a:rPr lang="en-US" dirty="0"/>
              <a:t> të </a:t>
            </a:r>
            <a:r>
              <a:rPr lang="en-US" dirty="0" err="1"/>
              <a:t>Indeksit</a:t>
            </a:r>
            <a:r>
              <a:rPr lang="en-US" dirty="0"/>
              <a:t> të </a:t>
            </a:r>
            <a:r>
              <a:rPr lang="en-US" dirty="0" err="1"/>
              <a:t>Integritetit</a:t>
            </a:r>
            <a:endParaRPr lang="en-US" dirty="0"/>
          </a:p>
          <a:p>
            <a:r>
              <a:rPr lang="en-US" dirty="0" err="1"/>
              <a:t>Pyetësori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Vlerësimit</a:t>
            </a:r>
            <a:r>
              <a:rPr lang="en-US" dirty="0"/>
              <a:t> të </a:t>
            </a:r>
            <a:r>
              <a:rPr lang="en-US" dirty="0" err="1"/>
              <a:t>Integritetit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Publiku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58152-D1CD-F148-8BA8-D119EAC001A0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71860-D77C-4A5D-9F84-83FB85AF9B1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5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/>
              <a:t>Kategorizimi i Indeksit të Integritetit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3227705"/>
          <a:ext cx="7772400" cy="1837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0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6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5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>
                          <a:effectLst/>
                        </a:rPr>
                        <a:t>Nivelet e Klasifikimit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>
                          <a:effectLst/>
                        </a:rPr>
                        <a:t>Vlerësimi i kuantileve sipas pikëve totale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>
                          <a:effectLst/>
                        </a:rPr>
                        <a:t>Vlerësimi i nivelit të integritetit vendor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effectLst/>
                        </a:rPr>
                        <a:t>I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effectLst/>
                        </a:rPr>
                        <a:t>1 – 75 pikë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effectLst/>
                        </a:rPr>
                        <a:t>Integritet shumë i ulët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effectLst/>
                        </a:rPr>
                        <a:t>II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effectLst/>
                        </a:rPr>
                        <a:t>75 – 150 pikë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effectLst/>
                        </a:rPr>
                        <a:t>Integritet i cenueshëm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effectLst/>
                        </a:rPr>
                        <a:t>III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effectLst/>
                        </a:rPr>
                        <a:t>150 – 225 pikë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effectLst/>
                        </a:rPr>
                        <a:t>Integritet i moderuar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effectLst/>
                        </a:rPr>
                        <a:t>IV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effectLst/>
                        </a:rPr>
                        <a:t>225 – 300 pikë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effectLst/>
                        </a:rPr>
                        <a:t>Integritet i lartë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effectLst/>
                        </a:rPr>
                        <a:t>V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effectLst/>
                        </a:rPr>
                        <a:t>Mbi 300 pikë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dirty="0">
                          <a:effectLst/>
                        </a:rPr>
                        <a:t>Integritet i pacenueshëm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58152-D1CD-F148-8BA8-D119EAC001A0}" type="datetime1">
              <a:rPr lang="en-US" smtClean="0"/>
              <a:pPr>
                <a:defRPr/>
              </a:pPr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71860-D77C-4A5D-9F84-83FB85AF9B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8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Sjellja</a:t>
            </a:r>
            <a:r>
              <a:rPr lang="en-US" dirty="0"/>
              <a:t>, </a:t>
            </a:r>
            <a:r>
              <a:rPr lang="en-US" dirty="0" err="1"/>
              <a:t>etika</a:t>
            </a:r>
            <a:r>
              <a:rPr lang="en-US" dirty="0"/>
              <a:t> dhe </a:t>
            </a:r>
            <a:r>
              <a:rPr lang="en-US" dirty="0" err="1"/>
              <a:t>Integriteti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Kodi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Etikës</a:t>
            </a:r>
            <a:r>
              <a:rPr lang="en-US" dirty="0"/>
              <a:t>/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sjelljes</a:t>
            </a:r>
            <a:r>
              <a:rPr lang="en-US" dirty="0"/>
              <a:t> dhe </a:t>
            </a:r>
            <a:r>
              <a:rPr lang="en-US" dirty="0" err="1"/>
              <a:t>Plani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Integritetit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Konflikti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interesit</a:t>
            </a:r>
            <a:r>
              <a:rPr lang="en-US" dirty="0"/>
              <a:t>, </a:t>
            </a:r>
            <a:r>
              <a:rPr lang="en-US" dirty="0" err="1"/>
              <a:t>dhuratat</a:t>
            </a:r>
            <a:r>
              <a:rPr lang="en-US" dirty="0"/>
              <a:t> dhe </a:t>
            </a:r>
            <a:r>
              <a:rPr lang="en-US" dirty="0" err="1"/>
              <a:t>favoret</a:t>
            </a:r>
            <a:r>
              <a:rPr lang="en-US" dirty="0"/>
              <a:t>,</a:t>
            </a:r>
          </a:p>
          <a:p>
            <a:endParaRPr lang="en-US" dirty="0"/>
          </a:p>
          <a:p>
            <a:r>
              <a:rPr lang="en-US" dirty="0" err="1"/>
              <a:t>Denoncimi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korrupsionit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Mosdiskriminimi</a:t>
            </a:r>
            <a:r>
              <a:rPr lang="en-US" dirty="0"/>
              <a:t> dhe </a:t>
            </a:r>
            <a:r>
              <a:rPr lang="en-US" dirty="0" err="1"/>
              <a:t>mbrojtja</a:t>
            </a:r>
            <a:r>
              <a:rPr lang="en-US" dirty="0"/>
              <a:t> e të </a:t>
            </a:r>
            <a:r>
              <a:rPr lang="en-US" dirty="0" err="1"/>
              <a:t>dhënave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 dirty="0"/>
              <a:t>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58152-D1CD-F148-8BA8-D119EAC001A0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71860-D77C-4A5D-9F84-83FB85AF9B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6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/>
              <a:t>Menaxhimi i Burimeve Njerëzore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sq-AL" b="1" dirty="0"/>
              <a:t>Rekrutimi i burimeve njerëzore</a:t>
            </a:r>
            <a:r>
              <a:rPr lang="en-US" b="1" dirty="0"/>
              <a:t>;</a:t>
            </a:r>
          </a:p>
          <a:p>
            <a:endParaRPr lang="en-US" b="1" dirty="0"/>
          </a:p>
          <a:p>
            <a:r>
              <a:rPr lang="sq-AL" b="1" dirty="0"/>
              <a:t>Vlerësimi i </a:t>
            </a:r>
            <a:r>
              <a:rPr lang="sq-AL" b="1" dirty="0" err="1"/>
              <a:t>performancës</a:t>
            </a:r>
            <a:r>
              <a:rPr lang="sq-AL" b="1" dirty="0"/>
              <a:t> së punonjësve</a:t>
            </a:r>
            <a:r>
              <a:rPr lang="en-US" b="1" dirty="0"/>
              <a:t>;</a:t>
            </a:r>
          </a:p>
          <a:p>
            <a:endParaRPr lang="en-US" b="1" dirty="0"/>
          </a:p>
          <a:p>
            <a:r>
              <a:rPr lang="sq-AL" b="1" dirty="0"/>
              <a:t>Menaxhimi i procesit të përfundimit të marrëdhënieve të punës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58152-D1CD-F148-8BA8-D119EAC001A0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71860-D77C-4A5D-9F84-83FB85AF9B1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6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Menaxhimi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burimeve</a:t>
            </a:r>
            <a:r>
              <a:rPr lang="en-US" dirty="0"/>
              <a:t> </a:t>
            </a:r>
            <a:r>
              <a:rPr lang="en-US" dirty="0" err="1"/>
              <a:t>financiare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Planifikimi</a:t>
            </a:r>
            <a:r>
              <a:rPr lang="en-US" dirty="0"/>
              <a:t> </a:t>
            </a:r>
            <a:r>
              <a:rPr lang="en-US" dirty="0" err="1"/>
              <a:t>strategjik</a:t>
            </a:r>
            <a:r>
              <a:rPr lang="en-US" dirty="0"/>
              <a:t> dhe </a:t>
            </a:r>
            <a:r>
              <a:rPr lang="en-US" dirty="0" err="1"/>
              <a:t>menaxhimi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buxhetit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Menaxhimi</a:t>
            </a:r>
            <a:r>
              <a:rPr lang="en-US" dirty="0"/>
              <a:t> </a:t>
            </a:r>
            <a:r>
              <a:rPr lang="en-US" dirty="0" err="1"/>
              <a:t>financiar</a:t>
            </a:r>
            <a:r>
              <a:rPr lang="en-US" dirty="0"/>
              <a:t> dhe </a:t>
            </a:r>
            <a:r>
              <a:rPr lang="en-US" dirty="0" err="1"/>
              <a:t>kontrolli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Prokurimet</a:t>
            </a:r>
            <a:r>
              <a:rPr lang="en-US" dirty="0"/>
              <a:t> </a:t>
            </a:r>
            <a:r>
              <a:rPr lang="en-US" dirty="0" err="1"/>
              <a:t>publike</a:t>
            </a:r>
            <a:r>
              <a:rPr lang="en-US" dirty="0"/>
              <a:t>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58152-D1CD-F148-8BA8-D119EAC001A0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71860-D77C-4A5D-9F84-83FB85AF9B1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49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Shërbimet</a:t>
            </a:r>
            <a:r>
              <a:rPr lang="en-US" dirty="0"/>
              <a:t> 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publikun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Shërbimet</a:t>
            </a:r>
            <a:r>
              <a:rPr lang="en-US" dirty="0"/>
              <a:t> </a:t>
            </a:r>
            <a:r>
              <a:rPr lang="en-US" dirty="0" err="1"/>
              <a:t>publike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Shërbimet</a:t>
            </a:r>
            <a:r>
              <a:rPr lang="en-US" dirty="0"/>
              <a:t> administrative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58152-D1CD-F148-8BA8-D119EAC001A0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71860-D77C-4A5D-9F84-83FB85AF9B1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99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Pronat</a:t>
            </a:r>
            <a:r>
              <a:rPr lang="en-US" dirty="0"/>
              <a:t>, </a:t>
            </a:r>
            <a:r>
              <a:rPr lang="en-US" dirty="0" err="1"/>
              <a:t>zhvillimi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territorit</a:t>
            </a:r>
            <a:r>
              <a:rPr lang="en-US" dirty="0"/>
              <a:t> dhe </a:t>
            </a:r>
            <a:r>
              <a:rPr lang="en-US" dirty="0" err="1"/>
              <a:t>zhvillimi</a:t>
            </a:r>
            <a:r>
              <a:rPr lang="en-US" dirty="0"/>
              <a:t> </a:t>
            </a:r>
            <a:r>
              <a:rPr lang="en-US" dirty="0" err="1"/>
              <a:t>ekonomik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Pronat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Zhvillimi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territorit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Zhvillimi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dhe vendor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58152-D1CD-F148-8BA8-D119EAC001A0}" type="datetime1">
              <a:rPr lang="en-US" smtClean="0"/>
              <a:pPr>
                <a:defRPr/>
              </a:pPr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71860-D77C-4A5D-9F84-83FB85AF9B1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95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{AB50E7FF-E2DD-B14F-BA2F-42E7A14D9A4B}tf10001070</Template>
  <TotalTime>1868</TotalTime>
  <Words>620</Words>
  <Application>Microsoft Office PowerPoint</Application>
  <PresentationFormat>On-screen Show (4:3)</PresentationFormat>
  <Paragraphs>120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Bookman Old Style</vt:lpstr>
      <vt:lpstr>Calibri</vt:lpstr>
      <vt:lpstr>Century Gothic</vt:lpstr>
      <vt:lpstr>Rockwell Extra Bold</vt:lpstr>
      <vt:lpstr>Wingdings</vt:lpstr>
      <vt:lpstr>Wood Type</vt:lpstr>
      <vt:lpstr>Indeksi i Integritetit për Njësitë e Vetëqeverisjes Vendore</vt:lpstr>
      <vt:lpstr>Indeksi I integritetit vlerëson:</vt:lpstr>
      <vt:lpstr>Metoda e Vlerësimit të Indeksit të Integritetit</vt:lpstr>
      <vt:lpstr>Kategorizimi i Indeksit të Integritetit</vt:lpstr>
      <vt:lpstr>Sjellja, etika dhe Integriteti </vt:lpstr>
      <vt:lpstr>Menaxhimi i Burimeve Njerëzore</vt:lpstr>
      <vt:lpstr>Menaxhimi i burimeve financiare</vt:lpstr>
      <vt:lpstr>Shërbimet  për publikun </vt:lpstr>
      <vt:lpstr>Pronat, zhvillimi i territorit dhe zhvillimi ekonomik</vt:lpstr>
      <vt:lpstr>Konflikti i interesit, dhuratat dhe favoret </vt:lpstr>
      <vt:lpstr>Diskutime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elsa dobjani</dc:creator>
  <cp:lastModifiedBy>Megi Reçi</cp:lastModifiedBy>
  <cp:revision>153</cp:revision>
  <dcterms:created xsi:type="dcterms:W3CDTF">2009-04-06T07:22:24Z</dcterms:created>
  <dcterms:modified xsi:type="dcterms:W3CDTF">2022-12-09T15:02:25Z</dcterms:modified>
</cp:coreProperties>
</file>