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4"/>
  </p:notesMasterIdLst>
  <p:sldIdLst>
    <p:sldId id="260"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9" r:id="rId16"/>
    <p:sldId id="330" r:id="rId17"/>
    <p:sldId id="331" r:id="rId18"/>
    <p:sldId id="332" r:id="rId19"/>
    <p:sldId id="333" r:id="rId20"/>
    <p:sldId id="334" r:id="rId21"/>
    <p:sldId id="335" r:id="rId22"/>
    <p:sldId id="336" r:id="rId23"/>
    <p:sldId id="337" r:id="rId24"/>
    <p:sldId id="339" r:id="rId25"/>
    <p:sldId id="340" r:id="rId26"/>
    <p:sldId id="341" r:id="rId27"/>
    <p:sldId id="342" r:id="rId28"/>
    <p:sldId id="324" r:id="rId29"/>
    <p:sldId id="325" r:id="rId30"/>
    <p:sldId id="326" r:id="rId31"/>
    <p:sldId id="327" r:id="rId32"/>
    <p:sldId id="28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CC"/>
    <a:srgbClr val="ECE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9F264-1E2F-40C0-B94B-7E032B581313}" type="doc">
      <dgm:prSet loTypeId="urn:microsoft.com/office/officeart/2008/layout/PictureStrips" loCatId="list" qsTypeId="urn:microsoft.com/office/officeart/2005/8/quickstyle/simple4" qsCatId="simple" csTypeId="urn:microsoft.com/office/officeart/2005/8/colors/colorful4" csCatId="colorful" phldr="1"/>
      <dgm:spPr/>
      <dgm:t>
        <a:bodyPr/>
        <a:lstStyle/>
        <a:p>
          <a:endParaRPr lang="en-GB"/>
        </a:p>
      </dgm:t>
    </dgm:pt>
    <dgm:pt modelId="{8C7A296F-C7BE-46CC-A941-2E765808DF94}">
      <dgm:prSet phldrT="[Text]"/>
      <dgm:spPr/>
      <dgm:t>
        <a:bodyPr/>
        <a:lstStyle/>
        <a:p>
          <a:r>
            <a:rPr lang="en-GB"/>
            <a:t>Forcimi dhe n</a:t>
          </a:r>
          <a:r>
            <a:rPr lang="sq-AL"/>
            <a:t>xitja e zhvillimit të qëndrueshëm vendor</a:t>
          </a:r>
          <a:endParaRPr lang="en-GB" b="0" cap="none" spc="0">
            <a:ln w="0"/>
            <a:solidFill>
              <a:schemeClr val="tx1"/>
            </a:solidFill>
            <a:effectLst>
              <a:outerShdw blurRad="38100" dist="19050" dir="2700000" algn="tl" rotWithShape="0">
                <a:schemeClr val="dk1">
                  <a:alpha val="40000"/>
                </a:schemeClr>
              </a:outerShdw>
            </a:effectLst>
          </a:endParaRPr>
        </a:p>
      </dgm:t>
    </dgm:pt>
    <dgm:pt modelId="{BCA578E1-A897-4789-801D-7AB3863B6BA3}" type="parTrans" cxnId="{7E5A05BA-C90B-4F10-BC06-43F28D3BCA4F}">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6C5D6042-EE96-4796-9BC6-2F7814E451E7}" type="sibTrans" cxnId="{7E5A05BA-C90B-4F10-BC06-43F28D3BCA4F}">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8098A774-3FD5-4C03-A9DA-AA089C98594D}">
      <dgm:prSet/>
      <dgm:spPr/>
      <dgm:t>
        <a:bodyPr/>
        <a:lstStyle/>
        <a:p>
          <a:pPr>
            <a:buFont typeface="Wingdings" panose="05000000000000000000" pitchFamily="2" charset="2"/>
            <a:buChar char=""/>
          </a:pPr>
          <a:r>
            <a:rPr lang="sq-AL"/>
            <a:t>Përmirësimi i ofrimit të shërbimeve vendore me qëllim rritjen e cilësisë </a:t>
          </a:r>
          <a:r>
            <a:rPr lang="en-US"/>
            <a:t>dhe standardit t</a:t>
          </a:r>
          <a:r>
            <a:rPr lang="sq-AL"/>
            <a:t>ë ofrimit të tyre </a:t>
          </a:r>
          <a:r>
            <a:rPr lang="en-US"/>
            <a:t>p</a:t>
          </a:r>
          <a:r>
            <a:rPr lang="sq-AL"/>
            <a:t>ë</a:t>
          </a:r>
          <a:r>
            <a:rPr lang="en-US"/>
            <a:t>r q</a:t>
          </a:r>
          <a:r>
            <a:rPr lang="sq-AL"/>
            <a:t>ytetarët.</a:t>
          </a:r>
          <a:endParaRPr lang="en-GB"/>
        </a:p>
      </dgm:t>
    </dgm:pt>
    <dgm:pt modelId="{AAE13ED7-41D6-4929-816D-5239C983793B}" type="parTrans" cxnId="{0C8DCF8E-252C-4B0F-B1ED-3E9A9436FD52}">
      <dgm:prSet/>
      <dgm:spPr/>
      <dgm:t>
        <a:bodyPr/>
        <a:lstStyle/>
        <a:p>
          <a:endParaRPr lang="en-GB"/>
        </a:p>
      </dgm:t>
    </dgm:pt>
    <dgm:pt modelId="{7C38E9EE-2ACE-43F5-BC40-AAF33452E8C2}" type="sibTrans" cxnId="{0C8DCF8E-252C-4B0F-B1ED-3E9A9436FD52}">
      <dgm:prSet/>
      <dgm:spPr/>
      <dgm:t>
        <a:bodyPr/>
        <a:lstStyle/>
        <a:p>
          <a:endParaRPr lang="en-GB"/>
        </a:p>
      </dgm:t>
    </dgm:pt>
    <dgm:pt modelId="{813011A6-37B7-49B0-A9D4-C323A5A58FB0}">
      <dgm:prSet/>
      <dgm:spPr/>
      <dgm:t>
        <a:bodyPr/>
        <a:lstStyle/>
        <a:p>
          <a:r>
            <a:rPr lang="sq-AL"/>
            <a:t>Digjitalizimi i shërbimeve vendore dhe përmirësimi i infrastrukturës së ofrimit të tyre.</a:t>
          </a:r>
          <a:endParaRPr lang="en-GB"/>
        </a:p>
      </dgm:t>
    </dgm:pt>
    <dgm:pt modelId="{980503DB-3858-4290-9FB1-A42E733C8BDC}" type="parTrans" cxnId="{3466E42F-E8ED-4018-B24E-4388C21FFDF5}">
      <dgm:prSet/>
      <dgm:spPr/>
      <dgm:t>
        <a:bodyPr/>
        <a:lstStyle/>
        <a:p>
          <a:endParaRPr lang="en-GB"/>
        </a:p>
      </dgm:t>
    </dgm:pt>
    <dgm:pt modelId="{02963B8B-AE11-4031-9305-3F846777C69A}" type="sibTrans" cxnId="{3466E42F-E8ED-4018-B24E-4388C21FFDF5}">
      <dgm:prSet/>
      <dgm:spPr/>
      <dgm:t>
        <a:bodyPr/>
        <a:lstStyle/>
        <a:p>
          <a:endParaRPr lang="en-GB"/>
        </a:p>
      </dgm:t>
    </dgm:pt>
    <dgm:pt modelId="{83C0197B-8D57-483B-82C5-8B7FB3C7EA59}">
      <dgm:prSet/>
      <dgm:spPr/>
      <dgm:t>
        <a:bodyPr/>
        <a:lstStyle/>
        <a:p>
          <a:r>
            <a:rPr lang="sq-AL" dirty="0"/>
            <a:t>Rritja e autonomisë financiare vendore nëpërmjet konsolidimit të sistemit të </a:t>
          </a:r>
          <a:r>
            <a:rPr lang="en-US" dirty="0"/>
            <a:t>t</a:t>
          </a:r>
          <a:r>
            <a:rPr lang="sq-AL" dirty="0"/>
            <a:t>ë</a:t>
          </a:r>
          <a:r>
            <a:rPr lang="en-US" dirty="0"/>
            <a:t> </a:t>
          </a:r>
          <a:r>
            <a:rPr lang="sq-AL" dirty="0"/>
            <a:t>ardhurave të veta.</a:t>
          </a:r>
          <a:endParaRPr lang="en-GB" dirty="0"/>
        </a:p>
      </dgm:t>
    </dgm:pt>
    <dgm:pt modelId="{83D6D7D5-6624-4F03-B0EF-AE0F67E058A3}" type="parTrans" cxnId="{6A86DAA4-C09C-4032-BC7C-8D7F101B1E9B}">
      <dgm:prSet/>
      <dgm:spPr/>
      <dgm:t>
        <a:bodyPr/>
        <a:lstStyle/>
        <a:p>
          <a:endParaRPr lang="en-GB"/>
        </a:p>
      </dgm:t>
    </dgm:pt>
    <dgm:pt modelId="{27812E1D-12CB-4764-825B-24A8ED6AAAA8}" type="sibTrans" cxnId="{6A86DAA4-C09C-4032-BC7C-8D7F101B1E9B}">
      <dgm:prSet/>
      <dgm:spPr/>
      <dgm:t>
        <a:bodyPr/>
        <a:lstStyle/>
        <a:p>
          <a:endParaRPr lang="en-GB"/>
        </a:p>
      </dgm:t>
    </dgm:pt>
    <dgm:pt modelId="{6934709C-7768-4851-9039-298EA593C696}">
      <dgm:prSet/>
      <dgm:spPr/>
      <dgm:t>
        <a:bodyPr/>
        <a:lstStyle/>
        <a:p>
          <a:r>
            <a:rPr lang="sq-AL"/>
            <a:t>Përmirësimi i demokracisë vendore dhe avancim i agjendës së integrimit evropian në nivel vendor.</a:t>
          </a:r>
          <a:endParaRPr lang="en-GB"/>
        </a:p>
      </dgm:t>
    </dgm:pt>
    <dgm:pt modelId="{4F0CCF83-CB68-4D33-B15F-2F3041C84FA7}" type="parTrans" cxnId="{4EDE0224-6939-43E8-940C-637472E9F637}">
      <dgm:prSet/>
      <dgm:spPr/>
      <dgm:t>
        <a:bodyPr/>
        <a:lstStyle/>
        <a:p>
          <a:endParaRPr lang="en-GB"/>
        </a:p>
      </dgm:t>
    </dgm:pt>
    <dgm:pt modelId="{03EA8F07-4B3D-4F62-B965-46169E31C2F2}" type="sibTrans" cxnId="{4EDE0224-6939-43E8-940C-637472E9F637}">
      <dgm:prSet/>
      <dgm:spPr/>
      <dgm:t>
        <a:bodyPr/>
        <a:lstStyle/>
        <a:p>
          <a:endParaRPr lang="en-GB"/>
        </a:p>
      </dgm:t>
    </dgm:pt>
    <dgm:pt modelId="{80B4B97B-8C50-46E1-A868-06B537E268CE}">
      <dgm:prSet/>
      <dgm:spPr/>
      <dgm:t>
        <a:bodyPr/>
        <a:lstStyle/>
        <a:p>
          <a:r>
            <a:rPr lang="sq-AL"/>
            <a:t>Konsolidimi i kapaciteteve të strukturave qendrore administrative në mbështetje të qeverisjes vendore </a:t>
          </a:r>
          <a:endParaRPr lang="en-GB"/>
        </a:p>
      </dgm:t>
    </dgm:pt>
    <dgm:pt modelId="{29FF7492-3914-47EC-BCEF-247AC847C84B}" type="parTrans" cxnId="{C9107707-F499-484E-8B7B-00CF1DA8CBC3}">
      <dgm:prSet/>
      <dgm:spPr/>
      <dgm:t>
        <a:bodyPr/>
        <a:lstStyle/>
        <a:p>
          <a:endParaRPr lang="en-GB"/>
        </a:p>
      </dgm:t>
    </dgm:pt>
    <dgm:pt modelId="{9B25531B-1A6E-4560-A156-0410223DBFA0}" type="sibTrans" cxnId="{C9107707-F499-484E-8B7B-00CF1DA8CBC3}">
      <dgm:prSet/>
      <dgm:spPr/>
      <dgm:t>
        <a:bodyPr/>
        <a:lstStyle/>
        <a:p>
          <a:endParaRPr lang="en-GB"/>
        </a:p>
      </dgm:t>
    </dgm:pt>
    <dgm:pt modelId="{BF342CDD-2693-4EF0-98E0-D5A0184F0FC1}" type="pres">
      <dgm:prSet presAssocID="{63F9F264-1E2F-40C0-B94B-7E032B581313}" presName="Name0" presStyleCnt="0">
        <dgm:presLayoutVars>
          <dgm:dir/>
          <dgm:resizeHandles val="exact"/>
        </dgm:presLayoutVars>
      </dgm:prSet>
      <dgm:spPr/>
      <dgm:t>
        <a:bodyPr/>
        <a:lstStyle/>
        <a:p>
          <a:endParaRPr lang="en-US"/>
        </a:p>
      </dgm:t>
    </dgm:pt>
    <dgm:pt modelId="{61AEB1B6-0B10-422A-8527-0DF98B31C1A9}" type="pres">
      <dgm:prSet presAssocID="{8C7A296F-C7BE-46CC-A941-2E765808DF94}" presName="composite" presStyleCnt="0"/>
      <dgm:spPr/>
    </dgm:pt>
    <dgm:pt modelId="{8F5B62D2-86EC-431A-B6CF-D05EF6DACC58}" type="pres">
      <dgm:prSet presAssocID="{8C7A296F-C7BE-46CC-A941-2E765808DF94}" presName="rect1" presStyleLbl="trAlignAcc1" presStyleIdx="0" presStyleCnt="6">
        <dgm:presLayoutVars>
          <dgm:bulletEnabled val="1"/>
        </dgm:presLayoutVars>
      </dgm:prSet>
      <dgm:spPr/>
      <dgm:t>
        <a:bodyPr/>
        <a:lstStyle/>
        <a:p>
          <a:endParaRPr lang="en-US"/>
        </a:p>
      </dgm:t>
    </dgm:pt>
    <dgm:pt modelId="{A931E675-E2AE-45CA-A402-081ABD9E091C}" type="pres">
      <dgm:prSet presAssocID="{8C7A296F-C7BE-46CC-A941-2E765808DF94}" presName="rect2" presStyleLbl="fgImgPlace1" presStyleIdx="0" presStyleCnt="6" custScaleX="71398" custScaleY="63673" custLinFactNeighborX="6862" custLinFactNeighborY="228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25000" r="-25000"/>
          </a:stretch>
        </a:blipFill>
      </dgm:spPr>
      <dgm:t>
        <a:bodyPr/>
        <a:lstStyle/>
        <a:p>
          <a:endParaRPr lang="en-US"/>
        </a:p>
      </dgm:t>
      <dgm:extLst>
        <a:ext uri="{E40237B7-FDA0-4F09-8148-C483321AD2D9}">
          <dgm14:cNvPr xmlns:dgm14="http://schemas.microsoft.com/office/drawing/2010/diagram" id="0" name="" descr="Hockey Stick Curve Graph with solid fill"/>
        </a:ext>
      </dgm:extLst>
    </dgm:pt>
    <dgm:pt modelId="{CA5D8055-7706-4137-BB62-B6B946294C76}" type="pres">
      <dgm:prSet presAssocID="{6C5D6042-EE96-4796-9BC6-2F7814E451E7}" presName="sibTrans" presStyleCnt="0"/>
      <dgm:spPr/>
    </dgm:pt>
    <dgm:pt modelId="{AED1C1F4-0969-46CF-A787-E8F3BE6B653A}" type="pres">
      <dgm:prSet presAssocID="{83C0197B-8D57-483B-82C5-8B7FB3C7EA59}" presName="composite" presStyleCnt="0"/>
      <dgm:spPr/>
    </dgm:pt>
    <dgm:pt modelId="{93AAFA3F-C790-4ECF-8D8F-7244B6CB8BED}" type="pres">
      <dgm:prSet presAssocID="{83C0197B-8D57-483B-82C5-8B7FB3C7EA59}" presName="rect1" presStyleLbl="trAlignAcc1" presStyleIdx="1" presStyleCnt="6">
        <dgm:presLayoutVars>
          <dgm:bulletEnabled val="1"/>
        </dgm:presLayoutVars>
      </dgm:prSet>
      <dgm:spPr/>
      <dgm:t>
        <a:bodyPr/>
        <a:lstStyle/>
        <a:p>
          <a:endParaRPr lang="en-US"/>
        </a:p>
      </dgm:t>
    </dgm:pt>
    <dgm:pt modelId="{7BB2516F-32D5-47BF-AF7F-92F6F7B7E258}" type="pres">
      <dgm:prSet presAssocID="{83C0197B-8D57-483B-82C5-8B7FB3C7EA59}" presName="rect2" presStyleLbl="fgImgPlace1" presStyleIdx="1" presStyleCnt="6" custScaleX="56858" custScaleY="6482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dgm:spPr>
      <dgm:t>
        <a:bodyPr/>
        <a:lstStyle/>
        <a:p>
          <a:endParaRPr lang="en-US"/>
        </a:p>
      </dgm:t>
      <dgm:extLst>
        <a:ext uri="{E40237B7-FDA0-4F09-8148-C483321AD2D9}">
          <dgm14:cNvPr xmlns:dgm14="http://schemas.microsoft.com/office/drawing/2010/diagram" id="0" name="" descr="Coins with solid fill"/>
        </a:ext>
      </dgm:extLst>
    </dgm:pt>
    <dgm:pt modelId="{1D4F00CA-2A6F-45D8-80B4-ED6FEDBF6785}" type="pres">
      <dgm:prSet presAssocID="{27812E1D-12CB-4764-825B-24A8ED6AAAA8}" presName="sibTrans" presStyleCnt="0"/>
      <dgm:spPr/>
    </dgm:pt>
    <dgm:pt modelId="{1BA20C0E-666D-40AD-8D54-602CBB8E3367}" type="pres">
      <dgm:prSet presAssocID="{8098A774-3FD5-4C03-A9DA-AA089C98594D}" presName="composite" presStyleCnt="0"/>
      <dgm:spPr/>
    </dgm:pt>
    <dgm:pt modelId="{D1EB45BF-8F0A-4348-BB04-5BF4C16E6BB8}" type="pres">
      <dgm:prSet presAssocID="{8098A774-3FD5-4C03-A9DA-AA089C98594D}" presName="rect1" presStyleLbl="trAlignAcc1" presStyleIdx="2" presStyleCnt="6">
        <dgm:presLayoutVars>
          <dgm:bulletEnabled val="1"/>
        </dgm:presLayoutVars>
      </dgm:prSet>
      <dgm:spPr/>
      <dgm:t>
        <a:bodyPr/>
        <a:lstStyle/>
        <a:p>
          <a:endParaRPr lang="en-US"/>
        </a:p>
      </dgm:t>
    </dgm:pt>
    <dgm:pt modelId="{D1F87B30-8A83-44A9-9B72-3B899C4C2E27}" type="pres">
      <dgm:prSet presAssocID="{8098A774-3FD5-4C03-A9DA-AA089C98594D}" presName="rect2" presStyleLbl="fgImgPlace1" presStyleIdx="2" presStyleCnt="6" custScaleX="73845" custScaleY="88969"/>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l="-25000" r="-25000"/>
          </a:stretch>
        </a:blipFill>
      </dgm:spPr>
      <dgm:extLst>
        <a:ext uri="{E40237B7-FDA0-4F09-8148-C483321AD2D9}">
          <dgm14:cNvPr xmlns:dgm14="http://schemas.microsoft.com/office/drawing/2010/diagram" id="0" name="" descr="Checkmark with solid fill"/>
        </a:ext>
      </dgm:extLst>
    </dgm:pt>
    <dgm:pt modelId="{357FECAE-2F95-4A6F-AB02-9569B971854E}" type="pres">
      <dgm:prSet presAssocID="{7C38E9EE-2ACE-43F5-BC40-AAF33452E8C2}" presName="sibTrans" presStyleCnt="0"/>
      <dgm:spPr/>
    </dgm:pt>
    <dgm:pt modelId="{799FC90B-8D6D-456C-8EA3-CD7EB9E75891}" type="pres">
      <dgm:prSet presAssocID="{6934709C-7768-4851-9039-298EA593C696}" presName="composite" presStyleCnt="0"/>
      <dgm:spPr/>
    </dgm:pt>
    <dgm:pt modelId="{BB1EC26F-1C7C-4500-B3CA-618B74E30D1D}" type="pres">
      <dgm:prSet presAssocID="{6934709C-7768-4851-9039-298EA593C696}" presName="rect1" presStyleLbl="trAlignAcc1" presStyleIdx="3" presStyleCnt="6">
        <dgm:presLayoutVars>
          <dgm:bulletEnabled val="1"/>
        </dgm:presLayoutVars>
      </dgm:prSet>
      <dgm:spPr/>
      <dgm:t>
        <a:bodyPr/>
        <a:lstStyle/>
        <a:p>
          <a:endParaRPr lang="en-US"/>
        </a:p>
      </dgm:t>
    </dgm:pt>
    <dgm:pt modelId="{9679462D-E920-49D9-BCB6-E3E57676B8BD}" type="pres">
      <dgm:prSet presAssocID="{6934709C-7768-4851-9039-298EA593C696}" presName="rect2" presStyleLbl="fgImgPlace1" presStyleIdx="3" presStyleCnt="6" custScaleX="67284" custScaleY="8357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l="-25000" r="-25000"/>
          </a:stretch>
        </a:blipFill>
      </dgm:spPr>
      <dgm:extLst>
        <a:ext uri="{E40237B7-FDA0-4F09-8148-C483321AD2D9}">
          <dgm14:cNvPr xmlns:dgm14="http://schemas.microsoft.com/office/drawing/2010/diagram" id="0" name="" descr="Group of women with solid fill"/>
        </a:ext>
      </dgm:extLst>
    </dgm:pt>
    <dgm:pt modelId="{727CEFA8-5D85-48CD-8878-96FD54E6B90D}" type="pres">
      <dgm:prSet presAssocID="{03EA8F07-4B3D-4F62-B965-46169E31C2F2}" presName="sibTrans" presStyleCnt="0"/>
      <dgm:spPr/>
    </dgm:pt>
    <dgm:pt modelId="{29FF597A-2434-4375-8348-57E5ADC4C0F4}" type="pres">
      <dgm:prSet presAssocID="{813011A6-37B7-49B0-A9D4-C323A5A58FB0}" presName="composite" presStyleCnt="0"/>
      <dgm:spPr/>
    </dgm:pt>
    <dgm:pt modelId="{170E9C41-28D6-490D-A2CF-48AFCC4EF359}" type="pres">
      <dgm:prSet presAssocID="{813011A6-37B7-49B0-A9D4-C323A5A58FB0}" presName="rect1" presStyleLbl="trAlignAcc1" presStyleIdx="4" presStyleCnt="6">
        <dgm:presLayoutVars>
          <dgm:bulletEnabled val="1"/>
        </dgm:presLayoutVars>
      </dgm:prSet>
      <dgm:spPr/>
      <dgm:t>
        <a:bodyPr/>
        <a:lstStyle/>
        <a:p>
          <a:endParaRPr lang="en-US"/>
        </a:p>
      </dgm:t>
    </dgm:pt>
    <dgm:pt modelId="{F9A15C3A-3812-49E9-8372-557C2240D1A8}" type="pres">
      <dgm:prSet presAssocID="{813011A6-37B7-49B0-A9D4-C323A5A58FB0}" presName="rect2" presStyleLbl="fgImgPlace1" presStyleIdx="4" presStyleCnt="6" custScaleX="82033" custScaleY="8328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l="-25000" r="-25000"/>
          </a:stretch>
        </a:blipFill>
      </dgm:spPr>
      <dgm:extLst>
        <a:ext uri="{E40237B7-FDA0-4F09-8148-C483321AD2D9}">
          <dgm14:cNvPr xmlns:dgm14="http://schemas.microsoft.com/office/drawing/2010/diagram" id="0" name="" descr="Internet with solid fill"/>
        </a:ext>
      </dgm:extLst>
    </dgm:pt>
    <dgm:pt modelId="{95C1F5C6-6428-4318-8F10-36A53EF8F932}" type="pres">
      <dgm:prSet presAssocID="{02963B8B-AE11-4031-9305-3F846777C69A}" presName="sibTrans" presStyleCnt="0"/>
      <dgm:spPr/>
    </dgm:pt>
    <dgm:pt modelId="{BAC3B900-CDB3-46C3-B945-7C6D51AAEF27}" type="pres">
      <dgm:prSet presAssocID="{80B4B97B-8C50-46E1-A868-06B537E268CE}" presName="composite" presStyleCnt="0"/>
      <dgm:spPr/>
    </dgm:pt>
    <dgm:pt modelId="{4F8A521D-4EB0-4ED4-A69E-27E7CF1BFEC4}" type="pres">
      <dgm:prSet presAssocID="{80B4B97B-8C50-46E1-A868-06B537E268CE}" presName="rect1" presStyleLbl="trAlignAcc1" presStyleIdx="5" presStyleCnt="6">
        <dgm:presLayoutVars>
          <dgm:bulletEnabled val="1"/>
        </dgm:presLayoutVars>
      </dgm:prSet>
      <dgm:spPr/>
      <dgm:t>
        <a:bodyPr/>
        <a:lstStyle/>
        <a:p>
          <a:endParaRPr lang="en-US"/>
        </a:p>
      </dgm:t>
    </dgm:pt>
    <dgm:pt modelId="{B73F8C82-6067-4CA0-A29D-2BE9F729CC08}" type="pres">
      <dgm:prSet presAssocID="{80B4B97B-8C50-46E1-A868-06B537E268CE}" presName="rect2" presStyleLbl="fgImgPlace1" presStyleIdx="5" presStyleCnt="6" custScaleX="66725" custScaleY="72719"/>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l="-25000" r="-25000"/>
          </a:stretch>
        </a:blipFill>
      </dgm:spPr>
      <dgm:t>
        <a:bodyPr/>
        <a:lstStyle/>
        <a:p>
          <a:endParaRPr lang="en-US"/>
        </a:p>
      </dgm:t>
      <dgm:extLst>
        <a:ext uri="{E40237B7-FDA0-4F09-8148-C483321AD2D9}">
          <dgm14:cNvPr xmlns:dgm14="http://schemas.microsoft.com/office/drawing/2010/diagram" id="0" name="" descr="Pyramid with levels with solid fill"/>
        </a:ext>
      </dgm:extLst>
    </dgm:pt>
  </dgm:ptLst>
  <dgm:cxnLst>
    <dgm:cxn modelId="{7E5A05BA-C90B-4F10-BC06-43F28D3BCA4F}" srcId="{63F9F264-1E2F-40C0-B94B-7E032B581313}" destId="{8C7A296F-C7BE-46CC-A941-2E765808DF94}" srcOrd="0" destOrd="0" parTransId="{BCA578E1-A897-4789-801D-7AB3863B6BA3}" sibTransId="{6C5D6042-EE96-4796-9BC6-2F7814E451E7}"/>
    <dgm:cxn modelId="{85120160-CE77-4BA4-BCC9-8A22B13B99D5}" type="presOf" srcId="{83C0197B-8D57-483B-82C5-8B7FB3C7EA59}" destId="{93AAFA3F-C790-4ECF-8D8F-7244B6CB8BED}" srcOrd="0" destOrd="0" presId="urn:microsoft.com/office/officeart/2008/layout/PictureStrips"/>
    <dgm:cxn modelId="{04AC1F90-EDF1-4984-B0D0-21F9F6796E81}" type="presOf" srcId="{813011A6-37B7-49B0-A9D4-C323A5A58FB0}" destId="{170E9C41-28D6-490D-A2CF-48AFCC4EF359}" srcOrd="0" destOrd="0" presId="urn:microsoft.com/office/officeart/2008/layout/PictureStrips"/>
    <dgm:cxn modelId="{3466E42F-E8ED-4018-B24E-4388C21FFDF5}" srcId="{63F9F264-1E2F-40C0-B94B-7E032B581313}" destId="{813011A6-37B7-49B0-A9D4-C323A5A58FB0}" srcOrd="4" destOrd="0" parTransId="{980503DB-3858-4290-9FB1-A42E733C8BDC}" sibTransId="{02963B8B-AE11-4031-9305-3F846777C69A}"/>
    <dgm:cxn modelId="{99B6C123-9553-4305-A882-46C1DD9E9251}" type="presOf" srcId="{8C7A296F-C7BE-46CC-A941-2E765808DF94}" destId="{8F5B62D2-86EC-431A-B6CF-D05EF6DACC58}" srcOrd="0" destOrd="0" presId="urn:microsoft.com/office/officeart/2008/layout/PictureStrips"/>
    <dgm:cxn modelId="{23299C3B-3E74-4F25-AD51-AB76B81D1269}" type="presOf" srcId="{8098A774-3FD5-4C03-A9DA-AA089C98594D}" destId="{D1EB45BF-8F0A-4348-BB04-5BF4C16E6BB8}" srcOrd="0" destOrd="0" presId="urn:microsoft.com/office/officeart/2008/layout/PictureStrips"/>
    <dgm:cxn modelId="{6A86DAA4-C09C-4032-BC7C-8D7F101B1E9B}" srcId="{63F9F264-1E2F-40C0-B94B-7E032B581313}" destId="{83C0197B-8D57-483B-82C5-8B7FB3C7EA59}" srcOrd="1" destOrd="0" parTransId="{83D6D7D5-6624-4F03-B0EF-AE0F67E058A3}" sibTransId="{27812E1D-12CB-4764-825B-24A8ED6AAAA8}"/>
    <dgm:cxn modelId="{192B70E5-F8C1-4C4B-82B2-0E2951AE5F87}" type="presOf" srcId="{63F9F264-1E2F-40C0-B94B-7E032B581313}" destId="{BF342CDD-2693-4EF0-98E0-D5A0184F0FC1}" srcOrd="0" destOrd="0" presId="urn:microsoft.com/office/officeart/2008/layout/PictureStrips"/>
    <dgm:cxn modelId="{4FF47805-7E86-44C4-BE02-F6ED505F16A1}" type="presOf" srcId="{6934709C-7768-4851-9039-298EA593C696}" destId="{BB1EC26F-1C7C-4500-B3CA-618B74E30D1D}" srcOrd="0" destOrd="0" presId="urn:microsoft.com/office/officeart/2008/layout/PictureStrips"/>
    <dgm:cxn modelId="{0C8DCF8E-252C-4B0F-B1ED-3E9A9436FD52}" srcId="{63F9F264-1E2F-40C0-B94B-7E032B581313}" destId="{8098A774-3FD5-4C03-A9DA-AA089C98594D}" srcOrd="2" destOrd="0" parTransId="{AAE13ED7-41D6-4929-816D-5239C983793B}" sibTransId="{7C38E9EE-2ACE-43F5-BC40-AAF33452E8C2}"/>
    <dgm:cxn modelId="{C9107707-F499-484E-8B7B-00CF1DA8CBC3}" srcId="{63F9F264-1E2F-40C0-B94B-7E032B581313}" destId="{80B4B97B-8C50-46E1-A868-06B537E268CE}" srcOrd="5" destOrd="0" parTransId="{29FF7492-3914-47EC-BCEF-247AC847C84B}" sibTransId="{9B25531B-1A6E-4560-A156-0410223DBFA0}"/>
    <dgm:cxn modelId="{14E1F0F8-5B43-4A39-9FEF-171D865212B0}" type="presOf" srcId="{80B4B97B-8C50-46E1-A868-06B537E268CE}" destId="{4F8A521D-4EB0-4ED4-A69E-27E7CF1BFEC4}" srcOrd="0" destOrd="0" presId="urn:microsoft.com/office/officeart/2008/layout/PictureStrips"/>
    <dgm:cxn modelId="{4EDE0224-6939-43E8-940C-637472E9F637}" srcId="{63F9F264-1E2F-40C0-B94B-7E032B581313}" destId="{6934709C-7768-4851-9039-298EA593C696}" srcOrd="3" destOrd="0" parTransId="{4F0CCF83-CB68-4D33-B15F-2F3041C84FA7}" sibTransId="{03EA8F07-4B3D-4F62-B965-46169E31C2F2}"/>
    <dgm:cxn modelId="{7E705257-EA60-4092-89EF-FF2ACFCF7AEA}" type="presParOf" srcId="{BF342CDD-2693-4EF0-98E0-D5A0184F0FC1}" destId="{61AEB1B6-0B10-422A-8527-0DF98B31C1A9}" srcOrd="0" destOrd="0" presId="urn:microsoft.com/office/officeart/2008/layout/PictureStrips"/>
    <dgm:cxn modelId="{88BAD80E-4F6C-4F3D-83D6-2230B24E9313}" type="presParOf" srcId="{61AEB1B6-0B10-422A-8527-0DF98B31C1A9}" destId="{8F5B62D2-86EC-431A-B6CF-D05EF6DACC58}" srcOrd="0" destOrd="0" presId="urn:microsoft.com/office/officeart/2008/layout/PictureStrips"/>
    <dgm:cxn modelId="{3FF5FC39-ABEE-44FB-BDB3-613BEED6BAA4}" type="presParOf" srcId="{61AEB1B6-0B10-422A-8527-0DF98B31C1A9}" destId="{A931E675-E2AE-45CA-A402-081ABD9E091C}" srcOrd="1" destOrd="0" presId="urn:microsoft.com/office/officeart/2008/layout/PictureStrips"/>
    <dgm:cxn modelId="{C00B9D7A-9672-4F19-BD46-06BBAB784366}" type="presParOf" srcId="{BF342CDD-2693-4EF0-98E0-D5A0184F0FC1}" destId="{CA5D8055-7706-4137-BB62-B6B946294C76}" srcOrd="1" destOrd="0" presId="urn:microsoft.com/office/officeart/2008/layout/PictureStrips"/>
    <dgm:cxn modelId="{4EEA9021-0229-49AA-96DE-FB5FEB6E1C94}" type="presParOf" srcId="{BF342CDD-2693-4EF0-98E0-D5A0184F0FC1}" destId="{AED1C1F4-0969-46CF-A787-E8F3BE6B653A}" srcOrd="2" destOrd="0" presId="urn:microsoft.com/office/officeart/2008/layout/PictureStrips"/>
    <dgm:cxn modelId="{10D2D2D2-B1ED-4EBB-81AF-82856EDA72FF}" type="presParOf" srcId="{AED1C1F4-0969-46CF-A787-E8F3BE6B653A}" destId="{93AAFA3F-C790-4ECF-8D8F-7244B6CB8BED}" srcOrd="0" destOrd="0" presId="urn:microsoft.com/office/officeart/2008/layout/PictureStrips"/>
    <dgm:cxn modelId="{08D09462-37D0-4597-82EE-282634A15D7F}" type="presParOf" srcId="{AED1C1F4-0969-46CF-A787-E8F3BE6B653A}" destId="{7BB2516F-32D5-47BF-AF7F-92F6F7B7E258}" srcOrd="1" destOrd="0" presId="urn:microsoft.com/office/officeart/2008/layout/PictureStrips"/>
    <dgm:cxn modelId="{109EA197-5E07-4A6E-8D1D-E687161652F5}" type="presParOf" srcId="{BF342CDD-2693-4EF0-98E0-D5A0184F0FC1}" destId="{1D4F00CA-2A6F-45D8-80B4-ED6FEDBF6785}" srcOrd="3" destOrd="0" presId="urn:microsoft.com/office/officeart/2008/layout/PictureStrips"/>
    <dgm:cxn modelId="{891E9CC7-0492-42EF-9414-B60B8AD3BC59}" type="presParOf" srcId="{BF342CDD-2693-4EF0-98E0-D5A0184F0FC1}" destId="{1BA20C0E-666D-40AD-8D54-602CBB8E3367}" srcOrd="4" destOrd="0" presId="urn:microsoft.com/office/officeart/2008/layout/PictureStrips"/>
    <dgm:cxn modelId="{16037AAF-EC73-46E4-B3FA-0A0998544360}" type="presParOf" srcId="{1BA20C0E-666D-40AD-8D54-602CBB8E3367}" destId="{D1EB45BF-8F0A-4348-BB04-5BF4C16E6BB8}" srcOrd="0" destOrd="0" presId="urn:microsoft.com/office/officeart/2008/layout/PictureStrips"/>
    <dgm:cxn modelId="{A8BB1F80-AB36-4DB6-9D55-6D361F7BD7F8}" type="presParOf" srcId="{1BA20C0E-666D-40AD-8D54-602CBB8E3367}" destId="{D1F87B30-8A83-44A9-9B72-3B899C4C2E27}" srcOrd="1" destOrd="0" presId="urn:microsoft.com/office/officeart/2008/layout/PictureStrips"/>
    <dgm:cxn modelId="{3E607941-EE64-4572-B24C-D710787B1D5C}" type="presParOf" srcId="{BF342CDD-2693-4EF0-98E0-D5A0184F0FC1}" destId="{357FECAE-2F95-4A6F-AB02-9569B971854E}" srcOrd="5" destOrd="0" presId="urn:microsoft.com/office/officeart/2008/layout/PictureStrips"/>
    <dgm:cxn modelId="{20001C8A-7045-4928-A956-1A0E5E76C094}" type="presParOf" srcId="{BF342CDD-2693-4EF0-98E0-D5A0184F0FC1}" destId="{799FC90B-8D6D-456C-8EA3-CD7EB9E75891}" srcOrd="6" destOrd="0" presId="urn:microsoft.com/office/officeart/2008/layout/PictureStrips"/>
    <dgm:cxn modelId="{5E53DCA9-30FB-4B09-816A-9DF753C8B047}" type="presParOf" srcId="{799FC90B-8D6D-456C-8EA3-CD7EB9E75891}" destId="{BB1EC26F-1C7C-4500-B3CA-618B74E30D1D}" srcOrd="0" destOrd="0" presId="urn:microsoft.com/office/officeart/2008/layout/PictureStrips"/>
    <dgm:cxn modelId="{1C7F2B76-348B-44FE-81B8-F4484AC60BA9}" type="presParOf" srcId="{799FC90B-8D6D-456C-8EA3-CD7EB9E75891}" destId="{9679462D-E920-49D9-BCB6-E3E57676B8BD}" srcOrd="1" destOrd="0" presId="urn:microsoft.com/office/officeart/2008/layout/PictureStrips"/>
    <dgm:cxn modelId="{AA8927C9-6E8C-4108-B6F4-B24E10CE286B}" type="presParOf" srcId="{BF342CDD-2693-4EF0-98E0-D5A0184F0FC1}" destId="{727CEFA8-5D85-48CD-8878-96FD54E6B90D}" srcOrd="7" destOrd="0" presId="urn:microsoft.com/office/officeart/2008/layout/PictureStrips"/>
    <dgm:cxn modelId="{1261C1E6-C40E-4BB8-B1CF-DA53B878B665}" type="presParOf" srcId="{BF342CDD-2693-4EF0-98E0-D5A0184F0FC1}" destId="{29FF597A-2434-4375-8348-57E5ADC4C0F4}" srcOrd="8" destOrd="0" presId="urn:microsoft.com/office/officeart/2008/layout/PictureStrips"/>
    <dgm:cxn modelId="{B9837370-E790-47C2-B078-2986FE7E6F03}" type="presParOf" srcId="{29FF597A-2434-4375-8348-57E5ADC4C0F4}" destId="{170E9C41-28D6-490D-A2CF-48AFCC4EF359}" srcOrd="0" destOrd="0" presId="urn:microsoft.com/office/officeart/2008/layout/PictureStrips"/>
    <dgm:cxn modelId="{E65583F1-DB0A-410D-A0B5-13C4D85B945E}" type="presParOf" srcId="{29FF597A-2434-4375-8348-57E5ADC4C0F4}" destId="{F9A15C3A-3812-49E9-8372-557C2240D1A8}" srcOrd="1" destOrd="0" presId="urn:microsoft.com/office/officeart/2008/layout/PictureStrips"/>
    <dgm:cxn modelId="{517C9ECA-ED4D-4F2A-9DC4-BBBE8F067438}" type="presParOf" srcId="{BF342CDD-2693-4EF0-98E0-D5A0184F0FC1}" destId="{95C1F5C6-6428-4318-8F10-36A53EF8F932}" srcOrd="9" destOrd="0" presId="urn:microsoft.com/office/officeart/2008/layout/PictureStrips"/>
    <dgm:cxn modelId="{3F81836B-B63B-4641-AFCE-57E9FFDE317E}" type="presParOf" srcId="{BF342CDD-2693-4EF0-98E0-D5A0184F0FC1}" destId="{BAC3B900-CDB3-46C3-B945-7C6D51AAEF27}" srcOrd="10" destOrd="0" presId="urn:microsoft.com/office/officeart/2008/layout/PictureStrips"/>
    <dgm:cxn modelId="{B369F752-4BF2-4BA6-B85E-6C2CF0BEAE99}" type="presParOf" srcId="{BAC3B900-CDB3-46C3-B945-7C6D51AAEF27}" destId="{4F8A521D-4EB0-4ED4-A69E-27E7CF1BFEC4}" srcOrd="0" destOrd="0" presId="urn:microsoft.com/office/officeart/2008/layout/PictureStrips"/>
    <dgm:cxn modelId="{D437978C-C5F3-410F-AFE0-A44BDBC14F02}" type="presParOf" srcId="{BAC3B900-CDB3-46C3-B945-7C6D51AAEF27}" destId="{B73F8C82-6067-4CA0-A29D-2BE9F729CC0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659A06-E1C0-4938-8CD7-021EF7CF28C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198C3F9A-1402-452D-B118-9E63356576F1}">
      <dgm:prSet phldrT="[Text]" custT="1"/>
      <dgm:spPr/>
      <dgm:t>
        <a:bodyPr/>
        <a:lstStyle/>
        <a:p>
          <a:r>
            <a:rPr lang="en-GB" sz="3200" dirty="0"/>
            <a:t>3</a:t>
          </a:r>
        </a:p>
      </dgm:t>
    </dgm:pt>
    <dgm:pt modelId="{42F128B9-E9B1-4686-9414-5C2580F963E3}" type="parTrans" cxnId="{2611DB75-2591-49A6-A826-BC9809218965}">
      <dgm:prSet/>
      <dgm:spPr/>
      <dgm:t>
        <a:bodyPr/>
        <a:lstStyle/>
        <a:p>
          <a:endParaRPr lang="en-GB"/>
        </a:p>
      </dgm:t>
    </dgm:pt>
    <dgm:pt modelId="{28FB0524-D4E9-4AEC-A1A3-D06CC4B761AA}" type="sibTrans" cxnId="{2611DB75-2591-49A6-A826-BC9809218965}">
      <dgm:prSet/>
      <dgm:spPr/>
      <dgm:t>
        <a:bodyPr/>
        <a:lstStyle/>
        <a:p>
          <a:endParaRPr lang="en-GB"/>
        </a:p>
      </dgm:t>
    </dgm:pt>
    <dgm:pt modelId="{D7117652-E9BE-469D-871A-6183226F20F3}">
      <dgm:prSet phldrT="[Text]"/>
      <dgm:spPr/>
      <dgm:t>
        <a:bodyPr/>
        <a:lstStyle/>
        <a:p>
          <a:r>
            <a:rPr lang="en-US" b="1" dirty="0"/>
            <a:t> </a:t>
          </a:r>
          <a:r>
            <a:rPr lang="en-US" b="1" dirty="0" err="1"/>
            <a:t>Digjitalizimi</a:t>
          </a:r>
          <a:r>
            <a:rPr lang="en-US" b="1" dirty="0"/>
            <a:t> </a:t>
          </a:r>
          <a:r>
            <a:rPr lang="en-US" b="1" dirty="0" err="1"/>
            <a:t>i</a:t>
          </a:r>
          <a:r>
            <a:rPr lang="en-US" b="1" dirty="0"/>
            <a:t> </a:t>
          </a:r>
          <a:r>
            <a:rPr lang="en-US" b="1" dirty="0" err="1"/>
            <a:t>shërbimeve</a:t>
          </a:r>
          <a:r>
            <a:rPr lang="en-US" b="1" dirty="0"/>
            <a:t> </a:t>
          </a:r>
          <a:r>
            <a:rPr lang="en-US" b="1" dirty="0" err="1"/>
            <a:t>vendore</a:t>
          </a:r>
          <a:r>
            <a:rPr lang="en-US" b="1" dirty="0"/>
            <a:t> </a:t>
          </a:r>
          <a:r>
            <a:rPr lang="en-US" b="1" dirty="0" err="1"/>
            <a:t>dhe</a:t>
          </a:r>
          <a:r>
            <a:rPr lang="en-US" b="1" dirty="0"/>
            <a:t> </a:t>
          </a:r>
          <a:r>
            <a:rPr lang="en-US" b="1" dirty="0" err="1"/>
            <a:t>përmirësimi</a:t>
          </a:r>
          <a:r>
            <a:rPr lang="en-US" b="1" dirty="0"/>
            <a:t> </a:t>
          </a:r>
          <a:r>
            <a:rPr lang="en-US" b="1" dirty="0" err="1"/>
            <a:t>i</a:t>
          </a:r>
          <a:r>
            <a:rPr lang="en-US" b="1" dirty="0"/>
            <a:t> </a:t>
          </a:r>
          <a:r>
            <a:rPr lang="en-US" b="1" dirty="0" err="1"/>
            <a:t>infrastrukturës</a:t>
          </a:r>
          <a:r>
            <a:rPr lang="en-US" b="1" dirty="0"/>
            <a:t> </a:t>
          </a:r>
          <a:r>
            <a:rPr lang="en-US" b="1" dirty="0" err="1"/>
            <a:t>së</a:t>
          </a:r>
          <a:r>
            <a:rPr lang="en-US" b="1" dirty="0"/>
            <a:t> </a:t>
          </a:r>
          <a:r>
            <a:rPr lang="en-US" b="1" dirty="0" err="1"/>
            <a:t>ofrimit</a:t>
          </a:r>
          <a:r>
            <a:rPr lang="en-US" b="1" dirty="0"/>
            <a:t> </a:t>
          </a:r>
          <a:r>
            <a:rPr lang="en-US" b="1" dirty="0" err="1"/>
            <a:t>të</a:t>
          </a:r>
          <a:r>
            <a:rPr lang="en-US" b="1" dirty="0"/>
            <a:t> </a:t>
          </a:r>
          <a:r>
            <a:rPr lang="en-US" b="1" dirty="0" err="1"/>
            <a:t>tyre</a:t>
          </a:r>
          <a:r>
            <a:rPr lang="en-US" b="1" dirty="0"/>
            <a:t>.</a:t>
          </a:r>
          <a:endParaRPr lang="en-GB" dirty="0"/>
        </a:p>
      </dgm:t>
    </dgm:pt>
    <dgm:pt modelId="{3649520D-E569-4AF2-A1BD-36EEACB48EB1}" type="parTrans" cxnId="{DDAE5D5C-9657-46FA-B3C6-89373C36FD5B}">
      <dgm:prSet/>
      <dgm:spPr/>
      <dgm:t>
        <a:bodyPr/>
        <a:lstStyle/>
        <a:p>
          <a:endParaRPr lang="en-GB"/>
        </a:p>
      </dgm:t>
    </dgm:pt>
    <dgm:pt modelId="{8C61C033-268A-46F8-9167-BADD2A8FB892}" type="sibTrans" cxnId="{DDAE5D5C-9657-46FA-B3C6-89373C36FD5B}">
      <dgm:prSet/>
      <dgm:spPr/>
      <dgm:t>
        <a:bodyPr/>
        <a:lstStyle/>
        <a:p>
          <a:endParaRPr lang="en-GB"/>
        </a:p>
      </dgm:t>
    </dgm:pt>
    <dgm:pt modelId="{20C122F6-910E-4CCF-9AFB-4A1DDC442526}">
      <dgm:prSet phldrT="[Text]" custT="1"/>
      <dgm:spPr/>
      <dgm:t>
        <a:bodyPr/>
        <a:lstStyle/>
        <a:p>
          <a:r>
            <a:rPr lang="en-GB" sz="2400" dirty="0"/>
            <a:t>3.1</a:t>
          </a:r>
        </a:p>
      </dgm:t>
    </dgm:pt>
    <dgm:pt modelId="{CB099FA4-C77A-4992-8EA6-89DFA47F2C39}" type="parTrans" cxnId="{1C2E4926-98EC-4593-BD7A-580FA2102AE9}">
      <dgm:prSet/>
      <dgm:spPr/>
      <dgm:t>
        <a:bodyPr/>
        <a:lstStyle/>
        <a:p>
          <a:endParaRPr lang="en-GB"/>
        </a:p>
      </dgm:t>
    </dgm:pt>
    <dgm:pt modelId="{FE6AA0F7-0D16-421E-A501-A3D525A04C38}" type="sibTrans" cxnId="{1C2E4926-98EC-4593-BD7A-580FA2102AE9}">
      <dgm:prSet/>
      <dgm:spPr/>
      <dgm:t>
        <a:bodyPr/>
        <a:lstStyle/>
        <a:p>
          <a:endParaRPr lang="en-GB"/>
        </a:p>
      </dgm:t>
    </dgm:pt>
    <dgm:pt modelId="{8727F572-1DAF-4C42-A1A2-12B9D8C1478F}">
      <dgm:prSet phldrT="[Text]"/>
      <dgm:spPr/>
      <dgm:t>
        <a:bodyPr/>
        <a:lstStyle/>
        <a:p>
          <a:r>
            <a:rPr lang="en-US" i="1" dirty="0" err="1"/>
            <a:t>vlerësimi</a:t>
          </a:r>
          <a:r>
            <a:rPr lang="en-US" i="1" dirty="0"/>
            <a:t> </a:t>
          </a:r>
          <a:r>
            <a:rPr lang="en-US" i="1" dirty="0" err="1"/>
            <a:t>i</a:t>
          </a:r>
          <a:r>
            <a:rPr lang="en-US" i="1" dirty="0"/>
            <a:t> </a:t>
          </a:r>
          <a:r>
            <a:rPr lang="en-US" i="1" dirty="0" err="1"/>
            <a:t>praktikave</a:t>
          </a:r>
          <a:r>
            <a:rPr lang="en-US" i="1" dirty="0"/>
            <a:t>, </a:t>
          </a:r>
          <a:r>
            <a:rPr lang="en-US" i="1" dirty="0" err="1"/>
            <a:t>nevojave</a:t>
          </a:r>
          <a:r>
            <a:rPr lang="en-US" i="1" dirty="0"/>
            <a:t> </a:t>
          </a:r>
          <a:r>
            <a:rPr lang="en-US" i="1" dirty="0" err="1"/>
            <a:t>dhe</a:t>
          </a:r>
          <a:r>
            <a:rPr lang="en-US" i="1" dirty="0"/>
            <a:t> </a:t>
          </a:r>
          <a:r>
            <a:rPr lang="en-US" i="1" dirty="0" err="1"/>
            <a:t>gatishmërisë</a:t>
          </a:r>
          <a:r>
            <a:rPr lang="en-US" i="1" dirty="0"/>
            <a:t> </a:t>
          </a:r>
          <a:r>
            <a:rPr lang="en-US" i="1" dirty="0" err="1"/>
            <a:t>digjitale</a:t>
          </a:r>
          <a:r>
            <a:rPr lang="en-US" i="1" dirty="0"/>
            <a:t> </a:t>
          </a:r>
          <a:r>
            <a:rPr lang="en-US" i="1" dirty="0" err="1"/>
            <a:t>të</a:t>
          </a:r>
          <a:r>
            <a:rPr lang="en-US" i="1" dirty="0"/>
            <a:t> </a:t>
          </a:r>
          <a:r>
            <a:rPr lang="en-US" i="1" dirty="0" err="1"/>
            <a:t>bashkive</a:t>
          </a:r>
          <a:r>
            <a:rPr lang="en-US" i="1" dirty="0"/>
            <a:t> </a:t>
          </a:r>
          <a:r>
            <a:rPr lang="en-US" i="1" dirty="0" err="1"/>
            <a:t>dhe</a:t>
          </a:r>
          <a:r>
            <a:rPr lang="en-US" i="1" dirty="0"/>
            <a:t> </a:t>
          </a:r>
          <a:r>
            <a:rPr lang="en-US" i="1" dirty="0" err="1"/>
            <a:t>publikut</a:t>
          </a:r>
          <a:r>
            <a:rPr lang="en-US" i="1" dirty="0"/>
            <a:t> (2023-2025)</a:t>
          </a:r>
          <a:endParaRPr lang="en-GB" dirty="0"/>
        </a:p>
      </dgm:t>
    </dgm:pt>
    <dgm:pt modelId="{AAE3AD94-F091-4E05-B5CB-4E1F86868DBC}" type="parTrans" cxnId="{C6A570A2-4A2A-4F6B-9E53-3095E0A63988}">
      <dgm:prSet/>
      <dgm:spPr/>
      <dgm:t>
        <a:bodyPr/>
        <a:lstStyle/>
        <a:p>
          <a:endParaRPr lang="en-GB"/>
        </a:p>
      </dgm:t>
    </dgm:pt>
    <dgm:pt modelId="{0C5FA62E-8FE8-4580-87F9-BC6DF241EAE2}" type="sibTrans" cxnId="{C6A570A2-4A2A-4F6B-9E53-3095E0A63988}">
      <dgm:prSet/>
      <dgm:spPr/>
      <dgm:t>
        <a:bodyPr/>
        <a:lstStyle/>
        <a:p>
          <a:endParaRPr lang="en-GB"/>
        </a:p>
      </dgm:t>
    </dgm:pt>
    <dgm:pt modelId="{D3807E74-1FB1-4316-BA74-B568D7B4829A}">
      <dgm:prSet phldrT="[Text]" custT="1"/>
      <dgm:spPr/>
      <dgm:t>
        <a:bodyPr/>
        <a:lstStyle/>
        <a:p>
          <a:r>
            <a:rPr lang="en-GB" sz="2400" dirty="0"/>
            <a:t>3.2</a:t>
          </a:r>
        </a:p>
      </dgm:t>
    </dgm:pt>
    <dgm:pt modelId="{A8B46ADB-781A-4951-B461-68AA975F9304}" type="parTrans" cxnId="{CE13B177-DF25-4C18-B9EC-FD980DE8EECD}">
      <dgm:prSet/>
      <dgm:spPr/>
      <dgm:t>
        <a:bodyPr/>
        <a:lstStyle/>
        <a:p>
          <a:endParaRPr lang="en-GB"/>
        </a:p>
      </dgm:t>
    </dgm:pt>
    <dgm:pt modelId="{D31F8457-D733-49A8-82AC-A30A9E13C4FB}" type="sibTrans" cxnId="{CE13B177-DF25-4C18-B9EC-FD980DE8EECD}">
      <dgm:prSet/>
      <dgm:spPr/>
      <dgm:t>
        <a:bodyPr/>
        <a:lstStyle/>
        <a:p>
          <a:endParaRPr lang="en-GB"/>
        </a:p>
      </dgm:t>
    </dgm:pt>
    <dgm:pt modelId="{5320891B-8E99-47E8-B86D-B0FA4ABECB65}">
      <dgm:prSet phldrT="[Text]"/>
      <dgm:spPr/>
      <dgm:t>
        <a:bodyPr/>
        <a:lstStyle/>
        <a:p>
          <a:r>
            <a:rPr lang="en-US" i="1" dirty="0" err="1"/>
            <a:t>Udhërrëfyes</a:t>
          </a:r>
          <a:r>
            <a:rPr lang="en-US" i="1" dirty="0"/>
            <a:t> </a:t>
          </a:r>
          <a:r>
            <a:rPr lang="en-US" i="1" dirty="0" err="1"/>
            <a:t>për</a:t>
          </a:r>
          <a:r>
            <a:rPr lang="en-US" i="1" dirty="0"/>
            <a:t> </a:t>
          </a:r>
          <a:r>
            <a:rPr lang="en-US" i="1" dirty="0" err="1"/>
            <a:t>digjitalizimin</a:t>
          </a:r>
          <a:r>
            <a:rPr lang="en-US" i="1" dirty="0"/>
            <a:t> </a:t>
          </a:r>
          <a:r>
            <a:rPr lang="en-US" i="1" dirty="0" err="1"/>
            <a:t>dhe</a:t>
          </a:r>
          <a:r>
            <a:rPr lang="en-US" i="1" dirty="0"/>
            <a:t> </a:t>
          </a:r>
          <a:r>
            <a:rPr lang="en-US" i="1" dirty="0" err="1"/>
            <a:t>ofrimin</a:t>
          </a:r>
          <a:r>
            <a:rPr lang="en-US" i="1" dirty="0"/>
            <a:t> e </a:t>
          </a:r>
          <a:r>
            <a:rPr lang="en-US" i="1" dirty="0" err="1"/>
            <a:t>shërbimeve</a:t>
          </a:r>
          <a:r>
            <a:rPr lang="en-US" i="1" dirty="0"/>
            <a:t> </a:t>
          </a:r>
          <a:r>
            <a:rPr lang="en-US" i="1" dirty="0" err="1"/>
            <a:t>elektronike</a:t>
          </a:r>
          <a:r>
            <a:rPr lang="en-US" i="1" dirty="0"/>
            <a:t> (2023-2025)</a:t>
          </a:r>
          <a:endParaRPr lang="en-GB" dirty="0"/>
        </a:p>
      </dgm:t>
    </dgm:pt>
    <dgm:pt modelId="{B149E923-6CDF-42A1-96E0-4625F75227C6}" type="parTrans" cxnId="{C14C43DC-AF23-4CF5-9868-D170AD11B32B}">
      <dgm:prSet/>
      <dgm:spPr/>
      <dgm:t>
        <a:bodyPr/>
        <a:lstStyle/>
        <a:p>
          <a:endParaRPr lang="en-GB"/>
        </a:p>
      </dgm:t>
    </dgm:pt>
    <dgm:pt modelId="{B27703EC-49BC-4BD1-9375-E8CD95EE9E11}" type="sibTrans" cxnId="{C14C43DC-AF23-4CF5-9868-D170AD11B32B}">
      <dgm:prSet/>
      <dgm:spPr/>
      <dgm:t>
        <a:bodyPr/>
        <a:lstStyle/>
        <a:p>
          <a:endParaRPr lang="en-GB"/>
        </a:p>
      </dgm:t>
    </dgm:pt>
    <dgm:pt modelId="{37CB3902-0AED-46E6-A252-16FE0F83E7F5}">
      <dgm:prSet phldrT="[Text]" custT="1"/>
      <dgm:spPr/>
      <dgm:t>
        <a:bodyPr/>
        <a:lstStyle/>
        <a:p>
          <a:r>
            <a:rPr lang="en-GB" sz="2400" dirty="0"/>
            <a:t>3.3</a:t>
          </a:r>
        </a:p>
      </dgm:t>
    </dgm:pt>
    <dgm:pt modelId="{74214888-689A-4658-B062-06C8D2FA4F98}" type="parTrans" cxnId="{32AB11C8-4FA4-43CC-B8FA-F2C7AFEE47CB}">
      <dgm:prSet/>
      <dgm:spPr/>
      <dgm:t>
        <a:bodyPr/>
        <a:lstStyle/>
        <a:p>
          <a:endParaRPr lang="en-GB"/>
        </a:p>
      </dgm:t>
    </dgm:pt>
    <dgm:pt modelId="{FE3474A2-40AD-4AA6-B041-445CA231912C}" type="sibTrans" cxnId="{32AB11C8-4FA4-43CC-B8FA-F2C7AFEE47CB}">
      <dgm:prSet/>
      <dgm:spPr/>
      <dgm:t>
        <a:bodyPr/>
        <a:lstStyle/>
        <a:p>
          <a:endParaRPr lang="en-GB"/>
        </a:p>
      </dgm:t>
    </dgm:pt>
    <dgm:pt modelId="{A23F9E6C-7B09-4518-BC82-3B2AF0ED0A0F}">
      <dgm:prSet phldrT="[Text]"/>
      <dgm:spPr/>
      <dgm:t>
        <a:bodyPr/>
        <a:lstStyle/>
        <a:p>
          <a:r>
            <a:rPr lang="en-US" i="1" dirty="0" err="1"/>
            <a:t>Kalimi</a:t>
          </a:r>
          <a:r>
            <a:rPr lang="en-US" i="1" dirty="0"/>
            <a:t> </a:t>
          </a:r>
          <a:r>
            <a:rPr lang="en-US" i="1" dirty="0" err="1"/>
            <a:t>tek</a:t>
          </a:r>
          <a:r>
            <a:rPr lang="en-US" i="1" dirty="0"/>
            <a:t> </a:t>
          </a:r>
          <a:r>
            <a:rPr lang="en-US" i="1" dirty="0" err="1"/>
            <a:t>shërbimet</a:t>
          </a:r>
          <a:r>
            <a:rPr lang="en-US" i="1" dirty="0"/>
            <a:t> </a:t>
          </a:r>
          <a:r>
            <a:rPr lang="en-US" i="1" dirty="0" err="1"/>
            <a:t>elektronike</a:t>
          </a:r>
          <a:r>
            <a:rPr lang="en-US" i="1" dirty="0"/>
            <a:t> </a:t>
          </a:r>
          <a:r>
            <a:rPr lang="en-US" i="1" dirty="0" err="1"/>
            <a:t>dhe</a:t>
          </a:r>
          <a:r>
            <a:rPr lang="en-US" i="1" dirty="0"/>
            <a:t> </a:t>
          </a:r>
          <a:r>
            <a:rPr lang="en-US" i="1" dirty="0" err="1"/>
            <a:t>digjitalizimi</a:t>
          </a:r>
          <a:r>
            <a:rPr lang="en-US" i="1" dirty="0"/>
            <a:t> </a:t>
          </a:r>
          <a:r>
            <a:rPr lang="en-US" i="1" dirty="0" err="1"/>
            <a:t>i</a:t>
          </a:r>
          <a:r>
            <a:rPr lang="en-US" i="1" dirty="0"/>
            <a:t> </a:t>
          </a:r>
          <a:r>
            <a:rPr lang="en-US" i="1" dirty="0" err="1"/>
            <a:t>qeverisjes</a:t>
          </a:r>
          <a:r>
            <a:rPr lang="en-US" i="1" dirty="0"/>
            <a:t> </a:t>
          </a:r>
          <a:r>
            <a:rPr lang="en-US" i="1" dirty="0" err="1"/>
            <a:t>vendore</a:t>
          </a:r>
          <a:endParaRPr lang="en-GB" dirty="0"/>
        </a:p>
      </dgm:t>
    </dgm:pt>
    <dgm:pt modelId="{F30A9A58-93AF-4713-999A-4730A6B8DDD0}" type="parTrans" cxnId="{ED5FE083-E913-42FA-847A-CD23831144AD}">
      <dgm:prSet/>
      <dgm:spPr/>
      <dgm:t>
        <a:bodyPr/>
        <a:lstStyle/>
        <a:p>
          <a:endParaRPr lang="en-GB"/>
        </a:p>
      </dgm:t>
    </dgm:pt>
    <dgm:pt modelId="{512BA5BA-9E25-49D0-8AF5-A23FC5753D29}" type="sibTrans" cxnId="{ED5FE083-E913-42FA-847A-CD23831144AD}">
      <dgm:prSet/>
      <dgm:spPr/>
      <dgm:t>
        <a:bodyPr/>
        <a:lstStyle/>
        <a:p>
          <a:endParaRPr lang="en-GB"/>
        </a:p>
      </dgm:t>
    </dgm:pt>
    <dgm:pt modelId="{1F38F7CD-DB39-4B52-882E-0AD6A15E47DA}" type="pres">
      <dgm:prSet presAssocID="{84659A06-E1C0-4938-8CD7-021EF7CF28C8}" presName="vert0" presStyleCnt="0">
        <dgm:presLayoutVars>
          <dgm:dir/>
          <dgm:animOne val="branch"/>
          <dgm:animLvl val="lvl"/>
        </dgm:presLayoutVars>
      </dgm:prSet>
      <dgm:spPr/>
      <dgm:t>
        <a:bodyPr/>
        <a:lstStyle/>
        <a:p>
          <a:endParaRPr lang="en-US"/>
        </a:p>
      </dgm:t>
    </dgm:pt>
    <dgm:pt modelId="{BA8B8B84-E8F8-4D6F-BAC6-D104CD5967DB}" type="pres">
      <dgm:prSet presAssocID="{198C3F9A-1402-452D-B118-9E63356576F1}" presName="thickLine" presStyleLbl="alignNode1" presStyleIdx="0" presStyleCnt="4"/>
      <dgm:spPr/>
    </dgm:pt>
    <dgm:pt modelId="{3A2E693F-771D-4B64-81D7-24293D5F0D14}" type="pres">
      <dgm:prSet presAssocID="{198C3F9A-1402-452D-B118-9E63356576F1}" presName="horz1" presStyleCnt="0"/>
      <dgm:spPr/>
    </dgm:pt>
    <dgm:pt modelId="{19E0EE25-5465-472B-AA70-DD6A96CF50E0}" type="pres">
      <dgm:prSet presAssocID="{198C3F9A-1402-452D-B118-9E63356576F1}" presName="tx1" presStyleLbl="revTx" presStyleIdx="0" presStyleCnt="8"/>
      <dgm:spPr/>
      <dgm:t>
        <a:bodyPr/>
        <a:lstStyle/>
        <a:p>
          <a:endParaRPr lang="en-US"/>
        </a:p>
      </dgm:t>
    </dgm:pt>
    <dgm:pt modelId="{1F94C63F-D9B3-4FAC-851D-C7FD98A0EAC9}" type="pres">
      <dgm:prSet presAssocID="{198C3F9A-1402-452D-B118-9E63356576F1}" presName="vert1" presStyleCnt="0"/>
      <dgm:spPr/>
    </dgm:pt>
    <dgm:pt modelId="{6F24D729-F8E5-4702-B0C6-3AE31F74FD8B}" type="pres">
      <dgm:prSet presAssocID="{D7117652-E9BE-469D-871A-6183226F20F3}" presName="vertSpace2a" presStyleCnt="0"/>
      <dgm:spPr/>
    </dgm:pt>
    <dgm:pt modelId="{45370D55-A981-46B5-82DC-FA4454A875C7}" type="pres">
      <dgm:prSet presAssocID="{D7117652-E9BE-469D-871A-6183226F20F3}" presName="horz2" presStyleCnt="0"/>
      <dgm:spPr/>
    </dgm:pt>
    <dgm:pt modelId="{176C8FBD-A8DE-445C-8E0B-13359D1EFEAA}" type="pres">
      <dgm:prSet presAssocID="{D7117652-E9BE-469D-871A-6183226F20F3}" presName="horzSpace2" presStyleCnt="0"/>
      <dgm:spPr/>
    </dgm:pt>
    <dgm:pt modelId="{1FF8D7EE-5FB0-451A-8510-07567179C230}" type="pres">
      <dgm:prSet presAssocID="{D7117652-E9BE-469D-871A-6183226F20F3}" presName="tx2" presStyleLbl="revTx" presStyleIdx="1" presStyleCnt="8"/>
      <dgm:spPr/>
      <dgm:t>
        <a:bodyPr/>
        <a:lstStyle/>
        <a:p>
          <a:endParaRPr lang="en-US"/>
        </a:p>
      </dgm:t>
    </dgm:pt>
    <dgm:pt modelId="{F7AD5D5D-DA70-4A23-992F-8ED58227EB00}" type="pres">
      <dgm:prSet presAssocID="{D7117652-E9BE-469D-871A-6183226F20F3}" presName="vert2" presStyleCnt="0"/>
      <dgm:spPr/>
    </dgm:pt>
    <dgm:pt modelId="{4D671060-9519-4789-B96F-B145C477E5A5}" type="pres">
      <dgm:prSet presAssocID="{D7117652-E9BE-469D-871A-6183226F20F3}" presName="thinLine2b" presStyleLbl="callout" presStyleIdx="0" presStyleCnt="4"/>
      <dgm:spPr/>
    </dgm:pt>
    <dgm:pt modelId="{7D0A4491-F00B-4798-BB1F-ACA0A4D52D2C}" type="pres">
      <dgm:prSet presAssocID="{D7117652-E9BE-469D-871A-6183226F20F3}" presName="vertSpace2b" presStyleCnt="0"/>
      <dgm:spPr/>
    </dgm:pt>
    <dgm:pt modelId="{CB19A6BC-4F8A-42ED-89F5-C13E03885692}" type="pres">
      <dgm:prSet presAssocID="{20C122F6-910E-4CCF-9AFB-4A1DDC442526}" presName="thickLine" presStyleLbl="alignNode1" presStyleIdx="1" presStyleCnt="4"/>
      <dgm:spPr/>
    </dgm:pt>
    <dgm:pt modelId="{B85F9F38-8444-442C-A735-F596B761848F}" type="pres">
      <dgm:prSet presAssocID="{20C122F6-910E-4CCF-9AFB-4A1DDC442526}" presName="horz1" presStyleCnt="0"/>
      <dgm:spPr/>
    </dgm:pt>
    <dgm:pt modelId="{5E9CD3DF-5321-47F0-885B-3715E5EB586E}" type="pres">
      <dgm:prSet presAssocID="{20C122F6-910E-4CCF-9AFB-4A1DDC442526}" presName="tx1" presStyleLbl="revTx" presStyleIdx="2" presStyleCnt="8"/>
      <dgm:spPr/>
      <dgm:t>
        <a:bodyPr/>
        <a:lstStyle/>
        <a:p>
          <a:endParaRPr lang="en-US"/>
        </a:p>
      </dgm:t>
    </dgm:pt>
    <dgm:pt modelId="{DC05E26D-EFF9-43B5-BA04-D409529F46D5}" type="pres">
      <dgm:prSet presAssocID="{20C122F6-910E-4CCF-9AFB-4A1DDC442526}" presName="vert1" presStyleCnt="0"/>
      <dgm:spPr/>
    </dgm:pt>
    <dgm:pt modelId="{1B2485F6-ED72-4CD5-8D74-D2C8A8B34066}" type="pres">
      <dgm:prSet presAssocID="{8727F572-1DAF-4C42-A1A2-12B9D8C1478F}" presName="vertSpace2a" presStyleCnt="0"/>
      <dgm:spPr/>
    </dgm:pt>
    <dgm:pt modelId="{92325CCE-BDFD-475A-A97C-80E1B8DD32A3}" type="pres">
      <dgm:prSet presAssocID="{8727F572-1DAF-4C42-A1A2-12B9D8C1478F}" presName="horz2" presStyleCnt="0"/>
      <dgm:spPr/>
    </dgm:pt>
    <dgm:pt modelId="{56122101-FF24-438C-B5E7-631FFCC6905C}" type="pres">
      <dgm:prSet presAssocID="{8727F572-1DAF-4C42-A1A2-12B9D8C1478F}" presName="horzSpace2" presStyleCnt="0"/>
      <dgm:spPr/>
    </dgm:pt>
    <dgm:pt modelId="{9D3BF581-5D8E-4825-9615-922711733833}" type="pres">
      <dgm:prSet presAssocID="{8727F572-1DAF-4C42-A1A2-12B9D8C1478F}" presName="tx2" presStyleLbl="revTx" presStyleIdx="3" presStyleCnt="8"/>
      <dgm:spPr/>
      <dgm:t>
        <a:bodyPr/>
        <a:lstStyle/>
        <a:p>
          <a:endParaRPr lang="en-US"/>
        </a:p>
      </dgm:t>
    </dgm:pt>
    <dgm:pt modelId="{B241D969-3CB2-4F93-9CFA-5950249D77B2}" type="pres">
      <dgm:prSet presAssocID="{8727F572-1DAF-4C42-A1A2-12B9D8C1478F}" presName="vert2" presStyleCnt="0"/>
      <dgm:spPr/>
    </dgm:pt>
    <dgm:pt modelId="{A1203886-E018-4471-A9CD-BDAD5EE27635}" type="pres">
      <dgm:prSet presAssocID="{8727F572-1DAF-4C42-A1A2-12B9D8C1478F}" presName="thinLine2b" presStyleLbl="callout" presStyleIdx="1" presStyleCnt="4"/>
      <dgm:spPr/>
    </dgm:pt>
    <dgm:pt modelId="{F7059C36-3733-444F-AFA6-1770590D2CF8}" type="pres">
      <dgm:prSet presAssocID="{8727F572-1DAF-4C42-A1A2-12B9D8C1478F}" presName="vertSpace2b" presStyleCnt="0"/>
      <dgm:spPr/>
    </dgm:pt>
    <dgm:pt modelId="{79333BF8-CF2A-4962-AFC7-E5716ED157D4}" type="pres">
      <dgm:prSet presAssocID="{D3807E74-1FB1-4316-BA74-B568D7B4829A}" presName="thickLine" presStyleLbl="alignNode1" presStyleIdx="2" presStyleCnt="4"/>
      <dgm:spPr/>
    </dgm:pt>
    <dgm:pt modelId="{B0F5EA49-EFE6-4172-BA47-E42C0442F796}" type="pres">
      <dgm:prSet presAssocID="{D3807E74-1FB1-4316-BA74-B568D7B4829A}" presName="horz1" presStyleCnt="0"/>
      <dgm:spPr/>
    </dgm:pt>
    <dgm:pt modelId="{F6CA026E-759B-445A-B610-F340D3DBEAFB}" type="pres">
      <dgm:prSet presAssocID="{D3807E74-1FB1-4316-BA74-B568D7B4829A}" presName="tx1" presStyleLbl="revTx" presStyleIdx="4" presStyleCnt="8"/>
      <dgm:spPr/>
      <dgm:t>
        <a:bodyPr/>
        <a:lstStyle/>
        <a:p>
          <a:endParaRPr lang="en-US"/>
        </a:p>
      </dgm:t>
    </dgm:pt>
    <dgm:pt modelId="{0DFCD5DA-5282-4751-AD2D-763EFA5C4323}" type="pres">
      <dgm:prSet presAssocID="{D3807E74-1FB1-4316-BA74-B568D7B4829A}" presName="vert1" presStyleCnt="0"/>
      <dgm:spPr/>
    </dgm:pt>
    <dgm:pt modelId="{44068289-5104-410E-8805-0E847DE57C73}" type="pres">
      <dgm:prSet presAssocID="{5320891B-8E99-47E8-B86D-B0FA4ABECB65}" presName="vertSpace2a" presStyleCnt="0"/>
      <dgm:spPr/>
    </dgm:pt>
    <dgm:pt modelId="{EF1BC76A-1A3A-4ECF-8722-5E8FA12280C7}" type="pres">
      <dgm:prSet presAssocID="{5320891B-8E99-47E8-B86D-B0FA4ABECB65}" presName="horz2" presStyleCnt="0"/>
      <dgm:spPr/>
    </dgm:pt>
    <dgm:pt modelId="{CAA4EEB3-0B11-4124-9993-42895A47058F}" type="pres">
      <dgm:prSet presAssocID="{5320891B-8E99-47E8-B86D-B0FA4ABECB65}" presName="horzSpace2" presStyleCnt="0"/>
      <dgm:spPr/>
    </dgm:pt>
    <dgm:pt modelId="{320AF2C0-EC58-484A-985E-3A9893C94C61}" type="pres">
      <dgm:prSet presAssocID="{5320891B-8E99-47E8-B86D-B0FA4ABECB65}" presName="tx2" presStyleLbl="revTx" presStyleIdx="5" presStyleCnt="8"/>
      <dgm:spPr/>
      <dgm:t>
        <a:bodyPr/>
        <a:lstStyle/>
        <a:p>
          <a:endParaRPr lang="en-US"/>
        </a:p>
      </dgm:t>
    </dgm:pt>
    <dgm:pt modelId="{01C336CA-D74A-4B0C-8D28-2BD3111C0468}" type="pres">
      <dgm:prSet presAssocID="{5320891B-8E99-47E8-B86D-B0FA4ABECB65}" presName="vert2" presStyleCnt="0"/>
      <dgm:spPr/>
    </dgm:pt>
    <dgm:pt modelId="{966BD841-C025-44D6-996C-480AB11B6DD8}" type="pres">
      <dgm:prSet presAssocID="{5320891B-8E99-47E8-B86D-B0FA4ABECB65}" presName="thinLine2b" presStyleLbl="callout" presStyleIdx="2" presStyleCnt="4"/>
      <dgm:spPr/>
    </dgm:pt>
    <dgm:pt modelId="{2BE2B8F8-C89A-49CB-A356-545C4B223795}" type="pres">
      <dgm:prSet presAssocID="{5320891B-8E99-47E8-B86D-B0FA4ABECB65}" presName="vertSpace2b" presStyleCnt="0"/>
      <dgm:spPr/>
    </dgm:pt>
    <dgm:pt modelId="{B82E5382-78FF-47B2-AD4E-437958428FE7}" type="pres">
      <dgm:prSet presAssocID="{37CB3902-0AED-46E6-A252-16FE0F83E7F5}" presName="thickLine" presStyleLbl="alignNode1" presStyleIdx="3" presStyleCnt="4"/>
      <dgm:spPr/>
    </dgm:pt>
    <dgm:pt modelId="{261724A0-1D33-4CFA-AF3C-57EC9EC86FE5}" type="pres">
      <dgm:prSet presAssocID="{37CB3902-0AED-46E6-A252-16FE0F83E7F5}" presName="horz1" presStyleCnt="0"/>
      <dgm:spPr/>
    </dgm:pt>
    <dgm:pt modelId="{F317FE5E-2946-4ECA-86E4-C8CA304B94A0}" type="pres">
      <dgm:prSet presAssocID="{37CB3902-0AED-46E6-A252-16FE0F83E7F5}" presName="tx1" presStyleLbl="revTx" presStyleIdx="6" presStyleCnt="8"/>
      <dgm:spPr/>
      <dgm:t>
        <a:bodyPr/>
        <a:lstStyle/>
        <a:p>
          <a:endParaRPr lang="en-US"/>
        </a:p>
      </dgm:t>
    </dgm:pt>
    <dgm:pt modelId="{3F16D170-4B86-4D92-A582-8E4F9A52ED9E}" type="pres">
      <dgm:prSet presAssocID="{37CB3902-0AED-46E6-A252-16FE0F83E7F5}" presName="vert1" presStyleCnt="0"/>
      <dgm:spPr/>
    </dgm:pt>
    <dgm:pt modelId="{348A9324-EC48-4E4E-80FF-F088FD3EA309}" type="pres">
      <dgm:prSet presAssocID="{A23F9E6C-7B09-4518-BC82-3B2AF0ED0A0F}" presName="vertSpace2a" presStyleCnt="0"/>
      <dgm:spPr/>
    </dgm:pt>
    <dgm:pt modelId="{6868B5B9-8229-4DC0-90DD-21604BA00C97}" type="pres">
      <dgm:prSet presAssocID="{A23F9E6C-7B09-4518-BC82-3B2AF0ED0A0F}" presName="horz2" presStyleCnt="0"/>
      <dgm:spPr/>
    </dgm:pt>
    <dgm:pt modelId="{6B4C29EE-5039-430A-BE8A-72FBF9F7034D}" type="pres">
      <dgm:prSet presAssocID="{A23F9E6C-7B09-4518-BC82-3B2AF0ED0A0F}" presName="horzSpace2" presStyleCnt="0"/>
      <dgm:spPr/>
    </dgm:pt>
    <dgm:pt modelId="{AC115FB0-9252-4556-B380-A3664E92272E}" type="pres">
      <dgm:prSet presAssocID="{A23F9E6C-7B09-4518-BC82-3B2AF0ED0A0F}" presName="tx2" presStyleLbl="revTx" presStyleIdx="7" presStyleCnt="8"/>
      <dgm:spPr/>
      <dgm:t>
        <a:bodyPr/>
        <a:lstStyle/>
        <a:p>
          <a:endParaRPr lang="en-US"/>
        </a:p>
      </dgm:t>
    </dgm:pt>
    <dgm:pt modelId="{1B0E7C0B-848C-42D4-8800-EB7AA5934C60}" type="pres">
      <dgm:prSet presAssocID="{A23F9E6C-7B09-4518-BC82-3B2AF0ED0A0F}" presName="vert2" presStyleCnt="0"/>
      <dgm:spPr/>
    </dgm:pt>
    <dgm:pt modelId="{51AB3EC0-0421-4DD3-B32B-DB062084DA5D}" type="pres">
      <dgm:prSet presAssocID="{A23F9E6C-7B09-4518-BC82-3B2AF0ED0A0F}" presName="thinLine2b" presStyleLbl="callout" presStyleIdx="3" presStyleCnt="4"/>
      <dgm:spPr/>
    </dgm:pt>
    <dgm:pt modelId="{8FE40F99-42F9-42F0-85FB-6E9192A51E9C}" type="pres">
      <dgm:prSet presAssocID="{A23F9E6C-7B09-4518-BC82-3B2AF0ED0A0F}" presName="vertSpace2b" presStyleCnt="0"/>
      <dgm:spPr/>
    </dgm:pt>
  </dgm:ptLst>
  <dgm:cxnLst>
    <dgm:cxn modelId="{2611DB75-2591-49A6-A826-BC9809218965}" srcId="{84659A06-E1C0-4938-8CD7-021EF7CF28C8}" destId="{198C3F9A-1402-452D-B118-9E63356576F1}" srcOrd="0" destOrd="0" parTransId="{42F128B9-E9B1-4686-9414-5C2580F963E3}" sibTransId="{28FB0524-D4E9-4AEC-A1A3-D06CC4B761AA}"/>
    <dgm:cxn modelId="{5122E300-F62A-4265-946C-27E982F51813}" type="presOf" srcId="{198C3F9A-1402-452D-B118-9E63356576F1}" destId="{19E0EE25-5465-472B-AA70-DD6A96CF50E0}" srcOrd="0" destOrd="0" presId="urn:microsoft.com/office/officeart/2008/layout/LinedList"/>
    <dgm:cxn modelId="{3ABD765B-8FFC-46A3-8D4F-1F9052981873}" type="presOf" srcId="{37CB3902-0AED-46E6-A252-16FE0F83E7F5}" destId="{F317FE5E-2946-4ECA-86E4-C8CA304B94A0}" srcOrd="0" destOrd="0" presId="urn:microsoft.com/office/officeart/2008/layout/LinedList"/>
    <dgm:cxn modelId="{ED5FE083-E913-42FA-847A-CD23831144AD}" srcId="{37CB3902-0AED-46E6-A252-16FE0F83E7F5}" destId="{A23F9E6C-7B09-4518-BC82-3B2AF0ED0A0F}" srcOrd="0" destOrd="0" parTransId="{F30A9A58-93AF-4713-999A-4730A6B8DDD0}" sibTransId="{512BA5BA-9E25-49D0-8AF5-A23FC5753D29}"/>
    <dgm:cxn modelId="{C3B6C4F5-DE70-4387-BD0B-288317135D77}" type="presOf" srcId="{A23F9E6C-7B09-4518-BC82-3B2AF0ED0A0F}" destId="{AC115FB0-9252-4556-B380-A3664E92272E}" srcOrd="0" destOrd="0" presId="urn:microsoft.com/office/officeart/2008/layout/LinedList"/>
    <dgm:cxn modelId="{32AB11C8-4FA4-43CC-B8FA-F2C7AFEE47CB}" srcId="{84659A06-E1C0-4938-8CD7-021EF7CF28C8}" destId="{37CB3902-0AED-46E6-A252-16FE0F83E7F5}" srcOrd="3" destOrd="0" parTransId="{74214888-689A-4658-B062-06C8D2FA4F98}" sibTransId="{FE3474A2-40AD-4AA6-B041-445CA231912C}"/>
    <dgm:cxn modelId="{637485CD-A88E-4004-A9F5-7F6596874D4A}" type="presOf" srcId="{D7117652-E9BE-469D-871A-6183226F20F3}" destId="{1FF8D7EE-5FB0-451A-8510-07567179C230}" srcOrd="0" destOrd="0" presId="urn:microsoft.com/office/officeart/2008/layout/LinedList"/>
    <dgm:cxn modelId="{0909196F-A52F-46D4-80DA-D349F65DF388}" type="presOf" srcId="{20C122F6-910E-4CCF-9AFB-4A1DDC442526}" destId="{5E9CD3DF-5321-47F0-885B-3715E5EB586E}" srcOrd="0" destOrd="0" presId="urn:microsoft.com/office/officeart/2008/layout/LinedList"/>
    <dgm:cxn modelId="{4463D9ED-454E-4CBB-B88F-FEECE8224A7B}" type="presOf" srcId="{5320891B-8E99-47E8-B86D-B0FA4ABECB65}" destId="{320AF2C0-EC58-484A-985E-3A9893C94C61}" srcOrd="0" destOrd="0" presId="urn:microsoft.com/office/officeart/2008/layout/LinedList"/>
    <dgm:cxn modelId="{DDAE5D5C-9657-46FA-B3C6-89373C36FD5B}" srcId="{198C3F9A-1402-452D-B118-9E63356576F1}" destId="{D7117652-E9BE-469D-871A-6183226F20F3}" srcOrd="0" destOrd="0" parTransId="{3649520D-E569-4AF2-A1BD-36EEACB48EB1}" sibTransId="{8C61C033-268A-46F8-9167-BADD2A8FB892}"/>
    <dgm:cxn modelId="{C14C43DC-AF23-4CF5-9868-D170AD11B32B}" srcId="{D3807E74-1FB1-4316-BA74-B568D7B4829A}" destId="{5320891B-8E99-47E8-B86D-B0FA4ABECB65}" srcOrd="0" destOrd="0" parTransId="{B149E923-6CDF-42A1-96E0-4625F75227C6}" sibTransId="{B27703EC-49BC-4BD1-9375-E8CD95EE9E11}"/>
    <dgm:cxn modelId="{1C2E4926-98EC-4593-BD7A-580FA2102AE9}" srcId="{84659A06-E1C0-4938-8CD7-021EF7CF28C8}" destId="{20C122F6-910E-4CCF-9AFB-4A1DDC442526}" srcOrd="1" destOrd="0" parTransId="{CB099FA4-C77A-4992-8EA6-89DFA47F2C39}" sibTransId="{FE6AA0F7-0D16-421E-A501-A3D525A04C38}"/>
    <dgm:cxn modelId="{232808B8-802B-41EE-BF75-A86827EE4878}" type="presOf" srcId="{84659A06-E1C0-4938-8CD7-021EF7CF28C8}" destId="{1F38F7CD-DB39-4B52-882E-0AD6A15E47DA}" srcOrd="0" destOrd="0" presId="urn:microsoft.com/office/officeart/2008/layout/LinedList"/>
    <dgm:cxn modelId="{E7C0FAB5-C3F9-4D95-9784-46B18AD87594}" type="presOf" srcId="{8727F572-1DAF-4C42-A1A2-12B9D8C1478F}" destId="{9D3BF581-5D8E-4825-9615-922711733833}" srcOrd="0" destOrd="0" presId="urn:microsoft.com/office/officeart/2008/layout/LinedList"/>
    <dgm:cxn modelId="{C6A570A2-4A2A-4F6B-9E53-3095E0A63988}" srcId="{20C122F6-910E-4CCF-9AFB-4A1DDC442526}" destId="{8727F572-1DAF-4C42-A1A2-12B9D8C1478F}" srcOrd="0" destOrd="0" parTransId="{AAE3AD94-F091-4E05-B5CB-4E1F86868DBC}" sibTransId="{0C5FA62E-8FE8-4580-87F9-BC6DF241EAE2}"/>
    <dgm:cxn modelId="{38702C7B-4E9F-4E89-A321-492D392B92B3}" type="presOf" srcId="{D3807E74-1FB1-4316-BA74-B568D7B4829A}" destId="{F6CA026E-759B-445A-B610-F340D3DBEAFB}" srcOrd="0" destOrd="0" presId="urn:microsoft.com/office/officeart/2008/layout/LinedList"/>
    <dgm:cxn modelId="{CE13B177-DF25-4C18-B9EC-FD980DE8EECD}" srcId="{84659A06-E1C0-4938-8CD7-021EF7CF28C8}" destId="{D3807E74-1FB1-4316-BA74-B568D7B4829A}" srcOrd="2" destOrd="0" parTransId="{A8B46ADB-781A-4951-B461-68AA975F9304}" sibTransId="{D31F8457-D733-49A8-82AC-A30A9E13C4FB}"/>
    <dgm:cxn modelId="{66DEA8C1-3F40-4103-A530-9F05611EFB8A}" type="presParOf" srcId="{1F38F7CD-DB39-4B52-882E-0AD6A15E47DA}" destId="{BA8B8B84-E8F8-4D6F-BAC6-D104CD5967DB}" srcOrd="0" destOrd="0" presId="urn:microsoft.com/office/officeart/2008/layout/LinedList"/>
    <dgm:cxn modelId="{78E4608D-AD66-4F6F-B5AD-CD214A9A88CE}" type="presParOf" srcId="{1F38F7CD-DB39-4B52-882E-0AD6A15E47DA}" destId="{3A2E693F-771D-4B64-81D7-24293D5F0D14}" srcOrd="1" destOrd="0" presId="urn:microsoft.com/office/officeart/2008/layout/LinedList"/>
    <dgm:cxn modelId="{5F7C4037-5849-43AE-8DCB-3CAD73E74CC4}" type="presParOf" srcId="{3A2E693F-771D-4B64-81D7-24293D5F0D14}" destId="{19E0EE25-5465-472B-AA70-DD6A96CF50E0}" srcOrd="0" destOrd="0" presId="urn:microsoft.com/office/officeart/2008/layout/LinedList"/>
    <dgm:cxn modelId="{D4558AA4-BF9B-4485-BA36-6985E7BEB310}" type="presParOf" srcId="{3A2E693F-771D-4B64-81D7-24293D5F0D14}" destId="{1F94C63F-D9B3-4FAC-851D-C7FD98A0EAC9}" srcOrd="1" destOrd="0" presId="urn:microsoft.com/office/officeart/2008/layout/LinedList"/>
    <dgm:cxn modelId="{107532ED-1291-4D21-9BAA-042AB2B89721}" type="presParOf" srcId="{1F94C63F-D9B3-4FAC-851D-C7FD98A0EAC9}" destId="{6F24D729-F8E5-4702-B0C6-3AE31F74FD8B}" srcOrd="0" destOrd="0" presId="urn:microsoft.com/office/officeart/2008/layout/LinedList"/>
    <dgm:cxn modelId="{63B8EA97-AD93-452C-88D1-47CB177DE073}" type="presParOf" srcId="{1F94C63F-D9B3-4FAC-851D-C7FD98A0EAC9}" destId="{45370D55-A981-46B5-82DC-FA4454A875C7}" srcOrd="1" destOrd="0" presId="urn:microsoft.com/office/officeart/2008/layout/LinedList"/>
    <dgm:cxn modelId="{3DCFF5BF-2B47-407F-BBD8-8C4249138918}" type="presParOf" srcId="{45370D55-A981-46B5-82DC-FA4454A875C7}" destId="{176C8FBD-A8DE-445C-8E0B-13359D1EFEAA}" srcOrd="0" destOrd="0" presId="urn:microsoft.com/office/officeart/2008/layout/LinedList"/>
    <dgm:cxn modelId="{5E0AE503-202F-4B89-8030-A83289E4B09D}" type="presParOf" srcId="{45370D55-A981-46B5-82DC-FA4454A875C7}" destId="{1FF8D7EE-5FB0-451A-8510-07567179C230}" srcOrd="1" destOrd="0" presId="urn:microsoft.com/office/officeart/2008/layout/LinedList"/>
    <dgm:cxn modelId="{C019CEB5-F2DB-48B2-88C1-843360017823}" type="presParOf" srcId="{45370D55-A981-46B5-82DC-FA4454A875C7}" destId="{F7AD5D5D-DA70-4A23-992F-8ED58227EB00}" srcOrd="2" destOrd="0" presId="urn:microsoft.com/office/officeart/2008/layout/LinedList"/>
    <dgm:cxn modelId="{6B006DAD-7625-4369-AF83-E2F7E0BC1DA5}" type="presParOf" srcId="{1F94C63F-D9B3-4FAC-851D-C7FD98A0EAC9}" destId="{4D671060-9519-4789-B96F-B145C477E5A5}" srcOrd="2" destOrd="0" presId="urn:microsoft.com/office/officeart/2008/layout/LinedList"/>
    <dgm:cxn modelId="{0B228E11-91CC-4BB8-8E6F-8FC22B816BC4}" type="presParOf" srcId="{1F94C63F-D9B3-4FAC-851D-C7FD98A0EAC9}" destId="{7D0A4491-F00B-4798-BB1F-ACA0A4D52D2C}" srcOrd="3" destOrd="0" presId="urn:microsoft.com/office/officeart/2008/layout/LinedList"/>
    <dgm:cxn modelId="{88C3DA07-92EB-4EE5-97FB-3BC1B674D698}" type="presParOf" srcId="{1F38F7CD-DB39-4B52-882E-0AD6A15E47DA}" destId="{CB19A6BC-4F8A-42ED-89F5-C13E03885692}" srcOrd="2" destOrd="0" presId="urn:microsoft.com/office/officeart/2008/layout/LinedList"/>
    <dgm:cxn modelId="{93CAC0CF-1AEB-4A73-BFA6-7E3A411AB40D}" type="presParOf" srcId="{1F38F7CD-DB39-4B52-882E-0AD6A15E47DA}" destId="{B85F9F38-8444-442C-A735-F596B761848F}" srcOrd="3" destOrd="0" presId="urn:microsoft.com/office/officeart/2008/layout/LinedList"/>
    <dgm:cxn modelId="{3203ED32-BB97-4F91-A820-1CA07BFF4C3C}" type="presParOf" srcId="{B85F9F38-8444-442C-A735-F596B761848F}" destId="{5E9CD3DF-5321-47F0-885B-3715E5EB586E}" srcOrd="0" destOrd="0" presId="urn:microsoft.com/office/officeart/2008/layout/LinedList"/>
    <dgm:cxn modelId="{B050743B-839C-4600-A460-5911BDBAF809}" type="presParOf" srcId="{B85F9F38-8444-442C-A735-F596B761848F}" destId="{DC05E26D-EFF9-43B5-BA04-D409529F46D5}" srcOrd="1" destOrd="0" presId="urn:microsoft.com/office/officeart/2008/layout/LinedList"/>
    <dgm:cxn modelId="{691C947A-F66A-43EE-AD70-C386FAEBBE4D}" type="presParOf" srcId="{DC05E26D-EFF9-43B5-BA04-D409529F46D5}" destId="{1B2485F6-ED72-4CD5-8D74-D2C8A8B34066}" srcOrd="0" destOrd="0" presId="urn:microsoft.com/office/officeart/2008/layout/LinedList"/>
    <dgm:cxn modelId="{CD519764-C4A7-4B93-9476-8E5339A5B809}" type="presParOf" srcId="{DC05E26D-EFF9-43B5-BA04-D409529F46D5}" destId="{92325CCE-BDFD-475A-A97C-80E1B8DD32A3}" srcOrd="1" destOrd="0" presId="urn:microsoft.com/office/officeart/2008/layout/LinedList"/>
    <dgm:cxn modelId="{6A258574-8660-415F-B540-838F848E3CD3}" type="presParOf" srcId="{92325CCE-BDFD-475A-A97C-80E1B8DD32A3}" destId="{56122101-FF24-438C-B5E7-631FFCC6905C}" srcOrd="0" destOrd="0" presId="urn:microsoft.com/office/officeart/2008/layout/LinedList"/>
    <dgm:cxn modelId="{1171826C-3F4D-479B-BD85-E1F1D51B8B06}" type="presParOf" srcId="{92325CCE-BDFD-475A-A97C-80E1B8DD32A3}" destId="{9D3BF581-5D8E-4825-9615-922711733833}" srcOrd="1" destOrd="0" presId="urn:microsoft.com/office/officeart/2008/layout/LinedList"/>
    <dgm:cxn modelId="{1099B6D8-104B-4613-B518-691C410DE94D}" type="presParOf" srcId="{92325CCE-BDFD-475A-A97C-80E1B8DD32A3}" destId="{B241D969-3CB2-4F93-9CFA-5950249D77B2}" srcOrd="2" destOrd="0" presId="urn:microsoft.com/office/officeart/2008/layout/LinedList"/>
    <dgm:cxn modelId="{9E041A88-8A85-4C96-BF73-965708476422}" type="presParOf" srcId="{DC05E26D-EFF9-43B5-BA04-D409529F46D5}" destId="{A1203886-E018-4471-A9CD-BDAD5EE27635}" srcOrd="2" destOrd="0" presId="urn:microsoft.com/office/officeart/2008/layout/LinedList"/>
    <dgm:cxn modelId="{8AB22EF4-B937-4E9E-B143-84D82C68C16E}" type="presParOf" srcId="{DC05E26D-EFF9-43B5-BA04-D409529F46D5}" destId="{F7059C36-3733-444F-AFA6-1770590D2CF8}" srcOrd="3" destOrd="0" presId="urn:microsoft.com/office/officeart/2008/layout/LinedList"/>
    <dgm:cxn modelId="{78360696-82B5-489A-B6A4-A5A7C8726137}" type="presParOf" srcId="{1F38F7CD-DB39-4B52-882E-0AD6A15E47DA}" destId="{79333BF8-CF2A-4962-AFC7-E5716ED157D4}" srcOrd="4" destOrd="0" presId="urn:microsoft.com/office/officeart/2008/layout/LinedList"/>
    <dgm:cxn modelId="{DD0B93D2-0B16-478F-AA57-80D3853E8E46}" type="presParOf" srcId="{1F38F7CD-DB39-4B52-882E-0AD6A15E47DA}" destId="{B0F5EA49-EFE6-4172-BA47-E42C0442F796}" srcOrd="5" destOrd="0" presId="urn:microsoft.com/office/officeart/2008/layout/LinedList"/>
    <dgm:cxn modelId="{5BE1A9B7-8C9E-4A85-8607-8FF9BB58B69C}" type="presParOf" srcId="{B0F5EA49-EFE6-4172-BA47-E42C0442F796}" destId="{F6CA026E-759B-445A-B610-F340D3DBEAFB}" srcOrd="0" destOrd="0" presId="urn:microsoft.com/office/officeart/2008/layout/LinedList"/>
    <dgm:cxn modelId="{4DB4704B-B8C3-486B-BE3D-EF5DC0E5F0CB}" type="presParOf" srcId="{B0F5EA49-EFE6-4172-BA47-E42C0442F796}" destId="{0DFCD5DA-5282-4751-AD2D-763EFA5C4323}" srcOrd="1" destOrd="0" presId="urn:microsoft.com/office/officeart/2008/layout/LinedList"/>
    <dgm:cxn modelId="{19C13C8D-EFBE-4FAD-903C-E126C5B902A1}" type="presParOf" srcId="{0DFCD5DA-5282-4751-AD2D-763EFA5C4323}" destId="{44068289-5104-410E-8805-0E847DE57C73}" srcOrd="0" destOrd="0" presId="urn:microsoft.com/office/officeart/2008/layout/LinedList"/>
    <dgm:cxn modelId="{BD13A6EE-4974-4E89-93E6-75094F22B41C}" type="presParOf" srcId="{0DFCD5DA-5282-4751-AD2D-763EFA5C4323}" destId="{EF1BC76A-1A3A-4ECF-8722-5E8FA12280C7}" srcOrd="1" destOrd="0" presId="urn:microsoft.com/office/officeart/2008/layout/LinedList"/>
    <dgm:cxn modelId="{2FB85447-B0F7-43CF-85D9-0E52CD78B108}" type="presParOf" srcId="{EF1BC76A-1A3A-4ECF-8722-5E8FA12280C7}" destId="{CAA4EEB3-0B11-4124-9993-42895A47058F}" srcOrd="0" destOrd="0" presId="urn:microsoft.com/office/officeart/2008/layout/LinedList"/>
    <dgm:cxn modelId="{CF28F903-DEBC-4904-92AB-1DCEDD7D42ED}" type="presParOf" srcId="{EF1BC76A-1A3A-4ECF-8722-5E8FA12280C7}" destId="{320AF2C0-EC58-484A-985E-3A9893C94C61}" srcOrd="1" destOrd="0" presId="urn:microsoft.com/office/officeart/2008/layout/LinedList"/>
    <dgm:cxn modelId="{4A3B1C67-E501-4A52-8C8F-C7F668DD8241}" type="presParOf" srcId="{EF1BC76A-1A3A-4ECF-8722-5E8FA12280C7}" destId="{01C336CA-D74A-4B0C-8D28-2BD3111C0468}" srcOrd="2" destOrd="0" presId="urn:microsoft.com/office/officeart/2008/layout/LinedList"/>
    <dgm:cxn modelId="{9994B59B-CF5B-46F4-BD48-E290CC0E4C64}" type="presParOf" srcId="{0DFCD5DA-5282-4751-AD2D-763EFA5C4323}" destId="{966BD841-C025-44D6-996C-480AB11B6DD8}" srcOrd="2" destOrd="0" presId="urn:microsoft.com/office/officeart/2008/layout/LinedList"/>
    <dgm:cxn modelId="{9D540F39-894C-4747-8FD1-E444E3C57179}" type="presParOf" srcId="{0DFCD5DA-5282-4751-AD2D-763EFA5C4323}" destId="{2BE2B8F8-C89A-49CB-A356-545C4B223795}" srcOrd="3" destOrd="0" presId="urn:microsoft.com/office/officeart/2008/layout/LinedList"/>
    <dgm:cxn modelId="{D9E7FB9A-6ACA-4B4C-ABB6-F049D562E1E0}" type="presParOf" srcId="{1F38F7CD-DB39-4B52-882E-0AD6A15E47DA}" destId="{B82E5382-78FF-47B2-AD4E-437958428FE7}" srcOrd="6" destOrd="0" presId="urn:microsoft.com/office/officeart/2008/layout/LinedList"/>
    <dgm:cxn modelId="{50F262A8-68AA-403F-800C-8D05D6241B0A}" type="presParOf" srcId="{1F38F7CD-DB39-4B52-882E-0AD6A15E47DA}" destId="{261724A0-1D33-4CFA-AF3C-57EC9EC86FE5}" srcOrd="7" destOrd="0" presId="urn:microsoft.com/office/officeart/2008/layout/LinedList"/>
    <dgm:cxn modelId="{DF132DA9-55DF-4A6C-A854-17514BB64828}" type="presParOf" srcId="{261724A0-1D33-4CFA-AF3C-57EC9EC86FE5}" destId="{F317FE5E-2946-4ECA-86E4-C8CA304B94A0}" srcOrd="0" destOrd="0" presId="urn:microsoft.com/office/officeart/2008/layout/LinedList"/>
    <dgm:cxn modelId="{D947E432-32E9-4231-9CCF-320931E11900}" type="presParOf" srcId="{261724A0-1D33-4CFA-AF3C-57EC9EC86FE5}" destId="{3F16D170-4B86-4D92-A582-8E4F9A52ED9E}" srcOrd="1" destOrd="0" presId="urn:microsoft.com/office/officeart/2008/layout/LinedList"/>
    <dgm:cxn modelId="{2AA66CC0-7E91-4AA4-8D12-A50794B06F9C}" type="presParOf" srcId="{3F16D170-4B86-4D92-A582-8E4F9A52ED9E}" destId="{348A9324-EC48-4E4E-80FF-F088FD3EA309}" srcOrd="0" destOrd="0" presId="urn:microsoft.com/office/officeart/2008/layout/LinedList"/>
    <dgm:cxn modelId="{536E25BF-C391-4F91-A8E5-3D5EBDE28CFC}" type="presParOf" srcId="{3F16D170-4B86-4D92-A582-8E4F9A52ED9E}" destId="{6868B5B9-8229-4DC0-90DD-21604BA00C97}" srcOrd="1" destOrd="0" presId="urn:microsoft.com/office/officeart/2008/layout/LinedList"/>
    <dgm:cxn modelId="{2701A7AE-4E31-4394-A62D-942FB2B818DD}" type="presParOf" srcId="{6868B5B9-8229-4DC0-90DD-21604BA00C97}" destId="{6B4C29EE-5039-430A-BE8A-72FBF9F7034D}" srcOrd="0" destOrd="0" presId="urn:microsoft.com/office/officeart/2008/layout/LinedList"/>
    <dgm:cxn modelId="{928FA334-4188-4DD1-BDB7-D89393ACAFE5}" type="presParOf" srcId="{6868B5B9-8229-4DC0-90DD-21604BA00C97}" destId="{AC115FB0-9252-4556-B380-A3664E92272E}" srcOrd="1" destOrd="0" presId="urn:microsoft.com/office/officeart/2008/layout/LinedList"/>
    <dgm:cxn modelId="{5611DD12-778B-4C53-AC61-889FE276E73E}" type="presParOf" srcId="{6868B5B9-8229-4DC0-90DD-21604BA00C97}" destId="{1B0E7C0B-848C-42D4-8800-EB7AA5934C60}" srcOrd="2" destOrd="0" presId="urn:microsoft.com/office/officeart/2008/layout/LinedList"/>
    <dgm:cxn modelId="{0127D93C-14D2-4427-A02D-BF7AE6016DCD}" type="presParOf" srcId="{3F16D170-4B86-4D92-A582-8E4F9A52ED9E}" destId="{51AB3EC0-0421-4DD3-B32B-DB062084DA5D}" srcOrd="2" destOrd="0" presId="urn:microsoft.com/office/officeart/2008/layout/LinedList"/>
    <dgm:cxn modelId="{E3C088C7-A643-4916-8D32-6FF8ED75DE9E}" type="presParOf" srcId="{3F16D170-4B86-4D92-A582-8E4F9A52ED9E}" destId="{8FE40F99-42F9-42F0-85FB-6E9192A51E9C}"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B62D2-86EC-431A-B6CF-D05EF6DACC58}">
      <dsp:nvSpPr>
        <dsp:cNvPr id="0" name=""/>
        <dsp:cNvSpPr/>
      </dsp:nvSpPr>
      <dsp:spPr>
        <a:xfrm>
          <a:off x="895540" y="38321"/>
          <a:ext cx="3990057" cy="124689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4562" tIns="72390" rIns="72390" bIns="72390" numCol="1" spcCol="1270" anchor="ctr" anchorCtr="0">
          <a:noAutofit/>
        </a:bodyPr>
        <a:lstStyle/>
        <a:p>
          <a:pPr lvl="0" algn="l" defTabSz="844550">
            <a:lnSpc>
              <a:spcPct val="90000"/>
            </a:lnSpc>
            <a:spcBef>
              <a:spcPct val="0"/>
            </a:spcBef>
            <a:spcAft>
              <a:spcPct val="35000"/>
            </a:spcAft>
          </a:pPr>
          <a:r>
            <a:rPr lang="en-GB" sz="1900" kern="1200"/>
            <a:t>Forcimi dhe n</a:t>
          </a:r>
          <a:r>
            <a:rPr lang="sq-AL" sz="1900" kern="1200"/>
            <a:t>xitja e zhvillimit të qëndrueshëm vendor</a:t>
          </a:r>
          <a:endParaRPr lang="en-GB" sz="1900" b="0" kern="1200" cap="none" spc="0">
            <a:ln w="0"/>
            <a:solidFill>
              <a:schemeClr val="tx1"/>
            </a:solidFill>
            <a:effectLst>
              <a:outerShdw blurRad="38100" dist="19050" dir="2700000" algn="tl" rotWithShape="0">
                <a:schemeClr val="dk1">
                  <a:alpha val="40000"/>
                </a:schemeClr>
              </a:outerShdw>
            </a:effectLst>
          </a:endParaRPr>
        </a:p>
      </dsp:txBody>
      <dsp:txXfrm>
        <a:off x="895540" y="38321"/>
        <a:ext cx="3990057" cy="1246893"/>
      </dsp:txXfrm>
    </dsp:sp>
    <dsp:sp modelId="{A931E675-E2AE-45CA-A402-081ABD9E091C}">
      <dsp:nvSpPr>
        <dsp:cNvPr id="0" name=""/>
        <dsp:cNvSpPr/>
      </dsp:nvSpPr>
      <dsp:spPr>
        <a:xfrm>
          <a:off x="914004" y="125960"/>
          <a:ext cx="623179" cy="8336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93AAFA3F-C790-4ECF-8D8F-7244B6CB8BED}">
      <dsp:nvSpPr>
        <dsp:cNvPr id="0" name=""/>
        <dsp:cNvSpPr/>
      </dsp:nvSpPr>
      <dsp:spPr>
        <a:xfrm>
          <a:off x="5065171" y="38321"/>
          <a:ext cx="3990057" cy="124689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4562" tIns="72390" rIns="72390" bIns="72390" numCol="1" spcCol="1270" anchor="ctr" anchorCtr="0">
          <a:noAutofit/>
        </a:bodyPr>
        <a:lstStyle/>
        <a:p>
          <a:pPr lvl="0" algn="l" defTabSz="844550">
            <a:lnSpc>
              <a:spcPct val="90000"/>
            </a:lnSpc>
            <a:spcBef>
              <a:spcPct val="0"/>
            </a:spcBef>
            <a:spcAft>
              <a:spcPct val="35000"/>
            </a:spcAft>
          </a:pPr>
          <a:r>
            <a:rPr lang="sq-AL" sz="1900" kern="1200" dirty="0"/>
            <a:t>Rritja e autonomisë financiare vendore nëpërmjet konsolidimit të sistemit të </a:t>
          </a:r>
          <a:r>
            <a:rPr lang="en-US" sz="1900" kern="1200" dirty="0"/>
            <a:t>t</a:t>
          </a:r>
          <a:r>
            <a:rPr lang="sq-AL" sz="1900" kern="1200" dirty="0"/>
            <a:t>ë</a:t>
          </a:r>
          <a:r>
            <a:rPr lang="en-US" sz="1900" kern="1200" dirty="0"/>
            <a:t> </a:t>
          </a:r>
          <a:r>
            <a:rPr lang="sq-AL" sz="1900" kern="1200" dirty="0"/>
            <a:t>ardhurave të veta.</a:t>
          </a:r>
          <a:endParaRPr lang="en-GB" sz="1900" kern="1200" dirty="0"/>
        </a:p>
      </dsp:txBody>
      <dsp:txXfrm>
        <a:off x="5065171" y="38321"/>
        <a:ext cx="3990057" cy="1246893"/>
      </dsp:txXfrm>
    </dsp:sp>
    <dsp:sp modelId="{7BB2516F-32D5-47BF-AF7F-92F6F7B7E258}">
      <dsp:nvSpPr>
        <dsp:cNvPr id="0" name=""/>
        <dsp:cNvSpPr/>
      </dsp:nvSpPr>
      <dsp:spPr>
        <a:xfrm>
          <a:off x="5087196" y="88496"/>
          <a:ext cx="496270" cy="84867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D1EB45BF-8F0A-4348-BB04-5BF4C16E6BB8}">
      <dsp:nvSpPr>
        <dsp:cNvPr id="0" name=""/>
        <dsp:cNvSpPr/>
      </dsp:nvSpPr>
      <dsp:spPr>
        <a:xfrm>
          <a:off x="889142" y="1535809"/>
          <a:ext cx="3990057" cy="124689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4562" tIns="72390" rIns="72390" bIns="72390" numCol="1" spcCol="1270" anchor="ctr" anchorCtr="0">
          <a:noAutofit/>
        </a:bodyPr>
        <a:lstStyle/>
        <a:p>
          <a:pPr lvl="0" algn="l" defTabSz="844550">
            <a:lnSpc>
              <a:spcPct val="90000"/>
            </a:lnSpc>
            <a:spcBef>
              <a:spcPct val="0"/>
            </a:spcBef>
            <a:spcAft>
              <a:spcPct val="35000"/>
            </a:spcAft>
            <a:buFont typeface="Wingdings" panose="05000000000000000000" pitchFamily="2" charset="2"/>
            <a:buChar char=""/>
          </a:pPr>
          <a:r>
            <a:rPr lang="sq-AL" sz="1900" kern="1200"/>
            <a:t>Përmirësimi i ofrimit të shërbimeve vendore me qëllim rritjen e cilësisë </a:t>
          </a:r>
          <a:r>
            <a:rPr lang="en-US" sz="1900" kern="1200"/>
            <a:t>dhe standardit t</a:t>
          </a:r>
          <a:r>
            <a:rPr lang="sq-AL" sz="1900" kern="1200"/>
            <a:t>ë ofrimit të tyre </a:t>
          </a:r>
          <a:r>
            <a:rPr lang="en-US" sz="1900" kern="1200"/>
            <a:t>p</a:t>
          </a:r>
          <a:r>
            <a:rPr lang="sq-AL" sz="1900" kern="1200"/>
            <a:t>ë</a:t>
          </a:r>
          <a:r>
            <a:rPr lang="en-US" sz="1900" kern="1200"/>
            <a:t>r q</a:t>
          </a:r>
          <a:r>
            <a:rPr lang="sq-AL" sz="1900" kern="1200"/>
            <a:t>ytetarët.</a:t>
          </a:r>
          <a:endParaRPr lang="en-GB" sz="1900" kern="1200"/>
        </a:p>
      </dsp:txBody>
      <dsp:txXfrm>
        <a:off x="889142" y="1535809"/>
        <a:ext cx="3990057" cy="1246893"/>
      </dsp:txXfrm>
    </dsp:sp>
    <dsp:sp modelId="{D1F87B30-8A83-44A9-9B72-3B899C4C2E27}">
      <dsp:nvSpPr>
        <dsp:cNvPr id="0" name=""/>
        <dsp:cNvSpPr/>
      </dsp:nvSpPr>
      <dsp:spPr>
        <a:xfrm>
          <a:off x="837033" y="1427914"/>
          <a:ext cx="644537" cy="116481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BB1EC26F-1C7C-4500-B3CA-618B74E30D1D}">
      <dsp:nvSpPr>
        <dsp:cNvPr id="0" name=""/>
        <dsp:cNvSpPr/>
      </dsp:nvSpPr>
      <dsp:spPr>
        <a:xfrm>
          <a:off x="5082248" y="1518161"/>
          <a:ext cx="3990057" cy="124689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4562" tIns="72390" rIns="72390" bIns="72390" numCol="1" spcCol="1270" anchor="ctr" anchorCtr="0">
          <a:noAutofit/>
        </a:bodyPr>
        <a:lstStyle/>
        <a:p>
          <a:pPr lvl="0" algn="l" defTabSz="844550">
            <a:lnSpc>
              <a:spcPct val="90000"/>
            </a:lnSpc>
            <a:spcBef>
              <a:spcPct val="0"/>
            </a:spcBef>
            <a:spcAft>
              <a:spcPct val="35000"/>
            </a:spcAft>
          </a:pPr>
          <a:r>
            <a:rPr lang="sq-AL" sz="1900" kern="1200"/>
            <a:t>Përmirësimi i demokracisë vendore dhe avancim i agjendës së integrimit evropian në nivel vendor.</a:t>
          </a:r>
          <a:endParaRPr lang="en-GB" sz="1900" kern="1200"/>
        </a:p>
      </dsp:txBody>
      <dsp:txXfrm>
        <a:off x="5082248" y="1518161"/>
        <a:ext cx="3990057" cy="1246893"/>
      </dsp:txXfrm>
    </dsp:sp>
    <dsp:sp modelId="{9679462D-E920-49D9-BCB6-E3E57676B8BD}">
      <dsp:nvSpPr>
        <dsp:cNvPr id="0" name=""/>
        <dsp:cNvSpPr/>
      </dsp:nvSpPr>
      <dsp:spPr>
        <a:xfrm>
          <a:off x="5058773" y="1445562"/>
          <a:ext cx="587271" cy="109422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170E9C41-28D6-490D-A2CF-48AFCC4EF359}">
      <dsp:nvSpPr>
        <dsp:cNvPr id="0" name=""/>
        <dsp:cNvSpPr/>
      </dsp:nvSpPr>
      <dsp:spPr>
        <a:xfrm>
          <a:off x="908228" y="2996109"/>
          <a:ext cx="3990057" cy="124689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4562" tIns="72390" rIns="72390" bIns="72390" numCol="1" spcCol="1270" anchor="ctr" anchorCtr="0">
          <a:noAutofit/>
        </a:bodyPr>
        <a:lstStyle/>
        <a:p>
          <a:pPr lvl="0" algn="l" defTabSz="844550">
            <a:lnSpc>
              <a:spcPct val="90000"/>
            </a:lnSpc>
            <a:spcBef>
              <a:spcPct val="0"/>
            </a:spcBef>
            <a:spcAft>
              <a:spcPct val="35000"/>
            </a:spcAft>
          </a:pPr>
          <a:r>
            <a:rPr lang="sq-AL" sz="1900" kern="1200"/>
            <a:t>Digjitalizimi i shërbimeve vendore dhe përmirësimi i infrastrukturës së ofrimit të tyre.</a:t>
          </a:r>
          <a:endParaRPr lang="en-GB" sz="1900" kern="1200"/>
        </a:p>
      </dsp:txBody>
      <dsp:txXfrm>
        <a:off x="908228" y="2996109"/>
        <a:ext cx="3990057" cy="1246893"/>
      </dsp:txXfrm>
    </dsp:sp>
    <dsp:sp modelId="{F9A15C3A-3812-49E9-8372-557C2240D1A8}">
      <dsp:nvSpPr>
        <dsp:cNvPr id="0" name=""/>
        <dsp:cNvSpPr/>
      </dsp:nvSpPr>
      <dsp:spPr>
        <a:xfrm>
          <a:off x="820386" y="2925402"/>
          <a:ext cx="716004" cy="109043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4F8A521D-4EB0-4ED4-A69E-27E7CF1BFEC4}">
      <dsp:nvSpPr>
        <dsp:cNvPr id="0" name=""/>
        <dsp:cNvSpPr/>
      </dsp:nvSpPr>
      <dsp:spPr>
        <a:xfrm>
          <a:off x="5098895" y="2961516"/>
          <a:ext cx="3990057" cy="124689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4562" tIns="72390" rIns="72390" bIns="72390" numCol="1" spcCol="1270" anchor="ctr" anchorCtr="0">
          <a:noAutofit/>
        </a:bodyPr>
        <a:lstStyle/>
        <a:p>
          <a:pPr lvl="0" algn="l" defTabSz="844550">
            <a:lnSpc>
              <a:spcPct val="90000"/>
            </a:lnSpc>
            <a:spcBef>
              <a:spcPct val="0"/>
            </a:spcBef>
            <a:spcAft>
              <a:spcPct val="35000"/>
            </a:spcAft>
          </a:pPr>
          <a:r>
            <a:rPr lang="sq-AL" sz="1900" kern="1200"/>
            <a:t>Konsolidimi i kapaciteteve të strukturave qendrore administrative në mbështetje të qeverisjes vendore </a:t>
          </a:r>
          <a:endParaRPr lang="en-GB" sz="1900" kern="1200"/>
        </a:p>
      </dsp:txBody>
      <dsp:txXfrm>
        <a:off x="5098895" y="2961516"/>
        <a:ext cx="3990057" cy="1246893"/>
      </dsp:txXfrm>
    </dsp:sp>
    <dsp:sp modelId="{B73F8C82-6067-4CA0-A29D-2BE9F729CC08}">
      <dsp:nvSpPr>
        <dsp:cNvPr id="0" name=""/>
        <dsp:cNvSpPr/>
      </dsp:nvSpPr>
      <dsp:spPr>
        <a:xfrm>
          <a:off x="5077859" y="2959996"/>
          <a:ext cx="582392" cy="95206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B8B84-E8F8-4D6F-BAC6-D104CD5967DB}">
      <dsp:nvSpPr>
        <dsp:cNvPr id="0" name=""/>
        <dsp:cNvSpPr/>
      </dsp:nvSpPr>
      <dsp:spPr>
        <a:xfrm>
          <a:off x="0" y="0"/>
          <a:ext cx="47353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0EE25-5465-472B-AA70-DD6A96CF50E0}">
      <dsp:nvSpPr>
        <dsp:cNvPr id="0" name=""/>
        <dsp:cNvSpPr/>
      </dsp:nvSpPr>
      <dsp:spPr>
        <a:xfrm>
          <a:off x="0" y="0"/>
          <a:ext cx="947066" cy="97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GB" sz="3200" kern="1200" dirty="0"/>
            <a:t>3</a:t>
          </a:r>
        </a:p>
      </dsp:txBody>
      <dsp:txXfrm>
        <a:off x="0" y="0"/>
        <a:ext cx="947066" cy="977151"/>
      </dsp:txXfrm>
    </dsp:sp>
    <dsp:sp modelId="{1FF8D7EE-5FB0-451A-8510-07567179C230}">
      <dsp:nvSpPr>
        <dsp:cNvPr id="0" name=""/>
        <dsp:cNvSpPr/>
      </dsp:nvSpPr>
      <dsp:spPr>
        <a:xfrm>
          <a:off x="1018096" y="44372"/>
          <a:ext cx="3717237" cy="88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t> </a:t>
          </a:r>
          <a:r>
            <a:rPr lang="en-US" sz="1700" b="1" kern="1200" dirty="0" err="1"/>
            <a:t>Digjitalizimi</a:t>
          </a:r>
          <a:r>
            <a:rPr lang="en-US" sz="1700" b="1" kern="1200" dirty="0"/>
            <a:t> </a:t>
          </a:r>
          <a:r>
            <a:rPr lang="en-US" sz="1700" b="1" kern="1200" dirty="0" err="1"/>
            <a:t>i</a:t>
          </a:r>
          <a:r>
            <a:rPr lang="en-US" sz="1700" b="1" kern="1200" dirty="0"/>
            <a:t> </a:t>
          </a:r>
          <a:r>
            <a:rPr lang="en-US" sz="1700" b="1" kern="1200" dirty="0" err="1"/>
            <a:t>shërbimeve</a:t>
          </a:r>
          <a:r>
            <a:rPr lang="en-US" sz="1700" b="1" kern="1200" dirty="0"/>
            <a:t> </a:t>
          </a:r>
          <a:r>
            <a:rPr lang="en-US" sz="1700" b="1" kern="1200" dirty="0" err="1"/>
            <a:t>vendore</a:t>
          </a:r>
          <a:r>
            <a:rPr lang="en-US" sz="1700" b="1" kern="1200" dirty="0"/>
            <a:t> </a:t>
          </a:r>
          <a:r>
            <a:rPr lang="en-US" sz="1700" b="1" kern="1200" dirty="0" err="1"/>
            <a:t>dhe</a:t>
          </a:r>
          <a:r>
            <a:rPr lang="en-US" sz="1700" b="1" kern="1200" dirty="0"/>
            <a:t> </a:t>
          </a:r>
          <a:r>
            <a:rPr lang="en-US" sz="1700" b="1" kern="1200" dirty="0" err="1"/>
            <a:t>përmirësimi</a:t>
          </a:r>
          <a:r>
            <a:rPr lang="en-US" sz="1700" b="1" kern="1200" dirty="0"/>
            <a:t> </a:t>
          </a:r>
          <a:r>
            <a:rPr lang="en-US" sz="1700" b="1" kern="1200" dirty="0" err="1"/>
            <a:t>i</a:t>
          </a:r>
          <a:r>
            <a:rPr lang="en-US" sz="1700" b="1" kern="1200" dirty="0"/>
            <a:t> </a:t>
          </a:r>
          <a:r>
            <a:rPr lang="en-US" sz="1700" b="1" kern="1200" dirty="0" err="1"/>
            <a:t>infrastrukturës</a:t>
          </a:r>
          <a:r>
            <a:rPr lang="en-US" sz="1700" b="1" kern="1200" dirty="0"/>
            <a:t> </a:t>
          </a:r>
          <a:r>
            <a:rPr lang="en-US" sz="1700" b="1" kern="1200" dirty="0" err="1"/>
            <a:t>së</a:t>
          </a:r>
          <a:r>
            <a:rPr lang="en-US" sz="1700" b="1" kern="1200" dirty="0"/>
            <a:t> </a:t>
          </a:r>
          <a:r>
            <a:rPr lang="en-US" sz="1700" b="1" kern="1200" dirty="0" err="1"/>
            <a:t>ofrimit</a:t>
          </a:r>
          <a:r>
            <a:rPr lang="en-US" sz="1700" b="1" kern="1200" dirty="0"/>
            <a:t> </a:t>
          </a:r>
          <a:r>
            <a:rPr lang="en-US" sz="1700" b="1" kern="1200" dirty="0" err="1"/>
            <a:t>të</a:t>
          </a:r>
          <a:r>
            <a:rPr lang="en-US" sz="1700" b="1" kern="1200" dirty="0"/>
            <a:t> </a:t>
          </a:r>
          <a:r>
            <a:rPr lang="en-US" sz="1700" b="1" kern="1200" dirty="0" err="1"/>
            <a:t>tyre</a:t>
          </a:r>
          <a:r>
            <a:rPr lang="en-US" sz="1700" b="1" kern="1200" dirty="0"/>
            <a:t>.</a:t>
          </a:r>
          <a:endParaRPr lang="en-GB" sz="1700" kern="1200" dirty="0"/>
        </a:p>
      </dsp:txBody>
      <dsp:txXfrm>
        <a:off x="1018096" y="44372"/>
        <a:ext cx="3717237" cy="887451"/>
      </dsp:txXfrm>
    </dsp:sp>
    <dsp:sp modelId="{4D671060-9519-4789-B96F-B145C477E5A5}">
      <dsp:nvSpPr>
        <dsp:cNvPr id="0" name=""/>
        <dsp:cNvSpPr/>
      </dsp:nvSpPr>
      <dsp:spPr>
        <a:xfrm>
          <a:off x="947066" y="931824"/>
          <a:ext cx="37882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19A6BC-4F8A-42ED-89F5-C13E03885692}">
      <dsp:nvSpPr>
        <dsp:cNvPr id="0" name=""/>
        <dsp:cNvSpPr/>
      </dsp:nvSpPr>
      <dsp:spPr>
        <a:xfrm>
          <a:off x="0" y="977151"/>
          <a:ext cx="47353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CD3DF-5321-47F0-885B-3715E5EB586E}">
      <dsp:nvSpPr>
        <dsp:cNvPr id="0" name=""/>
        <dsp:cNvSpPr/>
      </dsp:nvSpPr>
      <dsp:spPr>
        <a:xfrm>
          <a:off x="0" y="977151"/>
          <a:ext cx="947066" cy="97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3.1</a:t>
          </a:r>
        </a:p>
      </dsp:txBody>
      <dsp:txXfrm>
        <a:off x="0" y="977151"/>
        <a:ext cx="947066" cy="977151"/>
      </dsp:txXfrm>
    </dsp:sp>
    <dsp:sp modelId="{9D3BF581-5D8E-4825-9615-922711733833}">
      <dsp:nvSpPr>
        <dsp:cNvPr id="0" name=""/>
        <dsp:cNvSpPr/>
      </dsp:nvSpPr>
      <dsp:spPr>
        <a:xfrm>
          <a:off x="1018096" y="1021523"/>
          <a:ext cx="3717237" cy="88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i="1" kern="1200" dirty="0" err="1"/>
            <a:t>vlerësimi</a:t>
          </a:r>
          <a:r>
            <a:rPr lang="en-US" sz="1700" i="1" kern="1200" dirty="0"/>
            <a:t> </a:t>
          </a:r>
          <a:r>
            <a:rPr lang="en-US" sz="1700" i="1" kern="1200" dirty="0" err="1"/>
            <a:t>i</a:t>
          </a:r>
          <a:r>
            <a:rPr lang="en-US" sz="1700" i="1" kern="1200" dirty="0"/>
            <a:t> </a:t>
          </a:r>
          <a:r>
            <a:rPr lang="en-US" sz="1700" i="1" kern="1200" dirty="0" err="1"/>
            <a:t>praktikave</a:t>
          </a:r>
          <a:r>
            <a:rPr lang="en-US" sz="1700" i="1" kern="1200" dirty="0"/>
            <a:t>, </a:t>
          </a:r>
          <a:r>
            <a:rPr lang="en-US" sz="1700" i="1" kern="1200" dirty="0" err="1"/>
            <a:t>nevojave</a:t>
          </a:r>
          <a:r>
            <a:rPr lang="en-US" sz="1700" i="1" kern="1200" dirty="0"/>
            <a:t> </a:t>
          </a:r>
          <a:r>
            <a:rPr lang="en-US" sz="1700" i="1" kern="1200" dirty="0" err="1"/>
            <a:t>dhe</a:t>
          </a:r>
          <a:r>
            <a:rPr lang="en-US" sz="1700" i="1" kern="1200" dirty="0"/>
            <a:t> </a:t>
          </a:r>
          <a:r>
            <a:rPr lang="en-US" sz="1700" i="1" kern="1200" dirty="0" err="1"/>
            <a:t>gatishmërisë</a:t>
          </a:r>
          <a:r>
            <a:rPr lang="en-US" sz="1700" i="1" kern="1200" dirty="0"/>
            <a:t> </a:t>
          </a:r>
          <a:r>
            <a:rPr lang="en-US" sz="1700" i="1" kern="1200" dirty="0" err="1"/>
            <a:t>digjitale</a:t>
          </a:r>
          <a:r>
            <a:rPr lang="en-US" sz="1700" i="1" kern="1200" dirty="0"/>
            <a:t> </a:t>
          </a:r>
          <a:r>
            <a:rPr lang="en-US" sz="1700" i="1" kern="1200" dirty="0" err="1"/>
            <a:t>të</a:t>
          </a:r>
          <a:r>
            <a:rPr lang="en-US" sz="1700" i="1" kern="1200" dirty="0"/>
            <a:t> </a:t>
          </a:r>
          <a:r>
            <a:rPr lang="en-US" sz="1700" i="1" kern="1200" dirty="0" err="1"/>
            <a:t>bashkive</a:t>
          </a:r>
          <a:r>
            <a:rPr lang="en-US" sz="1700" i="1" kern="1200" dirty="0"/>
            <a:t> </a:t>
          </a:r>
          <a:r>
            <a:rPr lang="en-US" sz="1700" i="1" kern="1200" dirty="0" err="1"/>
            <a:t>dhe</a:t>
          </a:r>
          <a:r>
            <a:rPr lang="en-US" sz="1700" i="1" kern="1200" dirty="0"/>
            <a:t> </a:t>
          </a:r>
          <a:r>
            <a:rPr lang="en-US" sz="1700" i="1" kern="1200" dirty="0" err="1"/>
            <a:t>publikut</a:t>
          </a:r>
          <a:r>
            <a:rPr lang="en-US" sz="1700" i="1" kern="1200" dirty="0"/>
            <a:t> (2023-2025)</a:t>
          </a:r>
          <a:endParaRPr lang="en-GB" sz="1700" kern="1200" dirty="0"/>
        </a:p>
      </dsp:txBody>
      <dsp:txXfrm>
        <a:off x="1018096" y="1021523"/>
        <a:ext cx="3717237" cy="887451"/>
      </dsp:txXfrm>
    </dsp:sp>
    <dsp:sp modelId="{A1203886-E018-4471-A9CD-BDAD5EE27635}">
      <dsp:nvSpPr>
        <dsp:cNvPr id="0" name=""/>
        <dsp:cNvSpPr/>
      </dsp:nvSpPr>
      <dsp:spPr>
        <a:xfrm>
          <a:off x="947066" y="1908975"/>
          <a:ext cx="37882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333BF8-CF2A-4962-AFC7-E5716ED157D4}">
      <dsp:nvSpPr>
        <dsp:cNvPr id="0" name=""/>
        <dsp:cNvSpPr/>
      </dsp:nvSpPr>
      <dsp:spPr>
        <a:xfrm>
          <a:off x="0" y="1954302"/>
          <a:ext cx="47353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A026E-759B-445A-B610-F340D3DBEAFB}">
      <dsp:nvSpPr>
        <dsp:cNvPr id="0" name=""/>
        <dsp:cNvSpPr/>
      </dsp:nvSpPr>
      <dsp:spPr>
        <a:xfrm>
          <a:off x="0" y="1954302"/>
          <a:ext cx="947066" cy="97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3.2</a:t>
          </a:r>
        </a:p>
      </dsp:txBody>
      <dsp:txXfrm>
        <a:off x="0" y="1954302"/>
        <a:ext cx="947066" cy="977151"/>
      </dsp:txXfrm>
    </dsp:sp>
    <dsp:sp modelId="{320AF2C0-EC58-484A-985E-3A9893C94C61}">
      <dsp:nvSpPr>
        <dsp:cNvPr id="0" name=""/>
        <dsp:cNvSpPr/>
      </dsp:nvSpPr>
      <dsp:spPr>
        <a:xfrm>
          <a:off x="1018096" y="1998675"/>
          <a:ext cx="3717237" cy="88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i="1" kern="1200" dirty="0" err="1"/>
            <a:t>Udhërrëfyes</a:t>
          </a:r>
          <a:r>
            <a:rPr lang="en-US" sz="1700" i="1" kern="1200" dirty="0"/>
            <a:t> </a:t>
          </a:r>
          <a:r>
            <a:rPr lang="en-US" sz="1700" i="1" kern="1200" dirty="0" err="1"/>
            <a:t>për</a:t>
          </a:r>
          <a:r>
            <a:rPr lang="en-US" sz="1700" i="1" kern="1200" dirty="0"/>
            <a:t> </a:t>
          </a:r>
          <a:r>
            <a:rPr lang="en-US" sz="1700" i="1" kern="1200" dirty="0" err="1"/>
            <a:t>digjitalizimin</a:t>
          </a:r>
          <a:r>
            <a:rPr lang="en-US" sz="1700" i="1" kern="1200" dirty="0"/>
            <a:t> </a:t>
          </a:r>
          <a:r>
            <a:rPr lang="en-US" sz="1700" i="1" kern="1200" dirty="0" err="1"/>
            <a:t>dhe</a:t>
          </a:r>
          <a:r>
            <a:rPr lang="en-US" sz="1700" i="1" kern="1200" dirty="0"/>
            <a:t> </a:t>
          </a:r>
          <a:r>
            <a:rPr lang="en-US" sz="1700" i="1" kern="1200" dirty="0" err="1"/>
            <a:t>ofrimin</a:t>
          </a:r>
          <a:r>
            <a:rPr lang="en-US" sz="1700" i="1" kern="1200" dirty="0"/>
            <a:t> e </a:t>
          </a:r>
          <a:r>
            <a:rPr lang="en-US" sz="1700" i="1" kern="1200" dirty="0" err="1"/>
            <a:t>shërbimeve</a:t>
          </a:r>
          <a:r>
            <a:rPr lang="en-US" sz="1700" i="1" kern="1200" dirty="0"/>
            <a:t> </a:t>
          </a:r>
          <a:r>
            <a:rPr lang="en-US" sz="1700" i="1" kern="1200" dirty="0" err="1"/>
            <a:t>elektronike</a:t>
          </a:r>
          <a:r>
            <a:rPr lang="en-US" sz="1700" i="1" kern="1200" dirty="0"/>
            <a:t> (2023-2025)</a:t>
          </a:r>
          <a:endParaRPr lang="en-GB" sz="1700" kern="1200" dirty="0"/>
        </a:p>
      </dsp:txBody>
      <dsp:txXfrm>
        <a:off x="1018096" y="1998675"/>
        <a:ext cx="3717237" cy="887451"/>
      </dsp:txXfrm>
    </dsp:sp>
    <dsp:sp modelId="{966BD841-C025-44D6-996C-480AB11B6DD8}">
      <dsp:nvSpPr>
        <dsp:cNvPr id="0" name=""/>
        <dsp:cNvSpPr/>
      </dsp:nvSpPr>
      <dsp:spPr>
        <a:xfrm>
          <a:off x="947066" y="2886126"/>
          <a:ext cx="37882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E5382-78FF-47B2-AD4E-437958428FE7}">
      <dsp:nvSpPr>
        <dsp:cNvPr id="0" name=""/>
        <dsp:cNvSpPr/>
      </dsp:nvSpPr>
      <dsp:spPr>
        <a:xfrm>
          <a:off x="0" y="2931453"/>
          <a:ext cx="47353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7FE5E-2946-4ECA-86E4-C8CA304B94A0}">
      <dsp:nvSpPr>
        <dsp:cNvPr id="0" name=""/>
        <dsp:cNvSpPr/>
      </dsp:nvSpPr>
      <dsp:spPr>
        <a:xfrm>
          <a:off x="0" y="2931453"/>
          <a:ext cx="947066" cy="97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3.3</a:t>
          </a:r>
        </a:p>
      </dsp:txBody>
      <dsp:txXfrm>
        <a:off x="0" y="2931453"/>
        <a:ext cx="947066" cy="977151"/>
      </dsp:txXfrm>
    </dsp:sp>
    <dsp:sp modelId="{AC115FB0-9252-4556-B380-A3664E92272E}">
      <dsp:nvSpPr>
        <dsp:cNvPr id="0" name=""/>
        <dsp:cNvSpPr/>
      </dsp:nvSpPr>
      <dsp:spPr>
        <a:xfrm>
          <a:off x="1018096" y="2975826"/>
          <a:ext cx="3717237" cy="88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i="1" kern="1200" dirty="0" err="1"/>
            <a:t>Kalimi</a:t>
          </a:r>
          <a:r>
            <a:rPr lang="en-US" sz="1700" i="1" kern="1200" dirty="0"/>
            <a:t> </a:t>
          </a:r>
          <a:r>
            <a:rPr lang="en-US" sz="1700" i="1" kern="1200" dirty="0" err="1"/>
            <a:t>tek</a:t>
          </a:r>
          <a:r>
            <a:rPr lang="en-US" sz="1700" i="1" kern="1200" dirty="0"/>
            <a:t> </a:t>
          </a:r>
          <a:r>
            <a:rPr lang="en-US" sz="1700" i="1" kern="1200" dirty="0" err="1"/>
            <a:t>shërbimet</a:t>
          </a:r>
          <a:r>
            <a:rPr lang="en-US" sz="1700" i="1" kern="1200" dirty="0"/>
            <a:t> </a:t>
          </a:r>
          <a:r>
            <a:rPr lang="en-US" sz="1700" i="1" kern="1200" dirty="0" err="1"/>
            <a:t>elektronike</a:t>
          </a:r>
          <a:r>
            <a:rPr lang="en-US" sz="1700" i="1" kern="1200" dirty="0"/>
            <a:t> </a:t>
          </a:r>
          <a:r>
            <a:rPr lang="en-US" sz="1700" i="1" kern="1200" dirty="0" err="1"/>
            <a:t>dhe</a:t>
          </a:r>
          <a:r>
            <a:rPr lang="en-US" sz="1700" i="1" kern="1200" dirty="0"/>
            <a:t> </a:t>
          </a:r>
          <a:r>
            <a:rPr lang="en-US" sz="1700" i="1" kern="1200" dirty="0" err="1"/>
            <a:t>digjitalizimi</a:t>
          </a:r>
          <a:r>
            <a:rPr lang="en-US" sz="1700" i="1" kern="1200" dirty="0"/>
            <a:t> </a:t>
          </a:r>
          <a:r>
            <a:rPr lang="en-US" sz="1700" i="1" kern="1200" dirty="0" err="1"/>
            <a:t>i</a:t>
          </a:r>
          <a:r>
            <a:rPr lang="en-US" sz="1700" i="1" kern="1200" dirty="0"/>
            <a:t> </a:t>
          </a:r>
          <a:r>
            <a:rPr lang="en-US" sz="1700" i="1" kern="1200" dirty="0" err="1"/>
            <a:t>qeverisjes</a:t>
          </a:r>
          <a:r>
            <a:rPr lang="en-US" sz="1700" i="1" kern="1200" dirty="0"/>
            <a:t> </a:t>
          </a:r>
          <a:r>
            <a:rPr lang="en-US" sz="1700" i="1" kern="1200" dirty="0" err="1"/>
            <a:t>vendore</a:t>
          </a:r>
          <a:endParaRPr lang="en-GB" sz="1700" kern="1200" dirty="0"/>
        </a:p>
      </dsp:txBody>
      <dsp:txXfrm>
        <a:off x="1018096" y="2975826"/>
        <a:ext cx="3717237" cy="887451"/>
      </dsp:txXfrm>
    </dsp:sp>
    <dsp:sp modelId="{51AB3EC0-0421-4DD3-B32B-DB062084DA5D}">
      <dsp:nvSpPr>
        <dsp:cNvPr id="0" name=""/>
        <dsp:cNvSpPr/>
      </dsp:nvSpPr>
      <dsp:spPr>
        <a:xfrm>
          <a:off x="947066" y="3863278"/>
          <a:ext cx="37882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460876-BCCD-4F28-8ABE-A831A6702F7B}" type="datetimeFigureOut">
              <a:rPr lang="en-GB" smtClean="0"/>
              <a:t>12/12/2022</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9F2649-204F-4927-AB90-C36CFC9ACB67}" type="slidenum">
              <a:rPr lang="en-GB" smtClean="0"/>
              <a:t>‹#›</a:t>
            </a:fld>
            <a:endParaRPr lang="en-GB"/>
          </a:p>
        </p:txBody>
      </p:sp>
    </p:spTree>
    <p:extLst>
      <p:ext uri="{BB962C8B-B14F-4D97-AF65-F5344CB8AC3E}">
        <p14:creationId xmlns:p14="http://schemas.microsoft.com/office/powerpoint/2010/main" val="295739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763588"/>
            <a:ext cx="6794500" cy="3822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1</a:t>
            </a:fld>
            <a:endParaRPr lang="en-US"/>
          </a:p>
        </p:txBody>
      </p:sp>
    </p:spTree>
    <p:extLst>
      <p:ext uri="{BB962C8B-B14F-4D97-AF65-F5344CB8AC3E}">
        <p14:creationId xmlns:p14="http://schemas.microsoft.com/office/powerpoint/2010/main" val="251422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b22b5d4f5d_0_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b22b5d4f5d_0_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47113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b22b5d4f5d_0_6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b22b5d4f5d_0_6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099644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b512e4a4ea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b512e4a4ea_0_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25293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b512e4a4ea_0_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b512e4a4ea_0_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33553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b512e4a4ea_1_7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b512e4a4ea_1_7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279528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16</a:t>
            </a:fld>
            <a:endParaRPr lang="en-US"/>
          </a:p>
        </p:txBody>
      </p:sp>
    </p:spTree>
    <p:extLst>
      <p:ext uri="{BB962C8B-B14F-4D97-AF65-F5344CB8AC3E}">
        <p14:creationId xmlns:p14="http://schemas.microsoft.com/office/powerpoint/2010/main" val="160262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17</a:t>
            </a:fld>
            <a:endParaRPr lang="en-US"/>
          </a:p>
        </p:txBody>
      </p:sp>
    </p:spTree>
    <p:extLst>
      <p:ext uri="{BB962C8B-B14F-4D97-AF65-F5344CB8AC3E}">
        <p14:creationId xmlns:p14="http://schemas.microsoft.com/office/powerpoint/2010/main" val="218109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18</a:t>
            </a:fld>
            <a:endParaRPr lang="en-US"/>
          </a:p>
        </p:txBody>
      </p:sp>
    </p:spTree>
    <p:extLst>
      <p:ext uri="{BB962C8B-B14F-4D97-AF65-F5344CB8AC3E}">
        <p14:creationId xmlns:p14="http://schemas.microsoft.com/office/powerpoint/2010/main" val="1681311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19</a:t>
            </a:fld>
            <a:endParaRPr lang="en-US"/>
          </a:p>
        </p:txBody>
      </p:sp>
    </p:spTree>
    <p:extLst>
      <p:ext uri="{BB962C8B-B14F-4D97-AF65-F5344CB8AC3E}">
        <p14:creationId xmlns:p14="http://schemas.microsoft.com/office/powerpoint/2010/main" val="376312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20</a:t>
            </a:fld>
            <a:endParaRPr lang="en-US"/>
          </a:p>
        </p:txBody>
      </p:sp>
    </p:spTree>
    <p:extLst>
      <p:ext uri="{BB962C8B-B14F-4D97-AF65-F5344CB8AC3E}">
        <p14:creationId xmlns:p14="http://schemas.microsoft.com/office/powerpoint/2010/main" val="380822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aed5fe7a89_0_2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aed5fe7a89_0_2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101924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21</a:t>
            </a:fld>
            <a:endParaRPr lang="en-US"/>
          </a:p>
        </p:txBody>
      </p:sp>
    </p:spTree>
    <p:extLst>
      <p:ext uri="{BB962C8B-B14F-4D97-AF65-F5344CB8AC3E}">
        <p14:creationId xmlns:p14="http://schemas.microsoft.com/office/powerpoint/2010/main" val="995144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22</a:t>
            </a:fld>
            <a:endParaRPr lang="en-US"/>
          </a:p>
        </p:txBody>
      </p:sp>
    </p:spTree>
    <p:extLst>
      <p:ext uri="{BB962C8B-B14F-4D97-AF65-F5344CB8AC3E}">
        <p14:creationId xmlns:p14="http://schemas.microsoft.com/office/powerpoint/2010/main" val="165255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23</a:t>
            </a:fld>
            <a:endParaRPr lang="en-US"/>
          </a:p>
        </p:txBody>
      </p:sp>
    </p:spTree>
    <p:extLst>
      <p:ext uri="{BB962C8B-B14F-4D97-AF65-F5344CB8AC3E}">
        <p14:creationId xmlns:p14="http://schemas.microsoft.com/office/powerpoint/2010/main" val="1673921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24</a:t>
            </a:fld>
            <a:endParaRPr lang="en-US"/>
          </a:p>
        </p:txBody>
      </p:sp>
    </p:spTree>
    <p:extLst>
      <p:ext uri="{BB962C8B-B14F-4D97-AF65-F5344CB8AC3E}">
        <p14:creationId xmlns:p14="http://schemas.microsoft.com/office/powerpoint/2010/main" val="69629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25</a:t>
            </a:fld>
            <a:endParaRPr lang="en-US"/>
          </a:p>
        </p:txBody>
      </p:sp>
    </p:spTree>
    <p:extLst>
      <p:ext uri="{BB962C8B-B14F-4D97-AF65-F5344CB8AC3E}">
        <p14:creationId xmlns:p14="http://schemas.microsoft.com/office/powerpoint/2010/main" val="4249350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50888"/>
            <a:ext cx="6684963" cy="3760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9FC20-7366-4A0C-AA7D-F4AAF6FB2A89}" type="slidenum">
              <a:rPr lang="en-US" smtClean="0"/>
              <a:pPr/>
              <a:t>26</a:t>
            </a:fld>
            <a:endParaRPr lang="en-US"/>
          </a:p>
        </p:txBody>
      </p:sp>
    </p:spTree>
    <p:extLst>
      <p:ext uri="{BB962C8B-B14F-4D97-AF65-F5344CB8AC3E}">
        <p14:creationId xmlns:p14="http://schemas.microsoft.com/office/powerpoint/2010/main" val="2537436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b512e4a4ea_0_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b512e4a4ea_0_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041435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af0794fed4_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af0794fed4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812615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aed5fe7a89_1_4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aed5fe7a89_1_4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41110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b512e4a4ea_1_7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b512e4a4ea_1_74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58817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b22b5d4f5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b22b5d4f5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60225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22b5d4f5d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22b5d4f5d_0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21586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b22b5d4f5d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b22b5d4f5d_0_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56472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b22b5d4f5d_0_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b22b5d4f5d_0_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99591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b22b5d4f5d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b22b5d4f5d_0_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20950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b22b5d4f5d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b22b5d4f5d_0_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43256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b22b5d4f5d_0_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b22b5d4f5d_0_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42373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BF15-23E3-F4E7-FE8F-514301A78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C1C0A4-DF5E-821D-BE58-7F074F9B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62610D-49A9-5092-1FD1-2B7D77664FFE}"/>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5" name="Footer Placeholder 4">
            <a:extLst>
              <a:ext uri="{FF2B5EF4-FFF2-40B4-BE49-F238E27FC236}">
                <a16:creationId xmlns:a16="http://schemas.microsoft.com/office/drawing/2014/main" id="{4197AC86-C8DA-6F78-5BFB-19C889E5C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85338-0B7C-A1B9-EE09-512364249AD4}"/>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326243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A2D8-357D-F42A-1403-5127D30CE9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55A0FE-7786-DBAF-BB5F-5C9CADA2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6BAC77-A1A2-92D1-AD81-7AE30EFC78B5}"/>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5" name="Footer Placeholder 4">
            <a:extLst>
              <a:ext uri="{FF2B5EF4-FFF2-40B4-BE49-F238E27FC236}">
                <a16:creationId xmlns:a16="http://schemas.microsoft.com/office/drawing/2014/main" id="{18B4C241-26D3-9EE8-2CF0-6217841841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8EDFE-AF91-7B2B-F65D-A8B74F7807C9}"/>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289145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281B4-B2A4-26A6-92E9-6113F3BBE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1D2444-5C7F-637C-B04A-0BCE4BC5AF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4CD154-50C9-6CDA-F66E-0C97C638F5DB}"/>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5" name="Footer Placeholder 4">
            <a:extLst>
              <a:ext uri="{FF2B5EF4-FFF2-40B4-BE49-F238E27FC236}">
                <a16:creationId xmlns:a16="http://schemas.microsoft.com/office/drawing/2014/main" id="{015848F2-77B9-A9A6-FE33-150A34BCCE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6C48D7-FE3E-90C1-C209-117C60553355}"/>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310809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2709069"/>
            <a:ext cx="10972800" cy="960107"/>
          </a:xfrm>
        </p:spPr>
        <p:txBody>
          <a:bodyPr anchor="b">
            <a:noAutofit/>
          </a:bodyPr>
          <a:lstStyle>
            <a:lvl1pPr algn="ctr">
              <a:defRPr sz="5334" kern="0" spc="1333" baseline="0"/>
            </a:lvl1pPr>
          </a:lstStyle>
          <a:p>
            <a:r>
              <a:rPr kumimoji="1" lang="en-US" altLang="ja-JP" dirty="0"/>
              <a:t>TITLE</a:t>
            </a:r>
            <a:endParaRPr kumimoji="1" lang="ja-JP" altLang="en-US" dirty="0"/>
          </a:p>
        </p:txBody>
      </p:sp>
      <p:sp>
        <p:nvSpPr>
          <p:cNvPr id="6" name="テキスト プレースホルダー 5"/>
          <p:cNvSpPr>
            <a:spLocks noGrp="1"/>
          </p:cNvSpPr>
          <p:nvPr>
            <p:ph type="body" sz="quarter" idx="12" hasCustomPrompt="1"/>
          </p:nvPr>
        </p:nvSpPr>
        <p:spPr>
          <a:xfrm>
            <a:off x="647228" y="3573165"/>
            <a:ext cx="10897544" cy="383894"/>
          </a:xfrm>
        </p:spPr>
        <p:txBody>
          <a:bodyPr>
            <a:noAutofit/>
          </a:bodyPr>
          <a:lstStyle>
            <a:lvl1pPr algn="ctr">
              <a:spcBef>
                <a:spcPts val="0"/>
              </a:spcBef>
              <a:defRPr sz="1867" spc="667" baseline="0">
                <a:solidFill>
                  <a:schemeClr val="tx1"/>
                </a:solidFill>
              </a:defRPr>
            </a:lvl1pPr>
          </a:lstStyle>
          <a:p>
            <a:pPr lvl="0"/>
            <a:r>
              <a:rPr kumimoji="1" lang="en-US" altLang="ja-JP" dirty="0"/>
              <a:t>DESCRIPTION GOES HERE</a:t>
            </a:r>
            <a:endParaRPr kumimoji="1" lang="ja-JP" altLang="en-US" dirty="0"/>
          </a:p>
        </p:txBody>
      </p:sp>
      <p:grpSp>
        <p:nvGrpSpPr>
          <p:cNvPr id="8" name="Group 7"/>
          <p:cNvGrpSpPr/>
          <p:nvPr userDrawn="1"/>
        </p:nvGrpSpPr>
        <p:grpSpPr>
          <a:xfrm>
            <a:off x="-49216" y="-267411"/>
            <a:ext cx="12241216" cy="2195083"/>
            <a:chOff x="-73818" y="-125338"/>
            <a:chExt cx="18360231" cy="3292624"/>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279" y="-125338"/>
              <a:ext cx="3292624" cy="3292624"/>
            </a:xfrm>
            <a:prstGeom prst="rect">
              <a:avLst/>
            </a:prstGeom>
          </p:spPr>
        </p:pic>
        <p:grpSp>
          <p:nvGrpSpPr>
            <p:cNvPr id="13" name="Group 12"/>
            <p:cNvGrpSpPr/>
            <p:nvPr userDrawn="1"/>
          </p:nvGrpSpPr>
          <p:grpSpPr>
            <a:xfrm>
              <a:off x="3958630" y="2065636"/>
              <a:ext cx="14327783" cy="53528"/>
              <a:chOff x="-289842" y="2414092"/>
              <a:chExt cx="19226136" cy="53528"/>
            </a:xfrm>
          </p:grpSpPr>
          <p:cxnSp>
            <p:nvCxnSpPr>
              <p:cNvPr id="17" name="Straight Connector 16"/>
              <p:cNvCxnSpPr/>
              <p:nvPr userDrawn="1"/>
            </p:nvCxnSpPr>
            <p:spPr>
              <a:xfrm>
                <a:off x="-289842" y="2414092"/>
                <a:ext cx="192261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89842" y="2467620"/>
                <a:ext cx="19226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73818" y="2065636"/>
              <a:ext cx="936104" cy="53528"/>
              <a:chOff x="-289842" y="2414092"/>
              <a:chExt cx="19226136" cy="53528"/>
            </a:xfrm>
          </p:grpSpPr>
          <p:cxnSp>
            <p:nvCxnSpPr>
              <p:cNvPr id="15" name="Straight Connector 14"/>
              <p:cNvCxnSpPr/>
              <p:nvPr userDrawn="1"/>
            </p:nvCxnSpPr>
            <p:spPr>
              <a:xfrm>
                <a:off x="-289842" y="2414092"/>
                <a:ext cx="192261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89842" y="2467620"/>
                <a:ext cx="19226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p:cNvGrpSpPr/>
          <p:nvPr userDrawn="1"/>
        </p:nvGrpSpPr>
        <p:grpSpPr>
          <a:xfrm>
            <a:off x="-49216" y="6549348"/>
            <a:ext cx="12241216" cy="30479"/>
            <a:chOff x="-289842" y="2414092"/>
            <a:chExt cx="19226136" cy="53528"/>
          </a:xfrm>
        </p:grpSpPr>
        <p:cxnSp>
          <p:nvCxnSpPr>
            <p:cNvPr id="20" name="Straight Connector 19"/>
            <p:cNvCxnSpPr/>
            <p:nvPr userDrawn="1"/>
          </p:nvCxnSpPr>
          <p:spPr>
            <a:xfrm>
              <a:off x="-289842" y="2414092"/>
              <a:ext cx="192261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89842" y="2467620"/>
              <a:ext cx="19226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278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896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8153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6505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 Column">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9348406" y="6472254"/>
            <a:ext cx="2844800" cy="365125"/>
          </a:xfrm>
          <a:noFill/>
        </p:spPr>
        <p:txBody>
          <a:bodyPr/>
          <a:lstStyle/>
          <a:p>
            <a:fld id="{27CB87ED-CE54-4A81-84E3-F65697A29D35}" type="slidenum">
              <a:rPr lang="ja-JP" altLang="en-US" smtClean="0"/>
              <a:pPr/>
              <a:t>‹#›</a:t>
            </a:fld>
            <a:endParaRPr lang="ja-JP" altLang="en-US" dirty="0"/>
          </a:p>
        </p:txBody>
      </p:sp>
      <p:sp>
        <p:nvSpPr>
          <p:cNvPr id="7" name="テキスト プレースホルダー 6"/>
          <p:cNvSpPr>
            <a:spLocks noGrp="1"/>
          </p:cNvSpPr>
          <p:nvPr>
            <p:ph type="body" sz="quarter" idx="13" hasCustomPrompt="1"/>
          </p:nvPr>
        </p:nvSpPr>
        <p:spPr>
          <a:xfrm>
            <a:off x="790951" y="2612909"/>
            <a:ext cx="10610099" cy="576064"/>
          </a:xfrm>
        </p:spPr>
        <p:txBody>
          <a:bodyPr anchor="b">
            <a:normAutofit/>
          </a:bodyPr>
          <a:lstStyle>
            <a:lvl1pPr algn="ctr">
              <a:spcBef>
                <a:spcPts val="0"/>
              </a:spcBef>
              <a:defRPr sz="2667" baseline="0">
                <a:solidFill>
                  <a:schemeClr val="accent1"/>
                </a:solidFill>
              </a:defRPr>
            </a:lvl1pPr>
          </a:lstStyle>
          <a:p>
            <a:pPr lvl="0"/>
            <a:r>
              <a:rPr kumimoji="1" lang="en-US" altLang="ja-JP" dirty="0"/>
              <a:t>Caption Goes Here</a:t>
            </a:r>
            <a:endParaRPr kumimoji="1" lang="ja-JP" altLang="en-US" dirty="0"/>
          </a:p>
        </p:txBody>
      </p:sp>
      <p:sp>
        <p:nvSpPr>
          <p:cNvPr id="8" name="テキスト プレースホルダー 6"/>
          <p:cNvSpPr>
            <a:spLocks noGrp="1"/>
          </p:cNvSpPr>
          <p:nvPr>
            <p:ph type="body" sz="quarter" idx="14" hasCustomPrompt="1"/>
          </p:nvPr>
        </p:nvSpPr>
        <p:spPr>
          <a:xfrm>
            <a:off x="790951" y="3236979"/>
            <a:ext cx="10610099" cy="1392155"/>
          </a:xfrm>
        </p:spPr>
        <p:txBody>
          <a:bodyPr>
            <a:noAutofit/>
          </a:bodyPr>
          <a:lstStyle>
            <a:lvl1pPr algn="ctr">
              <a:lnSpc>
                <a:spcPct val="100000"/>
              </a:lnSpc>
              <a:spcBef>
                <a:spcPts val="0"/>
              </a:spcBef>
              <a:defRPr sz="1867"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grpSp>
        <p:nvGrpSpPr>
          <p:cNvPr id="20" name="Group 19"/>
          <p:cNvGrpSpPr/>
          <p:nvPr userDrawn="1"/>
        </p:nvGrpSpPr>
        <p:grpSpPr>
          <a:xfrm>
            <a:off x="-49216" y="-350258"/>
            <a:ext cx="12241216" cy="1442459"/>
            <a:chOff x="-73818" y="-125338"/>
            <a:chExt cx="18360231" cy="3292624"/>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279" y="-125338"/>
              <a:ext cx="3292624" cy="3292624"/>
            </a:xfrm>
            <a:prstGeom prst="rect">
              <a:avLst/>
            </a:prstGeom>
          </p:spPr>
        </p:pic>
        <p:grpSp>
          <p:nvGrpSpPr>
            <p:cNvPr id="22" name="Group 21"/>
            <p:cNvGrpSpPr/>
            <p:nvPr userDrawn="1"/>
          </p:nvGrpSpPr>
          <p:grpSpPr>
            <a:xfrm>
              <a:off x="3958630" y="2065636"/>
              <a:ext cx="14327783" cy="53528"/>
              <a:chOff x="-289842" y="2414092"/>
              <a:chExt cx="19226136" cy="53528"/>
            </a:xfrm>
          </p:grpSpPr>
          <p:cxnSp>
            <p:nvCxnSpPr>
              <p:cNvPr id="26" name="Straight Connector 25"/>
              <p:cNvCxnSpPr/>
              <p:nvPr userDrawn="1"/>
            </p:nvCxnSpPr>
            <p:spPr>
              <a:xfrm>
                <a:off x="-289842" y="2414092"/>
                <a:ext cx="192261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89842" y="2467620"/>
                <a:ext cx="19226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73818" y="2065636"/>
              <a:ext cx="936104" cy="53528"/>
              <a:chOff x="-289842" y="2414092"/>
              <a:chExt cx="19226136" cy="53528"/>
            </a:xfrm>
          </p:grpSpPr>
          <p:cxnSp>
            <p:nvCxnSpPr>
              <p:cNvPr id="24" name="Straight Connector 23"/>
              <p:cNvCxnSpPr/>
              <p:nvPr userDrawn="1"/>
            </p:nvCxnSpPr>
            <p:spPr>
              <a:xfrm>
                <a:off x="-289842" y="2414092"/>
                <a:ext cx="192261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89842" y="2467620"/>
                <a:ext cx="19226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p:cNvGrpSpPr/>
          <p:nvPr userDrawn="1"/>
        </p:nvGrpSpPr>
        <p:grpSpPr>
          <a:xfrm>
            <a:off x="-1207" y="6470863"/>
            <a:ext cx="12193207" cy="30479"/>
            <a:chOff x="-289842" y="2414092"/>
            <a:chExt cx="19226136" cy="53528"/>
          </a:xfrm>
        </p:grpSpPr>
        <p:cxnSp>
          <p:nvCxnSpPr>
            <p:cNvPr id="29" name="Straight Connector 28"/>
            <p:cNvCxnSpPr/>
            <p:nvPr userDrawn="1"/>
          </p:nvCxnSpPr>
          <p:spPr>
            <a:xfrm>
              <a:off x="-289842" y="2414092"/>
              <a:ext cx="192261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89842" y="2467620"/>
              <a:ext cx="19226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52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allAtOnce"/>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5D09-0680-9244-E257-8A85461D27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F939DD-DF80-6318-EF69-728BBA046A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655D97-300F-FE21-E93C-BF041A7247E5}"/>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5" name="Footer Placeholder 4">
            <a:extLst>
              <a:ext uri="{FF2B5EF4-FFF2-40B4-BE49-F238E27FC236}">
                <a16:creationId xmlns:a16="http://schemas.microsoft.com/office/drawing/2014/main" id="{D2B974A9-EE7C-647D-9C62-030F664A28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E5C404-DE48-144F-18DC-DD1095CC608D}"/>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361789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D5A5-72B0-FB30-17C2-2065CAD87F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E8D75B-AA11-C74D-865D-FB28EBD70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77F2C8-BD6A-1AA2-F900-A3511F37D9F9}"/>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5" name="Footer Placeholder 4">
            <a:extLst>
              <a:ext uri="{FF2B5EF4-FFF2-40B4-BE49-F238E27FC236}">
                <a16:creationId xmlns:a16="http://schemas.microsoft.com/office/drawing/2014/main" id="{1C53E308-31E3-F3DA-08D3-B11D6973FE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E0DE0A-40A3-90FA-39A5-91FB8DF45437}"/>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261699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5B97-989F-F2B9-FD72-112936DB6B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4E1B32-3EE3-83E6-213A-5437B9CF7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81C400-ADB4-3BF8-2C9A-7A8B4E7E76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7CD1C8-B5B6-5FF0-B342-E0ECB6DF4F40}"/>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6" name="Footer Placeholder 5">
            <a:extLst>
              <a:ext uri="{FF2B5EF4-FFF2-40B4-BE49-F238E27FC236}">
                <a16:creationId xmlns:a16="http://schemas.microsoft.com/office/drawing/2014/main" id="{4A334C99-9AFD-0CEA-F33A-8703A28D2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819ED4-3820-B562-1B94-D60FB951EACF}"/>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157644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C989-C254-5690-D16B-D6D2B90095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CD7E75-4CCC-B79B-247E-B084F9FDD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6BA354-0553-42D8-8196-4EFC59D382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F0AFD8-07D8-65EF-3564-B53B4F24C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612DB2-D2B9-8953-E742-C2731AA51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78F781-601C-DC53-8B82-18AAC4F2C613}"/>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8" name="Footer Placeholder 7">
            <a:extLst>
              <a:ext uri="{FF2B5EF4-FFF2-40B4-BE49-F238E27FC236}">
                <a16:creationId xmlns:a16="http://schemas.microsoft.com/office/drawing/2014/main" id="{A165A7A8-97C8-AD58-B534-570B092AD7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F61A6E-D78C-9973-51D1-FDC1A4C6F217}"/>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374181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927F-C8B4-8844-8FD0-334E90B1F6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C42B3B-274F-30F5-8BE6-320400309729}"/>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4" name="Footer Placeholder 3">
            <a:extLst>
              <a:ext uri="{FF2B5EF4-FFF2-40B4-BE49-F238E27FC236}">
                <a16:creationId xmlns:a16="http://schemas.microsoft.com/office/drawing/2014/main" id="{C872B33C-B077-2123-1C4D-C5F8E3300E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6E5807-024C-5000-F6E4-240B5257542F}"/>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191427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FD956-1C47-D933-50D7-A5C8D1938B79}"/>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3" name="Footer Placeholder 2">
            <a:extLst>
              <a:ext uri="{FF2B5EF4-FFF2-40B4-BE49-F238E27FC236}">
                <a16:creationId xmlns:a16="http://schemas.microsoft.com/office/drawing/2014/main" id="{542B9DE6-EE6F-31C9-1460-E325A106D1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9A805A-4C42-DA38-419A-34BA7A816423}"/>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28797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AB40-9017-EE64-0A3F-26B03A1E6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B39853-EE0B-6AB9-56C6-CD2814D60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146B8C-D983-C140-7F19-B91F90CD8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7E965-8CD3-23F9-6ED6-9BD9639F1ECC}"/>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6" name="Footer Placeholder 5">
            <a:extLst>
              <a:ext uri="{FF2B5EF4-FFF2-40B4-BE49-F238E27FC236}">
                <a16:creationId xmlns:a16="http://schemas.microsoft.com/office/drawing/2014/main" id="{4AC68EAF-33C0-5D90-56EF-A10242C957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6F8959-F7CC-C82B-AB8C-0555827103DC}"/>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312800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A41E-BC7F-A7DD-DFAE-D5875EB90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0D0A58-8DF0-81F2-9FD5-0D0CB3685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7D5BC3-F712-0FBB-02E3-59D6EDC1C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1CDCA-6AE8-0E9A-21A6-C430BBF2B507}"/>
              </a:ext>
            </a:extLst>
          </p:cNvPr>
          <p:cNvSpPr>
            <a:spLocks noGrp="1"/>
          </p:cNvSpPr>
          <p:nvPr>
            <p:ph type="dt" sz="half" idx="10"/>
          </p:nvPr>
        </p:nvSpPr>
        <p:spPr/>
        <p:txBody>
          <a:bodyPr/>
          <a:lstStyle/>
          <a:p>
            <a:fld id="{CF8FA13B-39C1-4C4C-B8C2-AEE01E9A1EA0}" type="datetimeFigureOut">
              <a:rPr lang="en-GB" smtClean="0"/>
              <a:t>12/12/2022</a:t>
            </a:fld>
            <a:endParaRPr lang="en-GB"/>
          </a:p>
        </p:txBody>
      </p:sp>
      <p:sp>
        <p:nvSpPr>
          <p:cNvPr id="6" name="Footer Placeholder 5">
            <a:extLst>
              <a:ext uri="{FF2B5EF4-FFF2-40B4-BE49-F238E27FC236}">
                <a16:creationId xmlns:a16="http://schemas.microsoft.com/office/drawing/2014/main" id="{068AB11B-750C-2FA8-8725-C8B931E645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68562D-CEE6-4ECE-97EC-4974F3CB5A45}"/>
              </a:ext>
            </a:extLst>
          </p:cNvPr>
          <p:cNvSpPr>
            <a:spLocks noGrp="1"/>
          </p:cNvSpPr>
          <p:nvPr>
            <p:ph type="sldNum" sz="quarter" idx="12"/>
          </p:nvPr>
        </p:nvSpPr>
        <p:spPr/>
        <p:txBody>
          <a:bodyPr/>
          <a:lstStyle/>
          <a:p>
            <a:fld id="{AA18695F-9AC3-4AB9-90B2-933A2B2EB6C7}" type="slidenum">
              <a:rPr lang="en-GB" smtClean="0"/>
              <a:t>‹#›</a:t>
            </a:fld>
            <a:endParaRPr lang="en-GB"/>
          </a:p>
        </p:txBody>
      </p:sp>
    </p:spTree>
    <p:extLst>
      <p:ext uri="{BB962C8B-B14F-4D97-AF65-F5344CB8AC3E}">
        <p14:creationId xmlns:p14="http://schemas.microsoft.com/office/powerpoint/2010/main" val="240338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76AF8-F2DA-4702-FDEA-70A1AD34D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8A038-6E15-8172-8A05-3FE830F4A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C7B614-B6F5-D62E-2A59-3A570DE89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FA13B-39C1-4C4C-B8C2-AEE01E9A1EA0}" type="datetimeFigureOut">
              <a:rPr lang="en-GB" smtClean="0"/>
              <a:t>12/12/2022</a:t>
            </a:fld>
            <a:endParaRPr lang="en-GB"/>
          </a:p>
        </p:txBody>
      </p:sp>
      <p:sp>
        <p:nvSpPr>
          <p:cNvPr id="5" name="Footer Placeholder 4">
            <a:extLst>
              <a:ext uri="{FF2B5EF4-FFF2-40B4-BE49-F238E27FC236}">
                <a16:creationId xmlns:a16="http://schemas.microsoft.com/office/drawing/2014/main" id="{4E06631A-EE38-E615-326F-2626B50EC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CCADD4-B7AE-D4B6-8AC4-421A78A7D9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8695F-9AC3-4AB9-90B2-933A2B2EB6C7}" type="slidenum">
              <a:rPr lang="en-GB" smtClean="0"/>
              <a:t>‹#›</a:t>
            </a:fld>
            <a:endParaRPr lang="en-GB"/>
          </a:p>
        </p:txBody>
      </p:sp>
    </p:spTree>
    <p:extLst>
      <p:ext uri="{BB962C8B-B14F-4D97-AF65-F5344CB8AC3E}">
        <p14:creationId xmlns:p14="http://schemas.microsoft.com/office/powerpoint/2010/main" val="1264815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091821"/>
            <a:ext cx="11905323" cy="5073303"/>
          </a:xfrm>
        </p:spPr>
        <p:txBody>
          <a:bodyPr/>
          <a:lstStyle/>
          <a:p>
            <a:r>
              <a:rPr lang="en-GB" sz="2800" b="1" spc="0" dirty="0">
                <a:latin typeface="+mn-lt"/>
              </a:rPr>
              <a:t/>
            </a:r>
            <a:br>
              <a:rPr lang="en-GB" sz="2800" b="1" spc="0" dirty="0">
                <a:latin typeface="+mn-lt"/>
              </a:rPr>
            </a:br>
            <a:r>
              <a:rPr lang="en-GB" sz="2800" b="1" spc="0" dirty="0">
                <a:latin typeface="+mn-lt"/>
              </a:rPr>
              <a:t/>
            </a:r>
            <a:br>
              <a:rPr lang="en-GB" sz="2800" b="1" spc="0" dirty="0">
                <a:latin typeface="+mn-lt"/>
              </a:rPr>
            </a:br>
            <a:r>
              <a:rPr lang="en-GB" sz="2800" b="1" spc="0" dirty="0">
                <a:latin typeface="+mn-lt"/>
              </a:rPr>
              <a:t/>
            </a:r>
            <a:br>
              <a:rPr lang="en-GB" sz="2800" b="1" spc="0" dirty="0">
                <a:latin typeface="+mn-lt"/>
              </a:rPr>
            </a:br>
            <a:r>
              <a:rPr lang="en-GB" sz="2800" b="1" spc="0" dirty="0">
                <a:latin typeface="+mn-lt"/>
              </a:rPr>
              <a:t/>
            </a:r>
            <a:br>
              <a:rPr lang="en-GB" sz="2800" b="1" spc="0" dirty="0">
                <a:latin typeface="+mn-lt"/>
              </a:rPr>
            </a:br>
            <a:r>
              <a:rPr lang="en-GB" sz="2800" b="1" spc="0" dirty="0">
                <a:latin typeface="+mn-lt"/>
              </a:rPr>
              <a:t/>
            </a:r>
            <a:br>
              <a:rPr lang="en-GB" sz="2800" b="1" spc="0" dirty="0">
                <a:latin typeface="+mn-lt"/>
              </a:rPr>
            </a:br>
            <a:r>
              <a:rPr lang="en-GB" sz="2800" b="1" spc="0" dirty="0">
                <a:latin typeface="+mn-lt"/>
              </a:rPr>
              <a:t/>
            </a:r>
            <a:br>
              <a:rPr lang="en-GB" sz="2800" b="1" spc="0" dirty="0">
                <a:latin typeface="+mn-lt"/>
              </a:rPr>
            </a:br>
            <a:r>
              <a:rPr lang="en-GB" sz="2800" b="1" spc="0" dirty="0">
                <a:latin typeface="+mn-lt"/>
              </a:rPr>
              <a:t/>
            </a:r>
            <a:br>
              <a:rPr lang="en-GB" sz="2800" b="1" spc="0" dirty="0">
                <a:latin typeface="+mn-lt"/>
              </a:rPr>
            </a:br>
            <a:r>
              <a:rPr lang="en-GB" sz="2800" b="1" spc="0" dirty="0">
                <a:latin typeface="+mn-lt"/>
              </a:rPr>
              <a:t/>
            </a:r>
            <a:br>
              <a:rPr lang="en-GB" sz="2800" b="1" spc="0" dirty="0">
                <a:latin typeface="+mn-lt"/>
              </a:rPr>
            </a:br>
            <a:r>
              <a:rPr lang="en-GB" sz="2800" b="1" spc="0" dirty="0" err="1">
                <a:latin typeface="+mn-lt"/>
              </a:rPr>
              <a:t>Konsultim</a:t>
            </a:r>
            <a:r>
              <a:rPr lang="en-GB" sz="2800" b="1" spc="0" dirty="0">
                <a:latin typeface="+mn-lt"/>
              </a:rPr>
              <a:t> </a:t>
            </a:r>
            <a:r>
              <a:rPr lang="en-GB" sz="2800" b="1" spc="0" dirty="0" err="1">
                <a:latin typeface="+mn-lt"/>
              </a:rPr>
              <a:t>në</a:t>
            </a:r>
            <a:r>
              <a:rPr lang="en-GB" sz="2800" b="1" spc="0" dirty="0">
                <a:latin typeface="+mn-lt"/>
              </a:rPr>
              <a:t> </a:t>
            </a:r>
            <a:r>
              <a:rPr lang="en-GB" sz="2800" b="1" spc="0" dirty="0" err="1">
                <a:latin typeface="+mn-lt"/>
              </a:rPr>
              <a:t>Këshill</a:t>
            </a:r>
            <a:r>
              <a:rPr lang="en-GB" sz="2800" b="1" spc="0" dirty="0">
                <a:latin typeface="+mn-lt"/>
              </a:rPr>
              <a:t> </a:t>
            </a:r>
            <a:r>
              <a:rPr lang="en-GB" sz="2800" b="1" spc="0" dirty="0" err="1">
                <a:latin typeface="+mn-lt"/>
              </a:rPr>
              <a:t>Konsultativ</a:t>
            </a:r>
            <a:r>
              <a:rPr lang="en-GB" sz="2800" b="1" spc="0" dirty="0">
                <a:latin typeface="+mn-lt"/>
              </a:rPr>
              <a:t> </a:t>
            </a:r>
            <a:br>
              <a:rPr lang="en-GB" sz="2800" b="1" spc="0" dirty="0">
                <a:latin typeface="+mn-lt"/>
              </a:rPr>
            </a:br>
            <a:r>
              <a:rPr lang="en-GB" sz="2800" b="1" spc="0" dirty="0">
                <a:latin typeface="+mn-lt"/>
              </a:rPr>
              <a:t/>
            </a:r>
            <a:br>
              <a:rPr lang="en-GB" sz="2800" b="1" spc="0" dirty="0">
                <a:latin typeface="+mn-lt"/>
              </a:rPr>
            </a:br>
            <a:r>
              <a:rPr lang="en-GB" sz="2800" b="1" spc="0" dirty="0">
                <a:latin typeface="+mn-lt"/>
              </a:rPr>
              <a:t>“</a:t>
            </a:r>
            <a:r>
              <a:rPr lang="en-GB" sz="2800" b="1" spc="0" dirty="0" err="1">
                <a:latin typeface="+mn-lt"/>
              </a:rPr>
              <a:t>Për</a:t>
            </a:r>
            <a:r>
              <a:rPr lang="en-GB" sz="2800" b="1" spc="0" dirty="0">
                <a:latin typeface="+mn-lt"/>
              </a:rPr>
              <a:t> </a:t>
            </a:r>
            <a:r>
              <a:rPr lang="en-GB" sz="2800" b="1" spc="0" dirty="0" err="1">
                <a:latin typeface="+mn-lt"/>
              </a:rPr>
              <a:t>miratimin</a:t>
            </a:r>
            <a:r>
              <a:rPr lang="en-GB" sz="2800" b="1" spc="0" dirty="0">
                <a:latin typeface="+mn-lt"/>
              </a:rPr>
              <a:t> e </a:t>
            </a:r>
            <a:r>
              <a:rPr lang="en-GB" sz="2800" b="1" spc="0" dirty="0" err="1">
                <a:latin typeface="+mn-lt"/>
              </a:rPr>
              <a:t>Strategjisë</a:t>
            </a:r>
            <a:r>
              <a:rPr lang="en-GB" sz="2800" b="1" spc="0" dirty="0">
                <a:latin typeface="+mn-lt"/>
              </a:rPr>
              <a:t> </a:t>
            </a:r>
            <a:r>
              <a:rPr lang="en-GB" sz="2800" b="1" spc="0" dirty="0" err="1">
                <a:latin typeface="+mn-lt"/>
              </a:rPr>
              <a:t>Ndërsektoriale</a:t>
            </a:r>
            <a:r>
              <a:rPr lang="en-GB" sz="2800" b="1" spc="0" dirty="0">
                <a:latin typeface="+mn-lt"/>
              </a:rPr>
              <a:t> </a:t>
            </a:r>
            <a:br>
              <a:rPr lang="en-GB" sz="2800" b="1" spc="0" dirty="0">
                <a:latin typeface="+mn-lt"/>
              </a:rPr>
            </a:br>
            <a:r>
              <a:rPr lang="en-GB" sz="2800" b="1" spc="0" dirty="0" err="1">
                <a:latin typeface="+mn-lt"/>
              </a:rPr>
              <a:t>për</a:t>
            </a:r>
            <a:r>
              <a:rPr lang="en-GB" sz="2800" b="1" spc="0" dirty="0">
                <a:latin typeface="+mn-lt"/>
              </a:rPr>
              <a:t> </a:t>
            </a:r>
            <a:r>
              <a:rPr lang="en-GB" sz="2800" b="1" spc="0" dirty="0" err="1">
                <a:latin typeface="+mn-lt"/>
              </a:rPr>
              <a:t>Decentralizimin</a:t>
            </a:r>
            <a:r>
              <a:rPr lang="en-GB" sz="2800" b="1" spc="0" dirty="0">
                <a:latin typeface="+mn-lt"/>
              </a:rPr>
              <a:t> </a:t>
            </a:r>
            <a:r>
              <a:rPr lang="en-GB" sz="2800" b="1" spc="0" dirty="0" err="1">
                <a:latin typeface="+mn-lt"/>
              </a:rPr>
              <a:t>dhe</a:t>
            </a:r>
            <a:r>
              <a:rPr lang="en-GB" sz="2800" b="1" spc="0" dirty="0">
                <a:latin typeface="+mn-lt"/>
              </a:rPr>
              <a:t> </a:t>
            </a:r>
            <a:r>
              <a:rPr lang="en-GB" sz="2800" b="1" spc="0" dirty="0" err="1">
                <a:latin typeface="+mn-lt"/>
              </a:rPr>
              <a:t>Qeverisjen</a:t>
            </a:r>
            <a:r>
              <a:rPr lang="en-GB" sz="2800" b="1" spc="0" dirty="0">
                <a:latin typeface="+mn-lt"/>
              </a:rPr>
              <a:t> </a:t>
            </a:r>
            <a:r>
              <a:rPr lang="en-GB" sz="2800" b="1" spc="0" dirty="0" err="1">
                <a:latin typeface="+mn-lt"/>
              </a:rPr>
              <a:t>Vendore</a:t>
            </a:r>
            <a:r>
              <a:rPr lang="en-GB" sz="2800" b="1" spc="0" dirty="0">
                <a:latin typeface="+mn-lt"/>
              </a:rPr>
              <a:t>, 2023-2030, </a:t>
            </a:r>
            <a:r>
              <a:rPr lang="en-GB" sz="2800" b="1" spc="0" dirty="0" err="1">
                <a:latin typeface="+mn-lt"/>
              </a:rPr>
              <a:t>të</a:t>
            </a:r>
            <a:r>
              <a:rPr lang="en-GB" sz="2800" b="1" spc="0" dirty="0">
                <a:latin typeface="+mn-lt"/>
              </a:rPr>
              <a:t> </a:t>
            </a:r>
            <a:r>
              <a:rPr lang="en-GB" sz="2800" b="1" spc="0" dirty="0" err="1">
                <a:latin typeface="+mn-lt"/>
              </a:rPr>
              <a:t>planit</a:t>
            </a:r>
            <a:r>
              <a:rPr lang="en-GB" sz="2800" b="1" spc="0" dirty="0">
                <a:latin typeface="+mn-lt"/>
              </a:rPr>
              <a:t> </a:t>
            </a:r>
            <a:r>
              <a:rPr lang="en-GB" sz="2800" b="1" spc="0" dirty="0" err="1">
                <a:latin typeface="+mn-lt"/>
              </a:rPr>
              <a:t>të</a:t>
            </a:r>
            <a:r>
              <a:rPr lang="en-GB" sz="2800" b="1" spc="0" dirty="0">
                <a:latin typeface="+mn-lt"/>
              </a:rPr>
              <a:t> </a:t>
            </a:r>
            <a:r>
              <a:rPr lang="en-GB" sz="2800" b="1" spc="0" dirty="0" err="1">
                <a:latin typeface="+mn-lt"/>
              </a:rPr>
              <a:t>saj</a:t>
            </a:r>
            <a:r>
              <a:rPr lang="en-GB" sz="2800" b="1" spc="0" dirty="0">
                <a:latin typeface="+mn-lt"/>
              </a:rPr>
              <a:t> </a:t>
            </a:r>
            <a:r>
              <a:rPr lang="en-GB" sz="2800" b="1" spc="0" dirty="0" err="1">
                <a:latin typeface="+mn-lt"/>
              </a:rPr>
              <a:t>të</a:t>
            </a:r>
            <a:r>
              <a:rPr lang="en-GB" sz="2800" b="1" spc="0" dirty="0">
                <a:latin typeface="+mn-lt"/>
              </a:rPr>
              <a:t> </a:t>
            </a:r>
            <a:r>
              <a:rPr lang="en-GB" sz="2800" b="1" spc="0" dirty="0" err="1">
                <a:latin typeface="+mn-lt"/>
              </a:rPr>
              <a:t>veprimit</a:t>
            </a:r>
            <a:r>
              <a:rPr lang="en-GB" sz="2800" b="1" spc="0" dirty="0">
                <a:latin typeface="+mn-lt"/>
              </a:rPr>
              <a:t> </a:t>
            </a:r>
            <a:r>
              <a:rPr lang="en-GB" sz="2800" b="1" spc="0" dirty="0" err="1">
                <a:latin typeface="+mn-lt"/>
              </a:rPr>
              <a:t>dhe</a:t>
            </a:r>
            <a:r>
              <a:rPr lang="en-GB" sz="2800" b="1" spc="0" dirty="0">
                <a:latin typeface="+mn-lt"/>
              </a:rPr>
              <a:t> </a:t>
            </a:r>
            <a:r>
              <a:rPr lang="en-GB" sz="2800" b="1" spc="0" dirty="0" err="1">
                <a:latin typeface="+mn-lt"/>
              </a:rPr>
              <a:t>të</a:t>
            </a:r>
            <a:r>
              <a:rPr lang="en-GB" sz="2800" b="1" spc="0" dirty="0">
                <a:latin typeface="+mn-lt"/>
              </a:rPr>
              <a:t> </a:t>
            </a:r>
            <a:r>
              <a:rPr lang="en-GB" sz="2800" b="1" spc="0" dirty="0" err="1">
                <a:latin typeface="+mn-lt"/>
              </a:rPr>
              <a:t>pasaportës</a:t>
            </a:r>
            <a:r>
              <a:rPr lang="en-GB" sz="2800" b="1" spc="0" dirty="0">
                <a:latin typeface="+mn-lt"/>
              </a:rPr>
              <a:t> </a:t>
            </a:r>
            <a:r>
              <a:rPr lang="en-GB" sz="2800" b="1" spc="0" dirty="0" err="1">
                <a:latin typeface="+mn-lt"/>
              </a:rPr>
              <a:t>së</a:t>
            </a:r>
            <a:r>
              <a:rPr lang="en-GB" sz="2800" b="1" spc="0" dirty="0">
                <a:latin typeface="+mn-lt"/>
              </a:rPr>
              <a:t> </a:t>
            </a:r>
            <a:r>
              <a:rPr lang="en-GB" sz="2800" b="1" spc="0" dirty="0" err="1">
                <a:latin typeface="+mn-lt"/>
              </a:rPr>
              <a:t>treguesve</a:t>
            </a:r>
            <a:r>
              <a:rPr lang="en-GB" sz="2800" b="1" spc="0" dirty="0">
                <a:latin typeface="+mn-lt"/>
              </a:rPr>
              <a:t>”</a:t>
            </a:r>
            <a:br>
              <a:rPr lang="en-GB" sz="2800" b="1" spc="0" dirty="0">
                <a:latin typeface="+mn-lt"/>
              </a:rPr>
            </a:br>
            <a:r>
              <a:rPr lang="en-GB" sz="2800" b="1" spc="0" dirty="0">
                <a:latin typeface="+mn-lt"/>
              </a:rPr>
              <a:t/>
            </a:r>
            <a:br>
              <a:rPr lang="en-GB" sz="2800" b="1" spc="0" dirty="0">
                <a:latin typeface="+mn-lt"/>
              </a:rPr>
            </a:br>
            <a:r>
              <a:rPr lang="en-US" sz="4000" b="1" spc="0" dirty="0">
                <a:latin typeface="+mn-lt"/>
              </a:rPr>
              <a:t/>
            </a:r>
            <a:br>
              <a:rPr lang="en-US" sz="4000" b="1" spc="0" dirty="0">
                <a:latin typeface="+mn-lt"/>
              </a:rPr>
            </a:br>
            <a:r>
              <a:rPr lang="en-US" sz="4000" b="1" spc="0" dirty="0">
                <a:latin typeface="+mn-lt"/>
              </a:rPr>
              <a:t/>
            </a:r>
            <a:br>
              <a:rPr lang="en-US" sz="4000" b="1" spc="0" dirty="0">
                <a:latin typeface="+mn-lt"/>
              </a:rPr>
            </a:br>
            <a:r>
              <a:rPr lang="en-US" sz="1800" b="1" spc="0" dirty="0">
                <a:latin typeface="+mn-lt"/>
              </a:rPr>
              <a:t>12 </a:t>
            </a:r>
            <a:r>
              <a:rPr lang="en-US" sz="1800" b="1" spc="0" dirty="0" err="1">
                <a:latin typeface="+mn-lt"/>
              </a:rPr>
              <a:t>Dhjetor</a:t>
            </a:r>
            <a:r>
              <a:rPr lang="en-US" sz="1800" b="1" spc="0" dirty="0">
                <a:latin typeface="+mn-lt"/>
              </a:rPr>
              <a:t> 2022</a:t>
            </a:r>
            <a:r>
              <a:rPr lang="en-GB" sz="4000" b="1" spc="0" dirty="0"/>
              <a:t/>
            </a:r>
            <a:br>
              <a:rPr lang="en-GB" sz="4000" b="1" spc="0" dirty="0"/>
            </a:br>
            <a:endParaRPr lang="sq-AL" sz="3600" b="1" spc="0" dirty="0">
              <a:latin typeface="Arial" panose="020B0604020202020204" pitchFamily="34" charset="0"/>
              <a:cs typeface="Arial" panose="020B0604020202020204" pitchFamily="34" charset="0"/>
            </a:endParaRPr>
          </a:p>
        </p:txBody>
      </p:sp>
      <p:pic>
        <p:nvPicPr>
          <p:cNvPr id="2" name="image6.jpeg">
            <a:extLst>
              <a:ext uri="{FF2B5EF4-FFF2-40B4-BE49-F238E27FC236}">
                <a16:creationId xmlns:a16="http://schemas.microsoft.com/office/drawing/2014/main" id="{DB645FD5-481F-3A72-D419-2D64DEECF85E}"/>
              </a:ext>
            </a:extLst>
          </p:cNvPr>
          <p:cNvPicPr>
            <a:picLocks noChangeAspect="1"/>
          </p:cNvPicPr>
          <p:nvPr/>
        </p:nvPicPr>
        <p:blipFill>
          <a:blip r:embed="rId3" cstate="print"/>
          <a:stretch>
            <a:fillRect/>
          </a:stretch>
        </p:blipFill>
        <p:spPr>
          <a:xfrm>
            <a:off x="9832721" y="692876"/>
            <a:ext cx="1638257" cy="675170"/>
          </a:xfrm>
          <a:prstGeom prst="rect">
            <a:avLst/>
          </a:prstGeom>
        </p:spPr>
      </p:pic>
    </p:spTree>
    <p:extLst>
      <p:ext uri="{BB962C8B-B14F-4D97-AF65-F5344CB8AC3E}">
        <p14:creationId xmlns:p14="http://schemas.microsoft.com/office/powerpoint/2010/main" val="89789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idx="4294967295"/>
          </p:nvPr>
        </p:nvSpPr>
        <p:spPr>
          <a:xfrm>
            <a:off x="443367" y="613167"/>
            <a:ext cx="11333200" cy="462400"/>
          </a:xfrm>
          <a:prstGeom prst="rect">
            <a:avLst/>
          </a:prstGeom>
        </p:spPr>
        <p:txBody>
          <a:bodyPr spcFirstLastPara="1" vert="horz" wrap="square" lIns="121900" tIns="121900" rIns="121900" bIns="121900" rtlCol="0" anchor="t" anchorCtr="0">
            <a:noAutofit/>
          </a:bodyPr>
          <a:lstStyle/>
          <a:p>
            <a:pPr marR="965176" algn="ctr">
              <a:lnSpc>
                <a:spcPct val="115000"/>
              </a:lnSpc>
              <a:spcBef>
                <a:spcPts val="1600"/>
              </a:spcBef>
              <a:buSzPts val="1100"/>
            </a:pPr>
            <a:r>
              <a:rPr lang="en" sz="1467" b="1" i="1">
                <a:solidFill>
                  <a:srgbClr val="FF0000"/>
                </a:solidFill>
              </a:rPr>
              <a:t>Rekomandime nga Komisioni i Posacëm i Reformës Administrative Territoriale (2022)</a:t>
            </a:r>
            <a:endParaRPr sz="1747" b="1">
              <a:solidFill>
                <a:srgbClr val="FF0000"/>
              </a:solidFill>
            </a:endParaRPr>
          </a:p>
          <a:p>
            <a:pPr marR="965176" algn="just">
              <a:lnSpc>
                <a:spcPct val="115000"/>
              </a:lnSpc>
              <a:spcBef>
                <a:spcPts val="1600"/>
              </a:spcBef>
              <a:buSzPts val="1100"/>
            </a:pPr>
            <a:r>
              <a:rPr lang="en" sz="1467" i="1">
                <a:solidFill>
                  <a:srgbClr val="FF0000"/>
                </a:solidFill>
              </a:rPr>
              <a:t>Komisioni rekomandon</a:t>
            </a:r>
            <a:r>
              <a:rPr lang="en" sz="1467" i="1"/>
              <a:t> : Përmirësime të mundshme ligjore dhe mundësi për krijimin e mekanizmave dhe instrumenteve efektivë për të garantuar një mbështetje më të madhe për NJVQV, sipas rekomandimeve të paraqitura në këtë raport, t’i propozohen Ministrisë së Brendshme si mundësi për përfshirje të tyre në Strategjinë për Decentralizim dhe Vetëqeverisje Vendore 2023-2030 që është në proces hartimi, me qëllim konsolidimin e vetëqeverisjes vendore drejt një Vetëqeverisje Vendore të Hapur, që ofron shërbime cilësore për komunitetin. </a:t>
            </a:r>
            <a:endParaRPr sz="1467" i="1"/>
          </a:p>
          <a:p>
            <a:pPr marL="965176" marR="965176" algn="just">
              <a:lnSpc>
                <a:spcPct val="115000"/>
              </a:lnSpc>
              <a:spcBef>
                <a:spcPts val="1600"/>
              </a:spcBef>
              <a:buSzPts val="1100"/>
            </a:pPr>
            <a:r>
              <a:rPr lang="en" sz="1467" i="1"/>
              <a:t>Konkretisht:</a:t>
            </a:r>
            <a:endParaRPr sz="1467" i="1"/>
          </a:p>
          <a:p>
            <a:pPr marL="609585" marR="965176" indent="-397923" algn="just">
              <a:lnSpc>
                <a:spcPct val="115000"/>
              </a:lnSpc>
              <a:spcBef>
                <a:spcPts val="1600"/>
              </a:spcBef>
              <a:buSzPts val="1100"/>
              <a:buChar char="➢"/>
            </a:pPr>
            <a:r>
              <a:rPr lang="en" sz="1467" i="1"/>
              <a:t>Përfaqësimi i banorëve të NJA dhe zonave rurale në Këshillat Bashkiake mund të përmirësohet nëpërmjet rishikimit të mënyrës së zgjedhjes së Këshillave Bashkiake dhe strukturave komunitare.</a:t>
            </a:r>
            <a:endParaRPr sz="1467" i="1"/>
          </a:p>
          <a:p>
            <a:pPr marL="609585" marR="965176" indent="-397923" algn="just">
              <a:lnSpc>
                <a:spcPct val="115000"/>
              </a:lnSpc>
              <a:spcBef>
                <a:spcPts val="0"/>
              </a:spcBef>
              <a:buSzPts val="1100"/>
              <a:buChar char="➢"/>
            </a:pPr>
            <a:r>
              <a:rPr lang="en" sz="1467" i="1"/>
              <a:t>Forcimi i rolit të Këshillave Bashkiake në mbikëqyrjen dhe kontrollin e veprimtarisë së ekzekutivit duhet sanksionuar në ligjin organik nr 139/2015 “Për vetëqeverisjen vendore”.</a:t>
            </a:r>
            <a:endParaRPr sz="1467" i="1"/>
          </a:p>
          <a:p>
            <a:pPr marL="609585" marR="965176" indent="-397923" algn="just">
              <a:lnSpc>
                <a:spcPct val="115000"/>
              </a:lnSpc>
              <a:spcBef>
                <a:spcPts val="0"/>
              </a:spcBef>
              <a:buSzPts val="1100"/>
              <a:buChar char="➢"/>
            </a:pPr>
            <a:r>
              <a:rPr lang="en" sz="1467" i="1"/>
              <a:t>Vijimi i decentralizimit dhe veçanërisht decentralizimit asimetrik duhet të sigurojë decentralizim funksionesh dhe kompetencash të reja për bashkitë që zotërojnë kapacitetet e nevojshme për administrimin e tyre.</a:t>
            </a:r>
            <a:endParaRPr sz="1467" i="1"/>
          </a:p>
          <a:p>
            <a:pPr marL="609585" marR="965176" indent="-397923" algn="just">
              <a:lnSpc>
                <a:spcPct val="115000"/>
              </a:lnSpc>
              <a:spcBef>
                <a:spcPts val="0"/>
              </a:spcBef>
              <a:buSzPts val="1100"/>
              <a:buChar char="➢"/>
            </a:pPr>
            <a:r>
              <a:rPr lang="en" sz="1467" i="1"/>
              <a:t>Shtimi i mbështetjes financiare për bashkitë nëpërmjet shtimit të taksave të ndara si dhe rritjes së përqindjes së taksave të ndara në favor të bashkive, veçanërisht rentës minerare dhe tatimit për të ardhurat personale të parashikuara në Ligjin 68/2017 “Për financat e vetëqeverisjes vendore” si dhe sigurimi i mbështetjes për krijimin e kadastrës fiskale.</a:t>
            </a:r>
            <a:endParaRPr sz="1467" i="1"/>
          </a:p>
          <a:p>
            <a:pPr marL="965176" marR="965176" algn="just">
              <a:lnSpc>
                <a:spcPct val="115000"/>
              </a:lnSpc>
              <a:spcBef>
                <a:spcPts val="1600"/>
              </a:spcBef>
              <a:buSzPts val="1100"/>
            </a:pPr>
            <a:endParaRPr sz="1467" i="1"/>
          </a:p>
          <a:p>
            <a:pPr marL="965176" marR="965176" algn="just">
              <a:lnSpc>
                <a:spcPct val="115000"/>
              </a:lnSpc>
              <a:spcBef>
                <a:spcPts val="1600"/>
              </a:spcBef>
              <a:buSzPts val="1100"/>
            </a:pPr>
            <a:endParaRPr sz="1467" i="1"/>
          </a:p>
          <a:p>
            <a:pPr>
              <a:lnSpc>
                <a:spcPct val="115000"/>
              </a:lnSpc>
              <a:spcBef>
                <a:spcPts val="1600"/>
              </a:spcBef>
              <a:buSzPts val="1100"/>
            </a:pPr>
            <a:endParaRPr sz="1747" b="1"/>
          </a:p>
          <a:p>
            <a:pPr algn="ctr">
              <a:spcBef>
                <a:spcPts val="1600"/>
              </a:spcBef>
              <a:buSzPts val="990"/>
            </a:pPr>
            <a:endParaRPr sz="947">
              <a:solidFill>
                <a:srgbClr val="FF0000"/>
              </a:solidFill>
            </a:endParaRPr>
          </a:p>
        </p:txBody>
      </p:sp>
      <p:pic>
        <p:nvPicPr>
          <p:cNvPr id="3" name="Google Shape;178;p27"/>
          <p:cNvPicPr preferRelativeResize="0"/>
          <p:nvPr/>
        </p:nvPicPr>
        <p:blipFill>
          <a:blip r:embed="rId3">
            <a:alphaModFix/>
          </a:blip>
          <a:stretch>
            <a:fillRect/>
          </a:stretch>
        </p:blipFill>
        <p:spPr>
          <a:xfrm>
            <a:off x="340785" y="55650"/>
            <a:ext cx="2199333" cy="1115033"/>
          </a:xfrm>
          <a:prstGeom prst="rect">
            <a:avLst/>
          </a:prstGeom>
          <a:noFill/>
          <a:ln>
            <a:noFill/>
          </a:ln>
        </p:spPr>
      </p:pic>
      <p:pic>
        <p:nvPicPr>
          <p:cNvPr id="4" name="Google Shape;65;p14"/>
          <p:cNvPicPr preferRelativeResize="0"/>
          <p:nvPr/>
        </p:nvPicPr>
        <p:blipFill>
          <a:blip r:embed="rId4">
            <a:alphaModFix/>
          </a:blip>
          <a:stretch>
            <a:fillRect/>
          </a:stretch>
        </p:blipFill>
        <p:spPr>
          <a:xfrm>
            <a:off x="9700034" y="190200"/>
            <a:ext cx="2076533" cy="885367"/>
          </a:xfrm>
          <a:prstGeom prst="rect">
            <a:avLst/>
          </a:prstGeom>
          <a:noFill/>
          <a:ln>
            <a:noFill/>
          </a:ln>
        </p:spPr>
      </p:pic>
    </p:spTree>
    <p:extLst>
      <p:ext uri="{BB962C8B-B14F-4D97-AF65-F5344CB8AC3E}">
        <p14:creationId xmlns:p14="http://schemas.microsoft.com/office/powerpoint/2010/main" val="396061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marR="965176" algn="ctr">
              <a:lnSpc>
                <a:spcPct val="115000"/>
              </a:lnSpc>
              <a:spcBef>
                <a:spcPts val="1600"/>
              </a:spcBef>
              <a:buSzPts val="1100"/>
            </a:pPr>
            <a:r>
              <a:rPr lang="en" sz="1467" b="1" i="1" dirty="0">
                <a:solidFill>
                  <a:srgbClr val="FF0000"/>
                </a:solidFill>
              </a:rPr>
              <a:t>Rekomandime nga Komisionit të Posacëm të Reformës Administrative Territoriale (2022)</a:t>
            </a:r>
            <a:endParaRPr sz="1747" b="1" dirty="0">
              <a:solidFill>
                <a:srgbClr val="FF0000"/>
              </a:solidFill>
            </a:endParaRPr>
          </a:p>
          <a:p>
            <a:pPr marR="965176" algn="just">
              <a:lnSpc>
                <a:spcPct val="115000"/>
              </a:lnSpc>
              <a:spcBef>
                <a:spcPts val="1600"/>
              </a:spcBef>
              <a:buSzPts val="1100"/>
            </a:pPr>
            <a:endParaRPr sz="1467" i="1" dirty="0"/>
          </a:p>
          <a:p>
            <a:pPr marR="965176" algn="just">
              <a:lnSpc>
                <a:spcPct val="115000"/>
              </a:lnSpc>
              <a:spcBef>
                <a:spcPts val="1600"/>
              </a:spcBef>
              <a:buSzPts val="1100"/>
            </a:pPr>
            <a:endParaRPr sz="1467" i="1" dirty="0"/>
          </a:p>
          <a:p>
            <a:pPr marL="609585" marR="965176" indent="-397923" algn="just">
              <a:lnSpc>
                <a:spcPct val="115000"/>
              </a:lnSpc>
              <a:spcBef>
                <a:spcPts val="1600"/>
              </a:spcBef>
              <a:buSzPts val="1100"/>
              <a:buChar char="➢"/>
            </a:pPr>
            <a:r>
              <a:rPr lang="en" sz="1800" i="1" dirty="0"/>
              <a:t>Rritja e kompetencave të administratorëve dhe e rolit të NjA si dhe e strukturave komunitare në ofrimin e shërbimeve publike nëpërmjet delegimit të më shumë kompetencave nga ana e kryetarëve dhe këshillave bashkiake.</a:t>
            </a:r>
            <a:endParaRPr sz="1800" i="1" dirty="0"/>
          </a:p>
          <a:p>
            <a:pPr marL="609585" marR="965176" indent="-397923" algn="just">
              <a:lnSpc>
                <a:spcPct val="115000"/>
              </a:lnSpc>
              <a:spcBef>
                <a:spcPts val="0"/>
              </a:spcBef>
              <a:buSzPts val="1100"/>
              <a:buChar char="➢"/>
            </a:pPr>
            <a:r>
              <a:rPr lang="en" sz="1800" i="1" dirty="0"/>
              <a:t>Qartësimi i kompetencave të NJVQV me qëllim shmangien e mbivendosjeve me strukturat e dekoncentruara vendore.</a:t>
            </a:r>
            <a:endParaRPr sz="1800" i="1" dirty="0"/>
          </a:p>
          <a:p>
            <a:pPr marL="609585" marR="965176" indent="-397923" algn="just">
              <a:lnSpc>
                <a:spcPct val="115000"/>
              </a:lnSpc>
              <a:spcBef>
                <a:spcPts val="0"/>
              </a:spcBef>
              <a:buSzPts val="1100"/>
              <a:buChar char="➢"/>
            </a:pPr>
            <a:r>
              <a:rPr lang="en" sz="1800" i="1" dirty="0"/>
              <a:t>Rishikimi/Liberalizimi i nivelit të pagave të administratës së bashkive me qëllim sigurimin e një administrate të aftë dhe të mirëpaguar, veçanërisht në bashkitë me numër të vogël banorësh.</a:t>
            </a:r>
            <a:endParaRPr sz="1800" i="1" dirty="0"/>
          </a:p>
          <a:p>
            <a:pPr marL="609585" marR="965176" indent="-397923" algn="just">
              <a:lnSpc>
                <a:spcPct val="115000"/>
              </a:lnSpc>
              <a:spcBef>
                <a:spcPts val="0"/>
              </a:spcBef>
              <a:buSzPts val="1100"/>
              <a:buChar char="➢"/>
            </a:pPr>
            <a:r>
              <a:rPr lang="en" sz="1800" i="1" dirty="0"/>
              <a:t>Plotësimi dhe përmirësimi i legjislacionit sektorial në fushat e funksioneve të bashkive.</a:t>
            </a:r>
            <a:endParaRPr sz="1800" i="1" dirty="0"/>
          </a:p>
          <a:p>
            <a:pPr marL="609585" marR="965176" indent="-397923" algn="just">
              <a:lnSpc>
                <a:spcPct val="115000"/>
              </a:lnSpc>
              <a:spcBef>
                <a:spcPts val="0"/>
              </a:spcBef>
              <a:buSzPts val="1100"/>
              <a:buChar char="➢"/>
            </a:pPr>
            <a:r>
              <a:rPr lang="en" sz="1800" i="1" dirty="0"/>
              <a:t>Rishikimi i rolit dhe kompetencave të qarkut në përputhje me Strategjinë e Zhvillimit Rajonal si dhe me perspektivën eventuale të afrimit me BE-në</a:t>
            </a:r>
            <a:endParaRPr sz="1800" i="1" dirty="0"/>
          </a:p>
          <a:p>
            <a:pPr marL="609585" marR="965176" indent="-397923" algn="just">
              <a:lnSpc>
                <a:spcPct val="115000"/>
              </a:lnSpc>
              <a:spcBef>
                <a:spcPts val="0"/>
              </a:spcBef>
              <a:buSzPts val="1100"/>
              <a:buChar char="➢"/>
            </a:pPr>
            <a:r>
              <a:rPr lang="en" sz="1800" i="1" dirty="0"/>
              <a:t>Të tjera përmirësime që diktohen nga nevoja për një e-qeverisje vendore të hapur dhe transparente.</a:t>
            </a:r>
            <a:endParaRPr sz="1800" i="1" dirty="0"/>
          </a:p>
          <a:p>
            <a:pPr marL="965176" marR="965176" algn="just">
              <a:lnSpc>
                <a:spcPct val="115000"/>
              </a:lnSpc>
              <a:spcBef>
                <a:spcPts val="1600"/>
              </a:spcBef>
              <a:buSzPts val="1100"/>
            </a:pPr>
            <a:endParaRPr sz="1467" i="1" dirty="0">
              <a:solidFill>
                <a:srgbClr val="FF0000"/>
              </a:solidFill>
            </a:endParaRPr>
          </a:p>
          <a:p>
            <a:pPr>
              <a:lnSpc>
                <a:spcPct val="115000"/>
              </a:lnSpc>
              <a:spcBef>
                <a:spcPts val="1600"/>
              </a:spcBef>
              <a:buSzPts val="1100"/>
            </a:pPr>
            <a:endParaRPr sz="1747" b="1" dirty="0"/>
          </a:p>
          <a:p>
            <a:pPr algn="ctr">
              <a:spcBef>
                <a:spcPts val="1600"/>
              </a:spcBef>
              <a:buSzPts val="990"/>
            </a:pPr>
            <a:endParaRPr sz="947" dirty="0">
              <a:solidFill>
                <a:srgbClr val="FF0000"/>
              </a:solidFill>
            </a:endParaRPr>
          </a:p>
        </p:txBody>
      </p:sp>
      <p:pic>
        <p:nvPicPr>
          <p:cNvPr id="3" name="Google Shape;178;p27"/>
          <p:cNvPicPr preferRelativeResize="0"/>
          <p:nvPr/>
        </p:nvPicPr>
        <p:blipFill>
          <a:blip r:embed="rId3">
            <a:alphaModFix/>
          </a:blip>
          <a:stretch>
            <a:fillRect/>
          </a:stretch>
        </p:blipFill>
        <p:spPr>
          <a:xfrm>
            <a:off x="191156" y="94688"/>
            <a:ext cx="2199333" cy="1115033"/>
          </a:xfrm>
          <a:prstGeom prst="rect">
            <a:avLst/>
          </a:prstGeom>
          <a:noFill/>
          <a:ln>
            <a:noFill/>
          </a:ln>
        </p:spPr>
      </p:pic>
      <p:pic>
        <p:nvPicPr>
          <p:cNvPr id="4" name="Google Shape;65;p14"/>
          <p:cNvPicPr preferRelativeResize="0"/>
          <p:nvPr/>
        </p:nvPicPr>
        <p:blipFill>
          <a:blip r:embed="rId4">
            <a:alphaModFix/>
          </a:blip>
          <a:stretch>
            <a:fillRect/>
          </a:stretch>
        </p:blipFill>
        <p:spPr>
          <a:xfrm>
            <a:off x="9699867" y="324354"/>
            <a:ext cx="2076533" cy="885367"/>
          </a:xfrm>
          <a:prstGeom prst="rect">
            <a:avLst/>
          </a:prstGeom>
          <a:noFill/>
          <a:ln>
            <a:noFill/>
          </a:ln>
        </p:spPr>
      </p:pic>
    </p:spTree>
    <p:extLst>
      <p:ext uri="{BB962C8B-B14F-4D97-AF65-F5344CB8AC3E}">
        <p14:creationId xmlns:p14="http://schemas.microsoft.com/office/powerpoint/2010/main" val="405461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buSzPts val="990"/>
            </a:pPr>
            <a:r>
              <a:rPr lang="en" sz="1867" b="1"/>
              <a:t>Strategjia Ndërsektoriale </a:t>
            </a:r>
            <a:endParaRPr sz="1867" b="1"/>
          </a:p>
          <a:p>
            <a:pPr algn="ctr">
              <a:buClr>
                <a:schemeClr val="dk1"/>
              </a:buClr>
              <a:buSzPts val="1100"/>
            </a:pPr>
            <a:r>
              <a:rPr lang="en" sz="1867" b="1"/>
              <a:t>për Decentralizimin dhe Qeverisjen Vendore </a:t>
            </a:r>
            <a:r>
              <a:rPr lang="en" sz="1733" b="1"/>
              <a:t>2023-2030</a:t>
            </a:r>
            <a:endParaRPr sz="1867" b="1"/>
          </a:p>
          <a:p>
            <a:pPr algn="ctr">
              <a:buSzPts val="990"/>
            </a:pPr>
            <a:r>
              <a:rPr lang="en" sz="1867" b="1">
                <a:solidFill>
                  <a:srgbClr val="FF0000"/>
                </a:solidFill>
              </a:rPr>
              <a:t>Synimet </a:t>
            </a:r>
            <a:endParaRPr sz="1451">
              <a:solidFill>
                <a:srgbClr val="FF0000"/>
              </a:solidFill>
            </a:endParaRPr>
          </a:p>
        </p:txBody>
      </p:sp>
      <p:pic>
        <p:nvPicPr>
          <p:cNvPr id="131" name="Google Shape;131;p24"/>
          <p:cNvPicPr preferRelativeResize="0"/>
          <p:nvPr/>
        </p:nvPicPr>
        <p:blipFill>
          <a:blip r:embed="rId3">
            <a:alphaModFix/>
          </a:blip>
          <a:stretch>
            <a:fillRect/>
          </a:stretch>
        </p:blipFill>
        <p:spPr>
          <a:xfrm>
            <a:off x="415600" y="593452"/>
            <a:ext cx="2199333" cy="1115033"/>
          </a:xfrm>
          <a:prstGeom prst="rect">
            <a:avLst/>
          </a:prstGeom>
          <a:noFill/>
          <a:ln>
            <a:noFill/>
          </a:ln>
        </p:spPr>
      </p:pic>
      <p:pic>
        <p:nvPicPr>
          <p:cNvPr id="132" name="Google Shape;132;p24"/>
          <p:cNvPicPr preferRelativeResize="0"/>
          <p:nvPr/>
        </p:nvPicPr>
        <p:blipFill>
          <a:blip r:embed="rId4">
            <a:alphaModFix/>
          </a:blip>
          <a:stretch>
            <a:fillRect/>
          </a:stretch>
        </p:blipFill>
        <p:spPr>
          <a:xfrm>
            <a:off x="9699867" y="708285"/>
            <a:ext cx="2076533" cy="885367"/>
          </a:xfrm>
          <a:prstGeom prst="rect">
            <a:avLst/>
          </a:prstGeom>
          <a:noFill/>
          <a:ln>
            <a:noFill/>
          </a:ln>
        </p:spPr>
      </p:pic>
      <p:sp>
        <p:nvSpPr>
          <p:cNvPr id="133" name="Google Shape;133;p24"/>
          <p:cNvSpPr txBox="1">
            <a:spLocks noGrp="1"/>
          </p:cNvSpPr>
          <p:nvPr>
            <p:ph type="body" idx="1"/>
          </p:nvPr>
        </p:nvSpPr>
        <p:spPr>
          <a:xfrm>
            <a:off x="1109600" y="2188533"/>
            <a:ext cx="5333200" cy="3952400"/>
          </a:xfrm>
          <a:prstGeom prst="rect">
            <a:avLst/>
          </a:prstGeom>
          <a:solidFill>
            <a:srgbClr val="EA9999"/>
          </a:solidFill>
        </p:spPr>
        <p:txBody>
          <a:bodyPr spcFirstLastPara="1" vert="horz" wrap="square" lIns="121900" tIns="121900" rIns="121900" bIns="121900" rtlCol="0" anchor="t" anchorCtr="0">
            <a:normAutofit/>
          </a:bodyPr>
          <a:lstStyle/>
          <a:p>
            <a:pPr marL="0" indent="0">
              <a:buNone/>
            </a:pPr>
            <a:r>
              <a:rPr lang="en" b="1"/>
              <a:t>Procesi i zbatimit t</a:t>
            </a:r>
            <a:r>
              <a:rPr lang="en" sz="1733" b="1">
                <a:solidFill>
                  <a:schemeClr val="dk1"/>
                </a:solidFill>
              </a:rPr>
              <a:t>ë</a:t>
            </a:r>
            <a:r>
              <a:rPr lang="en" b="1"/>
              <a:t> </a:t>
            </a:r>
            <a:r>
              <a:rPr lang="en" sz="1733" b="1">
                <a:solidFill>
                  <a:schemeClr val="dk1"/>
                </a:solidFill>
              </a:rPr>
              <a:t>SNDQV-së 2015-2020</a:t>
            </a:r>
            <a:r>
              <a:rPr lang="en" sz="1733">
                <a:solidFill>
                  <a:schemeClr val="dk1"/>
                </a:solidFill>
              </a:rPr>
              <a:t> </a:t>
            </a:r>
            <a:endParaRPr sz="1733">
              <a:solidFill>
                <a:schemeClr val="dk1"/>
              </a:solidFill>
            </a:endParaRPr>
          </a:p>
          <a:p>
            <a:pPr marL="0" indent="0">
              <a:spcBef>
                <a:spcPts val="1600"/>
              </a:spcBef>
              <a:buNone/>
            </a:pPr>
            <a:r>
              <a:rPr lang="en" sz="1467">
                <a:solidFill>
                  <a:schemeClr val="dk1"/>
                </a:solidFill>
              </a:rPr>
              <a:t>Eliminimi i pengesave ligjore dhe institucionale në ekzekutimin e funksioneve nga ana e bashkive nëpërmjet:  </a:t>
            </a:r>
            <a:endParaRPr sz="1467">
              <a:solidFill>
                <a:schemeClr val="dk1"/>
              </a:solidFill>
            </a:endParaRPr>
          </a:p>
          <a:p>
            <a:pPr indent="-397923">
              <a:spcBef>
                <a:spcPts val="1600"/>
              </a:spcBef>
              <a:buClr>
                <a:schemeClr val="dk1"/>
              </a:buClr>
              <a:buSzPts val="1100"/>
              <a:buChar char="❏"/>
            </a:pPr>
            <a:r>
              <a:rPr lang="en" sz="1467">
                <a:solidFill>
                  <a:schemeClr val="dk1"/>
                </a:solidFill>
              </a:rPr>
              <a:t>Harmonizimit ligjor midis ligjit organik 139/2015 dhe ligjeve sektoriale </a:t>
            </a:r>
            <a:endParaRPr sz="1467">
              <a:solidFill>
                <a:schemeClr val="dk1"/>
              </a:solidFill>
            </a:endParaRPr>
          </a:p>
          <a:p>
            <a:pPr indent="-397923">
              <a:buClr>
                <a:schemeClr val="dk1"/>
              </a:buClr>
              <a:buSzPts val="1100"/>
              <a:buChar char="❏"/>
            </a:pPr>
            <a:r>
              <a:rPr lang="en" sz="1467">
                <a:solidFill>
                  <a:schemeClr val="dk1"/>
                </a:solidFill>
              </a:rPr>
              <a:t>Prioritizimit të rekomandimeve/ndryshimeve ligjore të nevojshme për menaxhimin efikas të funksioneve të deleguara</a:t>
            </a:r>
            <a:endParaRPr sz="1467">
              <a:solidFill>
                <a:schemeClr val="dk1"/>
              </a:solidFill>
            </a:endParaRPr>
          </a:p>
          <a:p>
            <a:pPr indent="-397923">
              <a:buClr>
                <a:schemeClr val="dk1"/>
              </a:buClr>
              <a:buSzPts val="1100"/>
              <a:buChar char="❏"/>
            </a:pPr>
            <a:r>
              <a:rPr lang="en" sz="1467">
                <a:solidFill>
                  <a:schemeClr val="dk1"/>
                </a:solidFill>
              </a:rPr>
              <a:t>Analizës së detajuar të bazës ligjore (Matrica e Kompetencave) </a:t>
            </a:r>
            <a:endParaRPr sz="1467">
              <a:solidFill>
                <a:schemeClr val="dk1"/>
              </a:solidFill>
            </a:endParaRPr>
          </a:p>
          <a:p>
            <a:pPr indent="-397923">
              <a:buClr>
                <a:schemeClr val="dk1"/>
              </a:buClr>
              <a:buSzPts val="1100"/>
              <a:buFont typeface="Times New Roman"/>
              <a:buChar char="❏"/>
            </a:pPr>
            <a:r>
              <a:rPr lang="en" sz="1467">
                <a:solidFill>
                  <a:schemeClr val="dk1"/>
                </a:solidFill>
              </a:rPr>
              <a:t>Miratimit të vendimeve, udhëzimeve dhe akteve të tjera nënligjore, për rritjen e shkallës së harmonizimit ligjor</a:t>
            </a:r>
            <a:r>
              <a:rPr lang="en" sz="1467">
                <a:solidFill>
                  <a:schemeClr val="dk1"/>
                </a:solidFill>
                <a:latin typeface="Times New Roman"/>
                <a:ea typeface="Times New Roman"/>
                <a:cs typeface="Times New Roman"/>
                <a:sym typeface="Times New Roman"/>
              </a:rPr>
              <a:t> </a:t>
            </a:r>
            <a:endParaRPr/>
          </a:p>
        </p:txBody>
      </p:sp>
      <p:sp>
        <p:nvSpPr>
          <p:cNvPr id="134" name="Google Shape;134;p24"/>
          <p:cNvSpPr txBox="1">
            <a:spLocks noGrp="1"/>
          </p:cNvSpPr>
          <p:nvPr>
            <p:ph type="body" idx="2"/>
          </p:nvPr>
        </p:nvSpPr>
        <p:spPr>
          <a:xfrm>
            <a:off x="6396033" y="1933833"/>
            <a:ext cx="5056000" cy="3782800"/>
          </a:xfrm>
          <a:prstGeom prst="rect">
            <a:avLst/>
          </a:prstGeom>
          <a:solidFill>
            <a:srgbClr val="B6D7A8"/>
          </a:solidFill>
        </p:spPr>
        <p:txBody>
          <a:bodyPr spcFirstLastPara="1" vert="horz" wrap="square" lIns="121900" tIns="121900" rIns="121900" bIns="121900" rtlCol="0" anchor="t" anchorCtr="0">
            <a:normAutofit fontScale="70000" lnSpcReduction="20000"/>
          </a:bodyPr>
          <a:lstStyle/>
          <a:p>
            <a:pPr marL="84665" marR="101597" indent="0" algn="just">
              <a:lnSpc>
                <a:spcPct val="115000"/>
              </a:lnSpc>
              <a:buNone/>
            </a:pPr>
            <a:r>
              <a:rPr lang="en" sz="2720" b="1"/>
              <a:t>Synimet e SNDQV </a:t>
            </a:r>
            <a:r>
              <a:rPr lang="en" sz="2587" b="1">
                <a:solidFill>
                  <a:schemeClr val="dk1"/>
                </a:solidFill>
              </a:rPr>
              <a:t>2023-2030</a:t>
            </a:r>
            <a:r>
              <a:rPr lang="en" sz="2587">
                <a:solidFill>
                  <a:schemeClr val="dk1"/>
                </a:solidFill>
              </a:rPr>
              <a:t> </a:t>
            </a:r>
            <a:r>
              <a:rPr lang="en" sz="2720"/>
              <a:t> </a:t>
            </a:r>
            <a:endParaRPr sz="2720"/>
          </a:p>
          <a:p>
            <a:pPr marL="84665" marR="101597" indent="0" algn="just">
              <a:lnSpc>
                <a:spcPct val="115000"/>
              </a:lnSpc>
              <a:buNone/>
            </a:pPr>
            <a:endParaRPr sz="2720"/>
          </a:p>
          <a:p>
            <a:pPr indent="-400138" algn="just">
              <a:lnSpc>
                <a:spcPct val="95000"/>
              </a:lnSpc>
              <a:spcBef>
                <a:spcPts val="1600"/>
              </a:spcBef>
              <a:buSzPct val="100000"/>
              <a:buChar char="❏"/>
            </a:pPr>
            <a:r>
              <a:rPr lang="en" sz="2729"/>
              <a:t>Intensifikim i  bashkëpunimin ndërmjet qeverisë vendore dhe asaj qendrore, për të përputhur bazën ligjore me funksionet </a:t>
            </a:r>
            <a:endParaRPr sz="2729"/>
          </a:p>
          <a:p>
            <a:pPr indent="-400138" algn="just">
              <a:lnSpc>
                <a:spcPct val="95000"/>
              </a:lnSpc>
              <a:buSzPct val="100000"/>
              <a:buChar char="❏"/>
            </a:pPr>
            <a:r>
              <a:rPr lang="en" sz="2729"/>
              <a:t>Implementimi i funksioneve të reja </a:t>
            </a:r>
            <a:endParaRPr sz="2729"/>
          </a:p>
          <a:p>
            <a:pPr indent="-400138" algn="just">
              <a:lnSpc>
                <a:spcPct val="95000"/>
              </a:lnSpc>
              <a:buSzPct val="100000"/>
              <a:buChar char="❏"/>
            </a:pPr>
            <a:r>
              <a:rPr lang="en" sz="2729"/>
              <a:t>Vazhdimin i punës për rritjen e kapaciteteve të bashkive </a:t>
            </a:r>
            <a:endParaRPr sz="2729"/>
          </a:p>
          <a:p>
            <a:pPr indent="-400138" algn="just">
              <a:lnSpc>
                <a:spcPct val="95000"/>
              </a:lnSpc>
              <a:buSzPct val="100000"/>
              <a:buChar char="❏"/>
            </a:pPr>
            <a:r>
              <a:rPr lang="en" sz="2729"/>
              <a:t>Menaxhim më efiçent i financave vendore dhe mirëqeverisje </a:t>
            </a:r>
            <a:endParaRPr sz="2729"/>
          </a:p>
          <a:p>
            <a:pPr indent="-400138" algn="just">
              <a:lnSpc>
                <a:spcPct val="95000"/>
              </a:lnSpc>
              <a:buSzPct val="100000"/>
              <a:buChar char="❏"/>
            </a:pPr>
            <a:r>
              <a:rPr lang="en" sz="2729"/>
              <a:t>Qasje nga poshtë lart duke konsideruar  perspektivën e pushtetit vendor në zbatimin e SNDQV dhe ushtrimit të funksioneve</a:t>
            </a:r>
            <a:endParaRPr sz="2729"/>
          </a:p>
          <a:p>
            <a:pPr marL="84665" marR="101597" indent="0" algn="just">
              <a:lnSpc>
                <a:spcPct val="115000"/>
              </a:lnSpc>
              <a:spcBef>
                <a:spcPts val="800"/>
              </a:spcBef>
              <a:buClr>
                <a:schemeClr val="dk1"/>
              </a:buClr>
              <a:buSzPct val="78571"/>
              <a:buNone/>
            </a:pPr>
            <a:endParaRPr/>
          </a:p>
          <a:p>
            <a:pPr marL="0" indent="0">
              <a:spcAft>
                <a:spcPts val="1600"/>
              </a:spcAft>
              <a:buNone/>
            </a:pPr>
            <a:endParaRPr/>
          </a:p>
        </p:txBody>
      </p:sp>
    </p:spTree>
    <p:extLst>
      <p:ext uri="{BB962C8B-B14F-4D97-AF65-F5344CB8AC3E}">
        <p14:creationId xmlns:p14="http://schemas.microsoft.com/office/powerpoint/2010/main" val="405150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Google Shape;139;p25"/>
          <p:cNvGrpSpPr/>
          <p:nvPr/>
        </p:nvGrpSpPr>
        <p:grpSpPr>
          <a:xfrm>
            <a:off x="4800800" y="1561617"/>
            <a:ext cx="2590400" cy="2092800"/>
            <a:chOff x="3600600" y="1170963"/>
            <a:chExt cx="1942800" cy="1569600"/>
          </a:xfrm>
        </p:grpSpPr>
        <p:sp>
          <p:nvSpPr>
            <p:cNvPr id="140" name="Google Shape;140;p25"/>
            <p:cNvSpPr/>
            <p:nvPr/>
          </p:nvSpPr>
          <p:spPr>
            <a:xfrm>
              <a:off x="3600600" y="1170963"/>
              <a:ext cx="1942800" cy="1569600"/>
            </a:xfrm>
            <a:prstGeom prst="round2SameRect">
              <a:avLst>
                <a:gd name="adj1" fmla="val 18098"/>
                <a:gd name="adj2" fmla="val 0"/>
              </a:avLst>
            </a:prstGeom>
            <a:solidFill>
              <a:srgbClr val="0E65F0"/>
            </a:solidFill>
            <a:ln>
              <a:noFill/>
            </a:ln>
          </p:spPr>
          <p:txBody>
            <a:bodyPr spcFirstLastPara="1" wrap="square" lIns="121900" tIns="121900" rIns="121900" bIns="121900" anchor="ctr" anchorCtr="0">
              <a:noAutofit/>
            </a:bodyPr>
            <a:lstStyle/>
            <a:p>
              <a:endParaRPr sz="2400"/>
            </a:p>
          </p:txBody>
        </p:sp>
        <p:sp>
          <p:nvSpPr>
            <p:cNvPr id="141" name="Google Shape;141;p25"/>
            <p:cNvSpPr txBox="1"/>
            <p:nvPr/>
          </p:nvSpPr>
          <p:spPr>
            <a:xfrm>
              <a:off x="3819008" y="1413573"/>
              <a:ext cx="1451700" cy="459900"/>
            </a:xfrm>
            <a:prstGeom prst="rect">
              <a:avLst/>
            </a:prstGeom>
            <a:noFill/>
            <a:ln>
              <a:noFill/>
            </a:ln>
          </p:spPr>
          <p:txBody>
            <a:bodyPr spcFirstLastPara="1" wrap="square" lIns="121900" tIns="121900" rIns="121900" bIns="121900" anchor="t" anchorCtr="0">
              <a:noAutofit/>
            </a:bodyPr>
            <a:lstStyle/>
            <a:p>
              <a:endParaRPr sz="1467">
                <a:solidFill>
                  <a:srgbClr val="FFFFFF"/>
                </a:solidFill>
                <a:latin typeface="Roboto"/>
                <a:ea typeface="Roboto"/>
                <a:cs typeface="Roboto"/>
                <a:sym typeface="Roboto"/>
              </a:endParaRPr>
            </a:p>
          </p:txBody>
        </p:sp>
        <p:sp>
          <p:nvSpPr>
            <p:cNvPr id="142" name="Google Shape;142;p25"/>
            <p:cNvSpPr txBox="1"/>
            <p:nvPr/>
          </p:nvSpPr>
          <p:spPr>
            <a:xfrm>
              <a:off x="3819000" y="1747278"/>
              <a:ext cx="1451700" cy="6387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pPr>
              <a:r>
                <a:rPr lang="en" sz="2400">
                  <a:solidFill>
                    <a:schemeClr val="dk1"/>
                  </a:solidFill>
                  <a:latin typeface="Times New Roman"/>
                  <a:ea typeface="Times New Roman"/>
                  <a:cs typeface="Times New Roman"/>
                  <a:sym typeface="Times New Roman"/>
                </a:rPr>
                <a:t>Plani i Veprimit</a:t>
              </a:r>
              <a:endParaRPr sz="1467">
                <a:solidFill>
                  <a:srgbClr val="FFFFFF"/>
                </a:solidFill>
                <a:latin typeface="Roboto"/>
                <a:ea typeface="Roboto"/>
                <a:cs typeface="Roboto"/>
                <a:sym typeface="Roboto"/>
              </a:endParaRPr>
            </a:p>
          </p:txBody>
        </p:sp>
      </p:grpSp>
      <p:grpSp>
        <p:nvGrpSpPr>
          <p:cNvPr id="143" name="Google Shape;143;p25"/>
          <p:cNvGrpSpPr/>
          <p:nvPr/>
        </p:nvGrpSpPr>
        <p:grpSpPr>
          <a:xfrm>
            <a:off x="7433612" y="1584219"/>
            <a:ext cx="2650421" cy="2070197"/>
            <a:chOff x="5575191" y="1171213"/>
            <a:chExt cx="1987816" cy="1569600"/>
          </a:xfrm>
        </p:grpSpPr>
        <p:sp>
          <p:nvSpPr>
            <p:cNvPr id="144" name="Google Shape;144;p25"/>
            <p:cNvSpPr/>
            <p:nvPr/>
          </p:nvSpPr>
          <p:spPr>
            <a:xfrm flipH="1">
              <a:off x="5575191" y="1171213"/>
              <a:ext cx="1942800" cy="1569600"/>
            </a:xfrm>
            <a:prstGeom prst="round1Rect">
              <a:avLst>
                <a:gd name="adj" fmla="val 17446"/>
              </a:avLst>
            </a:prstGeom>
            <a:solidFill>
              <a:srgbClr val="0C58D3"/>
            </a:solidFill>
            <a:ln>
              <a:noFill/>
            </a:ln>
          </p:spPr>
          <p:txBody>
            <a:bodyPr spcFirstLastPara="1" wrap="square" lIns="121900" tIns="121900" rIns="121900" bIns="121900" anchor="ctr" anchorCtr="0">
              <a:noAutofit/>
            </a:bodyPr>
            <a:lstStyle/>
            <a:p>
              <a:endParaRPr sz="2400"/>
            </a:p>
          </p:txBody>
        </p:sp>
        <p:sp>
          <p:nvSpPr>
            <p:cNvPr id="145" name="Google Shape;145;p25"/>
            <p:cNvSpPr txBox="1"/>
            <p:nvPr/>
          </p:nvSpPr>
          <p:spPr>
            <a:xfrm>
              <a:off x="5762399" y="1413573"/>
              <a:ext cx="1451700" cy="459900"/>
            </a:xfrm>
            <a:prstGeom prst="rect">
              <a:avLst/>
            </a:prstGeom>
            <a:noFill/>
            <a:ln>
              <a:noFill/>
            </a:ln>
          </p:spPr>
          <p:txBody>
            <a:bodyPr spcFirstLastPara="1" wrap="square" lIns="121900" tIns="121900" rIns="121900" bIns="121900" anchor="t" anchorCtr="0">
              <a:noAutofit/>
            </a:bodyPr>
            <a:lstStyle/>
            <a:p>
              <a:endParaRPr sz="1467">
                <a:solidFill>
                  <a:srgbClr val="FFFFFF"/>
                </a:solidFill>
                <a:latin typeface="Roboto"/>
                <a:ea typeface="Roboto"/>
                <a:cs typeface="Roboto"/>
                <a:sym typeface="Roboto"/>
              </a:endParaRPr>
            </a:p>
          </p:txBody>
        </p:sp>
        <p:sp>
          <p:nvSpPr>
            <p:cNvPr id="146" name="Google Shape;146;p25"/>
            <p:cNvSpPr txBox="1"/>
            <p:nvPr/>
          </p:nvSpPr>
          <p:spPr>
            <a:xfrm>
              <a:off x="5762407" y="1693767"/>
              <a:ext cx="1800600" cy="6921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pPr>
              <a:r>
                <a:rPr lang="en" sz="2400">
                  <a:solidFill>
                    <a:schemeClr val="dk1"/>
                  </a:solidFill>
                  <a:latin typeface="Times New Roman"/>
                  <a:ea typeface="Times New Roman"/>
                  <a:cs typeface="Times New Roman"/>
                  <a:sym typeface="Times New Roman"/>
                </a:rPr>
                <a:t>Pasaporta e treguesve</a:t>
              </a:r>
              <a:endParaRPr sz="1600">
                <a:solidFill>
                  <a:srgbClr val="FFFFFF"/>
                </a:solidFill>
                <a:latin typeface="Roboto"/>
                <a:ea typeface="Roboto"/>
                <a:cs typeface="Roboto"/>
                <a:sym typeface="Roboto"/>
              </a:endParaRPr>
            </a:p>
          </p:txBody>
        </p:sp>
      </p:grpSp>
      <p:grpSp>
        <p:nvGrpSpPr>
          <p:cNvPr id="147" name="Google Shape;147;p25"/>
          <p:cNvGrpSpPr/>
          <p:nvPr/>
        </p:nvGrpSpPr>
        <p:grpSpPr>
          <a:xfrm>
            <a:off x="4631857" y="2570095"/>
            <a:ext cx="347155" cy="347155"/>
            <a:chOff x="3157188" y="909150"/>
            <a:chExt cx="470400" cy="470400"/>
          </a:xfrm>
        </p:grpSpPr>
        <p:sp>
          <p:nvSpPr>
            <p:cNvPr id="148" name="Google Shape;148;p25"/>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149" name="Google Shape;149;p25"/>
            <p:cNvSpPr/>
            <p:nvPr/>
          </p:nvSpPr>
          <p:spPr>
            <a:xfrm>
              <a:off x="3243138" y="995100"/>
              <a:ext cx="298500" cy="298500"/>
            </a:xfrm>
            <a:prstGeom prst="mathPlus">
              <a:avLst>
                <a:gd name="adj1" fmla="val 9900"/>
              </a:avLst>
            </a:prstGeom>
            <a:solidFill>
              <a:srgbClr val="307BF3"/>
            </a:solidFill>
            <a:ln>
              <a:noFill/>
            </a:ln>
          </p:spPr>
          <p:txBody>
            <a:bodyPr spcFirstLastPara="1" wrap="square" lIns="121900" tIns="121900" rIns="121900" bIns="121900" anchor="ctr" anchorCtr="0">
              <a:noAutofit/>
            </a:bodyPr>
            <a:lstStyle/>
            <a:p>
              <a:endParaRPr sz="2400"/>
            </a:p>
          </p:txBody>
        </p:sp>
      </p:grpSp>
      <p:grpSp>
        <p:nvGrpSpPr>
          <p:cNvPr id="150" name="Google Shape;150;p25"/>
          <p:cNvGrpSpPr/>
          <p:nvPr/>
        </p:nvGrpSpPr>
        <p:grpSpPr>
          <a:xfrm>
            <a:off x="2213633" y="1561633"/>
            <a:ext cx="2493600" cy="2092800"/>
            <a:chOff x="1660800" y="1171225"/>
            <a:chExt cx="1870200" cy="1569600"/>
          </a:xfrm>
        </p:grpSpPr>
        <p:sp>
          <p:nvSpPr>
            <p:cNvPr id="151" name="Google Shape;151;p25"/>
            <p:cNvSpPr/>
            <p:nvPr/>
          </p:nvSpPr>
          <p:spPr>
            <a:xfrm>
              <a:off x="1660800" y="1171225"/>
              <a:ext cx="1870200" cy="1569600"/>
            </a:xfrm>
            <a:prstGeom prst="round1Rect">
              <a:avLst>
                <a:gd name="adj" fmla="val 17446"/>
              </a:avLst>
            </a:prstGeom>
            <a:solidFill>
              <a:srgbClr val="307BF3"/>
            </a:solidFill>
            <a:ln>
              <a:noFill/>
            </a:ln>
          </p:spPr>
          <p:txBody>
            <a:bodyPr spcFirstLastPara="1" wrap="square" lIns="121900" tIns="121900" rIns="121900" bIns="121900" anchor="ctr" anchorCtr="0">
              <a:noAutofit/>
            </a:bodyPr>
            <a:lstStyle/>
            <a:p>
              <a:endParaRPr sz="2400"/>
            </a:p>
          </p:txBody>
        </p:sp>
        <p:sp>
          <p:nvSpPr>
            <p:cNvPr id="152" name="Google Shape;152;p25"/>
            <p:cNvSpPr txBox="1"/>
            <p:nvPr/>
          </p:nvSpPr>
          <p:spPr>
            <a:xfrm>
              <a:off x="1879865" y="1413573"/>
              <a:ext cx="1451700" cy="459900"/>
            </a:xfrm>
            <a:prstGeom prst="rect">
              <a:avLst/>
            </a:prstGeom>
            <a:noFill/>
            <a:ln>
              <a:noFill/>
            </a:ln>
          </p:spPr>
          <p:txBody>
            <a:bodyPr spcFirstLastPara="1" wrap="square" lIns="121900" tIns="121900" rIns="121900" bIns="121900" anchor="t" anchorCtr="0">
              <a:noAutofit/>
            </a:bodyPr>
            <a:lstStyle/>
            <a:p>
              <a:endParaRPr sz="1067">
                <a:solidFill>
                  <a:srgbClr val="FFFFFF"/>
                </a:solidFill>
                <a:latin typeface="Roboto"/>
                <a:ea typeface="Roboto"/>
                <a:cs typeface="Roboto"/>
                <a:sym typeface="Roboto"/>
              </a:endParaRPr>
            </a:p>
            <a:p>
              <a:endParaRPr sz="1067">
                <a:solidFill>
                  <a:srgbClr val="FFFFFF"/>
                </a:solidFill>
                <a:latin typeface="Roboto"/>
                <a:ea typeface="Roboto"/>
                <a:cs typeface="Roboto"/>
                <a:sym typeface="Roboto"/>
              </a:endParaRPr>
            </a:p>
            <a:p>
              <a:r>
                <a:rPr lang="en" sz="1067">
                  <a:solidFill>
                    <a:srgbClr val="FFFFFF"/>
                  </a:solidFill>
                  <a:latin typeface="Roboto"/>
                  <a:ea typeface="Roboto"/>
                  <a:cs typeface="Roboto"/>
                  <a:sym typeface="Roboto"/>
                </a:rPr>
                <a:t>          </a:t>
              </a:r>
              <a:r>
                <a:rPr lang="en" sz="2000">
                  <a:solidFill>
                    <a:schemeClr val="dk1"/>
                  </a:solidFill>
                  <a:latin typeface="Times New Roman"/>
                  <a:ea typeface="Times New Roman"/>
                  <a:cs typeface="Times New Roman"/>
                  <a:sym typeface="Times New Roman"/>
                </a:rPr>
                <a:t>SNDQV</a:t>
              </a:r>
              <a:endParaRPr sz="2000">
                <a:solidFill>
                  <a:srgbClr val="FFFFFF"/>
                </a:solidFill>
                <a:latin typeface="Roboto"/>
                <a:ea typeface="Roboto"/>
                <a:cs typeface="Roboto"/>
                <a:sym typeface="Roboto"/>
              </a:endParaRPr>
            </a:p>
          </p:txBody>
        </p:sp>
        <p:sp>
          <p:nvSpPr>
            <p:cNvPr id="153" name="Google Shape;153;p25"/>
            <p:cNvSpPr txBox="1"/>
            <p:nvPr/>
          </p:nvSpPr>
          <p:spPr>
            <a:xfrm>
              <a:off x="1943550" y="1559680"/>
              <a:ext cx="1451700" cy="616629"/>
            </a:xfrm>
            <a:prstGeom prst="rect">
              <a:avLst/>
            </a:prstGeom>
            <a:noFill/>
            <a:ln>
              <a:noFill/>
            </a:ln>
          </p:spPr>
          <p:txBody>
            <a:bodyPr spcFirstLastPara="1" wrap="square" lIns="121900" tIns="121900" rIns="121900" bIns="121900" anchor="t" anchorCtr="0">
              <a:spAutoFit/>
            </a:bodyPr>
            <a:lstStyle/>
            <a:p>
              <a:pPr>
                <a:lnSpc>
                  <a:spcPct val="115000"/>
                </a:lnSpc>
                <a:spcAft>
                  <a:spcPts val="2133"/>
                </a:spcAft>
              </a:pPr>
              <a:endParaRPr sz="1733">
                <a:solidFill>
                  <a:srgbClr val="FFFFFF"/>
                </a:solidFill>
                <a:latin typeface="Roboto"/>
                <a:ea typeface="Roboto"/>
                <a:cs typeface="Roboto"/>
                <a:sym typeface="Roboto"/>
              </a:endParaRPr>
            </a:p>
          </p:txBody>
        </p:sp>
      </p:grpSp>
      <p:grpSp>
        <p:nvGrpSpPr>
          <p:cNvPr id="154" name="Google Shape;154;p25"/>
          <p:cNvGrpSpPr/>
          <p:nvPr/>
        </p:nvGrpSpPr>
        <p:grpSpPr>
          <a:xfrm>
            <a:off x="7217403" y="2570095"/>
            <a:ext cx="347155" cy="347155"/>
            <a:chOff x="3157188" y="909150"/>
            <a:chExt cx="470400" cy="470400"/>
          </a:xfrm>
        </p:grpSpPr>
        <p:sp>
          <p:nvSpPr>
            <p:cNvPr id="155" name="Google Shape;155;p25"/>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156" name="Google Shape;156;p25"/>
            <p:cNvSpPr/>
            <p:nvPr/>
          </p:nvSpPr>
          <p:spPr>
            <a:xfrm>
              <a:off x="3243138" y="995100"/>
              <a:ext cx="298500" cy="298500"/>
            </a:xfrm>
            <a:prstGeom prst="mathPlus">
              <a:avLst>
                <a:gd name="adj1" fmla="val 9900"/>
              </a:avLst>
            </a:prstGeom>
            <a:solidFill>
              <a:srgbClr val="0D5DDF"/>
            </a:solidFill>
            <a:ln>
              <a:noFill/>
            </a:ln>
          </p:spPr>
          <p:txBody>
            <a:bodyPr spcFirstLastPara="1" wrap="square" lIns="121900" tIns="121900" rIns="121900" bIns="121900" anchor="ctr" anchorCtr="0">
              <a:noAutofit/>
            </a:bodyPr>
            <a:lstStyle/>
            <a:p>
              <a:endParaRPr sz="2400"/>
            </a:p>
          </p:txBody>
        </p:sp>
      </p:grpSp>
      <p:grpSp>
        <p:nvGrpSpPr>
          <p:cNvPr id="157" name="Google Shape;157;p25"/>
          <p:cNvGrpSpPr/>
          <p:nvPr/>
        </p:nvGrpSpPr>
        <p:grpSpPr>
          <a:xfrm>
            <a:off x="2213645" y="3160010"/>
            <a:ext cx="7945923" cy="2226569"/>
            <a:chOff x="1660800" y="2723938"/>
            <a:chExt cx="5902775" cy="1295521"/>
          </a:xfrm>
        </p:grpSpPr>
        <p:sp>
          <p:nvSpPr>
            <p:cNvPr id="158" name="Google Shape;158;p25"/>
            <p:cNvSpPr/>
            <p:nvPr/>
          </p:nvSpPr>
          <p:spPr>
            <a:xfrm rot="10800000">
              <a:off x="1660800" y="2723938"/>
              <a:ext cx="5822400" cy="1248600"/>
            </a:xfrm>
            <a:prstGeom prst="round2SameRect">
              <a:avLst>
                <a:gd name="adj1" fmla="val 18098"/>
                <a:gd name="adj2" fmla="val 0"/>
              </a:avLst>
            </a:prstGeom>
            <a:solidFill>
              <a:srgbClr val="0944A1"/>
            </a:solidFill>
            <a:ln>
              <a:noFill/>
            </a:ln>
          </p:spPr>
          <p:txBody>
            <a:bodyPr spcFirstLastPara="1" wrap="square" lIns="121900" tIns="121900" rIns="121900" bIns="121900" anchor="ctr" anchorCtr="0">
              <a:noAutofit/>
            </a:bodyPr>
            <a:lstStyle/>
            <a:p>
              <a:endParaRPr sz="2400"/>
            </a:p>
          </p:txBody>
        </p:sp>
        <p:sp>
          <p:nvSpPr>
            <p:cNvPr id="159" name="Google Shape;159;p25"/>
            <p:cNvSpPr txBox="1"/>
            <p:nvPr/>
          </p:nvSpPr>
          <p:spPr>
            <a:xfrm>
              <a:off x="1924975" y="2978759"/>
              <a:ext cx="5558100" cy="1040700"/>
            </a:xfrm>
            <a:prstGeom prst="rect">
              <a:avLst/>
            </a:prstGeom>
            <a:noFill/>
            <a:ln>
              <a:noFill/>
            </a:ln>
          </p:spPr>
          <p:txBody>
            <a:bodyPr spcFirstLastPara="1" wrap="square" lIns="121900" tIns="121900" rIns="121900" bIns="121900" anchor="t" anchorCtr="0">
              <a:noAutofit/>
            </a:bodyPr>
            <a:lstStyle/>
            <a:p>
              <a:pPr marL="84665" marR="101597" algn="just">
                <a:lnSpc>
                  <a:spcPct val="115000"/>
                </a:lnSpc>
              </a:pPr>
              <a:r>
                <a:rPr lang="en" sz="1467">
                  <a:solidFill>
                    <a:schemeClr val="lt1"/>
                  </a:solidFill>
                  <a:latin typeface="Roboto"/>
                  <a:ea typeface="Roboto"/>
                  <a:cs typeface="Roboto"/>
                  <a:sym typeface="Roboto"/>
                </a:rPr>
                <a:t>Parimet kushtetutese te Republikes se Shqiperise </a:t>
              </a:r>
              <a:endParaRPr sz="1467">
                <a:solidFill>
                  <a:schemeClr val="lt1"/>
                </a:solidFill>
                <a:latin typeface="Roboto"/>
                <a:ea typeface="Roboto"/>
                <a:cs typeface="Roboto"/>
                <a:sym typeface="Roboto"/>
              </a:endParaRPr>
            </a:p>
            <a:p>
              <a:pPr marL="84665" marR="101597" algn="just">
                <a:lnSpc>
                  <a:spcPct val="115000"/>
                </a:lnSpc>
              </a:pPr>
              <a:r>
                <a:rPr lang="en" sz="1467">
                  <a:solidFill>
                    <a:schemeClr val="lt1"/>
                  </a:solidFill>
                  <a:latin typeface="Roboto"/>
                  <a:ea typeface="Roboto"/>
                  <a:cs typeface="Roboto"/>
                  <a:sym typeface="Roboto"/>
                </a:rPr>
                <a:t>Karta Europiane e Autonomisë Vendore </a:t>
              </a:r>
              <a:endParaRPr sz="1467">
                <a:solidFill>
                  <a:schemeClr val="lt1"/>
                </a:solidFill>
                <a:latin typeface="Roboto"/>
                <a:ea typeface="Roboto"/>
                <a:cs typeface="Roboto"/>
                <a:sym typeface="Roboto"/>
              </a:endParaRPr>
            </a:p>
            <a:p>
              <a:pPr marL="84665" marR="101597" algn="just">
                <a:lnSpc>
                  <a:spcPct val="115000"/>
                </a:lnSpc>
              </a:pPr>
              <a:r>
                <a:rPr lang="en" sz="1467">
                  <a:solidFill>
                    <a:schemeClr val="lt1"/>
                  </a:solidFill>
                  <a:latin typeface="Roboto"/>
                  <a:ea typeface="Roboto"/>
                  <a:cs typeface="Roboto"/>
                  <a:sym typeface="Roboto"/>
                </a:rPr>
                <a:t>Ligjet në fuqi, duke respektuar politikat kombëtare.</a:t>
              </a:r>
              <a:endParaRPr sz="1467">
                <a:solidFill>
                  <a:schemeClr val="lt1"/>
                </a:solidFill>
                <a:latin typeface="Roboto"/>
                <a:ea typeface="Roboto"/>
                <a:cs typeface="Roboto"/>
                <a:sym typeface="Roboto"/>
              </a:endParaRPr>
            </a:p>
            <a:p>
              <a:pPr marL="84665" marR="101597" algn="just">
                <a:lnSpc>
                  <a:spcPct val="115000"/>
                </a:lnSpc>
              </a:pPr>
              <a:r>
                <a:rPr lang="en" sz="1467">
                  <a:solidFill>
                    <a:srgbClr val="FFFFFF"/>
                  </a:solidFill>
                  <a:latin typeface="Roboto"/>
                  <a:ea typeface="Roboto"/>
                  <a:cs typeface="Roboto"/>
                  <a:sym typeface="Roboto"/>
                </a:rPr>
                <a:t>Parimi i mireqeverisjes, Karta Europiane e Autonomis</a:t>
              </a:r>
              <a:r>
                <a:rPr lang="en" sz="1467">
                  <a:solidFill>
                    <a:schemeClr val="lt1"/>
                  </a:solidFill>
                  <a:latin typeface="Roboto"/>
                  <a:ea typeface="Roboto"/>
                  <a:cs typeface="Roboto"/>
                  <a:sym typeface="Roboto"/>
                </a:rPr>
                <a:t>e Vendore</a:t>
              </a:r>
              <a:endParaRPr sz="1467">
                <a:solidFill>
                  <a:schemeClr val="lt1"/>
                </a:solidFill>
                <a:latin typeface="Roboto"/>
                <a:ea typeface="Roboto"/>
                <a:cs typeface="Roboto"/>
                <a:sym typeface="Roboto"/>
              </a:endParaRPr>
            </a:p>
            <a:p>
              <a:pPr marL="84665" marR="101597" algn="just">
                <a:lnSpc>
                  <a:spcPct val="115000"/>
                </a:lnSpc>
              </a:pPr>
              <a:r>
                <a:rPr lang="en" sz="1467">
                  <a:solidFill>
                    <a:schemeClr val="lt1"/>
                  </a:solidFill>
                  <a:latin typeface="Roboto"/>
                  <a:ea typeface="Roboto"/>
                  <a:cs typeface="Roboto"/>
                  <a:sym typeface="Roboto"/>
                </a:rPr>
                <a:t>Parimet e Hapsires Administrative Europiane</a:t>
              </a:r>
              <a:endParaRPr sz="1467">
                <a:solidFill>
                  <a:schemeClr val="lt1"/>
                </a:solidFill>
                <a:latin typeface="Roboto"/>
                <a:ea typeface="Roboto"/>
                <a:cs typeface="Roboto"/>
                <a:sym typeface="Roboto"/>
              </a:endParaRPr>
            </a:p>
            <a:p>
              <a:pPr marL="84665" marR="101597" algn="just">
                <a:lnSpc>
                  <a:spcPct val="115000"/>
                </a:lnSpc>
                <a:buClr>
                  <a:schemeClr val="dk1"/>
                </a:buClr>
                <a:buSzPts val="1100"/>
              </a:pPr>
              <a:endParaRPr sz="1467">
                <a:solidFill>
                  <a:srgbClr val="FFFFFF"/>
                </a:solidFill>
                <a:latin typeface="Roboto"/>
                <a:ea typeface="Roboto"/>
                <a:cs typeface="Roboto"/>
                <a:sym typeface="Roboto"/>
              </a:endParaRPr>
            </a:p>
            <a:p>
              <a:pPr algn="ctr"/>
              <a:endParaRPr sz="1467">
                <a:solidFill>
                  <a:srgbClr val="FFFFFF"/>
                </a:solidFill>
                <a:latin typeface="Roboto"/>
                <a:ea typeface="Roboto"/>
                <a:cs typeface="Roboto"/>
                <a:sym typeface="Roboto"/>
              </a:endParaRPr>
            </a:p>
          </p:txBody>
        </p:sp>
        <p:sp>
          <p:nvSpPr>
            <p:cNvPr id="160" name="Google Shape;160;p25"/>
            <p:cNvSpPr txBox="1"/>
            <p:nvPr/>
          </p:nvSpPr>
          <p:spPr>
            <a:xfrm>
              <a:off x="2618675" y="3379710"/>
              <a:ext cx="4944900" cy="409806"/>
            </a:xfrm>
            <a:prstGeom prst="rect">
              <a:avLst/>
            </a:prstGeom>
            <a:noFill/>
            <a:ln>
              <a:noFill/>
            </a:ln>
          </p:spPr>
          <p:txBody>
            <a:bodyPr spcFirstLastPara="1" wrap="square" lIns="121900" tIns="121900" rIns="121900" bIns="121900" anchor="t" anchorCtr="0">
              <a:spAutoFit/>
            </a:bodyPr>
            <a:lstStyle/>
            <a:p>
              <a:pPr algn="ctr">
                <a:lnSpc>
                  <a:spcPct val="115000"/>
                </a:lnSpc>
                <a:spcAft>
                  <a:spcPts val="2133"/>
                </a:spcAft>
              </a:pPr>
              <a:r>
                <a:rPr lang="en" sz="1067">
                  <a:solidFill>
                    <a:srgbClr val="FFFFFF"/>
                  </a:solidFill>
                  <a:latin typeface="Roboto"/>
                  <a:ea typeface="Roboto"/>
                  <a:cs typeface="Roboto"/>
                  <a:sym typeface="Roboto"/>
                </a:rPr>
                <a:t>                                                                                                                                             </a:t>
              </a:r>
              <a:endParaRPr sz="1067">
                <a:solidFill>
                  <a:srgbClr val="FFFFFF"/>
                </a:solidFill>
                <a:latin typeface="Roboto"/>
                <a:ea typeface="Roboto"/>
                <a:cs typeface="Roboto"/>
                <a:sym typeface="Roboto"/>
              </a:endParaRPr>
            </a:p>
          </p:txBody>
        </p:sp>
      </p:grpSp>
      <p:sp>
        <p:nvSpPr>
          <p:cNvPr id="161" name="Google Shape;161;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pPr algn="ctr">
              <a:buSzPts val="990"/>
            </a:pPr>
            <a:r>
              <a:rPr lang="en" sz="2427">
                <a:solidFill>
                  <a:srgbClr val="FF0000"/>
                </a:solidFill>
              </a:rPr>
              <a:t>Parimet dhe kuadri strategjik </a:t>
            </a:r>
            <a:endParaRPr sz="2427">
              <a:solidFill>
                <a:srgbClr val="FF0000"/>
              </a:solidFill>
            </a:endParaRPr>
          </a:p>
        </p:txBody>
      </p:sp>
      <p:sp>
        <p:nvSpPr>
          <p:cNvPr id="162" name="Google Shape;162;p25"/>
          <p:cNvSpPr txBox="1">
            <a:spLocks noGrp="1"/>
          </p:cNvSpPr>
          <p:nvPr>
            <p:ph type="body" idx="1"/>
          </p:nvPr>
        </p:nvSpPr>
        <p:spPr>
          <a:xfrm>
            <a:off x="377867" y="1561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26" name="Google Shape;178;p27"/>
          <p:cNvPicPr preferRelativeResize="0"/>
          <p:nvPr/>
        </p:nvPicPr>
        <p:blipFill>
          <a:blip r:embed="rId3">
            <a:alphaModFix/>
          </a:blip>
          <a:stretch>
            <a:fillRect/>
          </a:stretch>
        </p:blipFill>
        <p:spPr>
          <a:xfrm>
            <a:off x="415600" y="273862"/>
            <a:ext cx="2199333" cy="1115033"/>
          </a:xfrm>
          <a:prstGeom prst="rect">
            <a:avLst/>
          </a:prstGeom>
          <a:noFill/>
          <a:ln>
            <a:noFill/>
          </a:ln>
        </p:spPr>
      </p:pic>
      <p:pic>
        <p:nvPicPr>
          <p:cNvPr id="27" name="Google Shape;65;p14"/>
          <p:cNvPicPr preferRelativeResize="0"/>
          <p:nvPr/>
        </p:nvPicPr>
        <p:blipFill>
          <a:blip r:embed="rId4">
            <a:alphaModFix/>
          </a:blip>
          <a:stretch>
            <a:fillRect/>
          </a:stretch>
        </p:blipFill>
        <p:spPr>
          <a:xfrm>
            <a:off x="9699867" y="394044"/>
            <a:ext cx="2076533" cy="885367"/>
          </a:xfrm>
          <a:prstGeom prst="rect">
            <a:avLst/>
          </a:prstGeom>
          <a:noFill/>
          <a:ln>
            <a:noFill/>
          </a:ln>
        </p:spPr>
      </p:pic>
    </p:spTree>
    <p:extLst>
      <p:ext uri="{BB962C8B-B14F-4D97-AF65-F5344CB8AC3E}">
        <p14:creationId xmlns:p14="http://schemas.microsoft.com/office/powerpoint/2010/main" val="244535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buSzPts val="990"/>
            </a:pPr>
            <a:r>
              <a:rPr lang="en" sz="1867" b="1"/>
              <a:t>Strategjia Ndërsektoriale </a:t>
            </a:r>
            <a:endParaRPr sz="1867" b="1"/>
          </a:p>
          <a:p>
            <a:pPr algn="ctr">
              <a:buClr>
                <a:schemeClr val="dk1"/>
              </a:buClr>
              <a:buSzPts val="1100"/>
            </a:pPr>
            <a:r>
              <a:rPr lang="en" sz="1867" b="1"/>
              <a:t>për Decentralizimin dhe Qeverisjen Vendore </a:t>
            </a:r>
            <a:r>
              <a:rPr lang="en" sz="1733" b="1"/>
              <a:t>2023-2030</a:t>
            </a:r>
            <a:endParaRPr sz="1867" b="1"/>
          </a:p>
          <a:p>
            <a:pPr algn="ctr">
              <a:buSzPts val="990"/>
            </a:pPr>
            <a:endParaRPr sz="1984" b="1">
              <a:solidFill>
                <a:srgbClr val="FF0000"/>
              </a:solidFill>
            </a:endParaRPr>
          </a:p>
        </p:txBody>
      </p:sp>
      <p:pic>
        <p:nvPicPr>
          <p:cNvPr id="168" name="Google Shape;168;p26"/>
          <p:cNvPicPr preferRelativeResize="0"/>
          <p:nvPr/>
        </p:nvPicPr>
        <p:blipFill>
          <a:blip r:embed="rId3">
            <a:alphaModFix/>
          </a:blip>
          <a:stretch>
            <a:fillRect/>
          </a:stretch>
        </p:blipFill>
        <p:spPr>
          <a:xfrm>
            <a:off x="415600" y="593452"/>
            <a:ext cx="2199333" cy="1115033"/>
          </a:xfrm>
          <a:prstGeom prst="rect">
            <a:avLst/>
          </a:prstGeom>
          <a:noFill/>
          <a:ln>
            <a:noFill/>
          </a:ln>
        </p:spPr>
      </p:pic>
      <p:pic>
        <p:nvPicPr>
          <p:cNvPr id="169" name="Google Shape;169;p26"/>
          <p:cNvPicPr preferRelativeResize="0"/>
          <p:nvPr/>
        </p:nvPicPr>
        <p:blipFill>
          <a:blip r:embed="rId4">
            <a:alphaModFix/>
          </a:blip>
          <a:stretch>
            <a:fillRect/>
          </a:stretch>
        </p:blipFill>
        <p:spPr>
          <a:xfrm>
            <a:off x="9699867" y="708285"/>
            <a:ext cx="2076533" cy="885367"/>
          </a:xfrm>
          <a:prstGeom prst="rect">
            <a:avLst/>
          </a:prstGeom>
          <a:noFill/>
          <a:ln>
            <a:noFill/>
          </a:ln>
        </p:spPr>
      </p:pic>
      <p:sp>
        <p:nvSpPr>
          <p:cNvPr id="170" name="Google Shape;170;p26"/>
          <p:cNvSpPr txBox="1">
            <a:spLocks noGrp="1"/>
          </p:cNvSpPr>
          <p:nvPr>
            <p:ph type="body" idx="1"/>
          </p:nvPr>
        </p:nvSpPr>
        <p:spPr>
          <a:xfrm>
            <a:off x="415600" y="1773467"/>
            <a:ext cx="6131200" cy="4318400"/>
          </a:xfrm>
          <a:prstGeom prst="rect">
            <a:avLst/>
          </a:prstGeom>
          <a:solidFill>
            <a:srgbClr val="FFE599"/>
          </a:solidFill>
          <a:effectLst>
            <a:outerShdw blurRad="57150" dist="19050" dir="5400000" algn="bl" rotWithShape="0">
              <a:srgbClr val="000000">
                <a:alpha val="50000"/>
              </a:srgbClr>
            </a:outerShdw>
          </a:effectLst>
        </p:spPr>
        <p:txBody>
          <a:bodyPr spcFirstLastPara="1" vert="horz" wrap="square" lIns="121900" tIns="121900" rIns="121900" bIns="121900" rtlCol="0" anchor="t" anchorCtr="0">
            <a:normAutofit fontScale="92500" lnSpcReduction="20000"/>
          </a:bodyPr>
          <a:lstStyle/>
          <a:p>
            <a:pPr marL="84665" marR="101597" indent="0" algn="just">
              <a:lnSpc>
                <a:spcPct val="115000"/>
              </a:lnSpc>
              <a:spcBef>
                <a:spcPts val="1333"/>
              </a:spcBef>
              <a:buNone/>
            </a:pPr>
            <a:endParaRPr sz="1467" b="1">
              <a:solidFill>
                <a:schemeClr val="dk1"/>
              </a:solidFill>
            </a:endParaRPr>
          </a:p>
          <a:p>
            <a:pPr marL="0" marR="101597" indent="0" algn="just">
              <a:lnSpc>
                <a:spcPct val="115000"/>
              </a:lnSpc>
              <a:spcBef>
                <a:spcPts val="1333"/>
              </a:spcBef>
              <a:buNone/>
            </a:pPr>
            <a:r>
              <a:rPr lang="en" sz="1467" b="1">
                <a:solidFill>
                  <a:schemeClr val="dk1"/>
                </a:solidFill>
              </a:rPr>
              <a:t>SNDQV, lidhet në mënyrë të drejtëpërdrejtë me dokumentat strategjike: </a:t>
            </a:r>
            <a:endParaRPr sz="1467" b="1">
              <a:solidFill>
                <a:schemeClr val="dk1"/>
              </a:solidFill>
            </a:endParaRPr>
          </a:p>
          <a:p>
            <a:pPr marR="101597" indent="-383953" algn="just">
              <a:lnSpc>
                <a:spcPct val="115000"/>
              </a:lnSpc>
              <a:spcBef>
                <a:spcPts val="1333"/>
              </a:spcBef>
              <a:buClr>
                <a:schemeClr val="dk1"/>
              </a:buClr>
              <a:buSzPct val="100000"/>
              <a:buChar char="❏"/>
            </a:pPr>
            <a:r>
              <a:rPr lang="en" sz="1467">
                <a:solidFill>
                  <a:schemeClr val="dk1"/>
                </a:solidFill>
              </a:rPr>
              <a:t>Strategjia Kombëtare për Zhvillim dhe Integrim 2021–2030</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Ndërsektoriale Kundër Korrupsionit, 2023-2030,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Kombëtare të Sektorit të Furnizimit me Ujë dhe Kanalizimeve, 2022-2030,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Ndërsektoriale të Reformës në Administratën Publike,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e Bujqësisë, Zhvillimit Rural dhe Peshkimit 2021–2027,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Kombëtare për Arsimin2021–2026,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Srategjia ndërsektoriale “Agjenda digjitale e Shqipërisë” 2022– 2026,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Kombëtare për Barazinë Gjinore 2021-2030,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Kombëtare për Zhvillimin e Qëndrueshëm të Turizmit 2019-2023,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Kombëtare për Kulturën 2019- 2025,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e zhvillimit të shërbimeve të kujdesit shëndetësor parësor në Shqipëri 2020-2025, </a:t>
            </a:r>
            <a:endParaRPr sz="1467">
              <a:solidFill>
                <a:schemeClr val="dk1"/>
              </a:solidFill>
            </a:endParaRPr>
          </a:p>
          <a:p>
            <a:pPr marR="101597" indent="-383953" algn="just">
              <a:lnSpc>
                <a:spcPct val="115000"/>
              </a:lnSpc>
              <a:buClr>
                <a:schemeClr val="dk1"/>
              </a:buClr>
              <a:buSzPct val="100000"/>
              <a:buChar char="❏"/>
            </a:pPr>
            <a:r>
              <a:rPr lang="en" sz="1467">
                <a:solidFill>
                  <a:schemeClr val="dk1"/>
                </a:solidFill>
              </a:rPr>
              <a:t>Strategjia Kombëtare për zvogëlimin e riskut nga fatkeqësitë.</a:t>
            </a:r>
            <a:endParaRPr sz="1467">
              <a:solidFill>
                <a:schemeClr val="dk1"/>
              </a:solidFill>
            </a:endParaRPr>
          </a:p>
          <a:p>
            <a:pPr marL="0" indent="0">
              <a:spcAft>
                <a:spcPts val="1600"/>
              </a:spcAft>
              <a:buNone/>
            </a:pPr>
            <a:endParaRPr/>
          </a:p>
        </p:txBody>
      </p:sp>
      <p:sp>
        <p:nvSpPr>
          <p:cNvPr id="171" name="Google Shape;171;p26"/>
          <p:cNvSpPr txBox="1">
            <a:spLocks noGrp="1"/>
          </p:cNvSpPr>
          <p:nvPr>
            <p:ph type="body" idx="2"/>
          </p:nvPr>
        </p:nvSpPr>
        <p:spPr>
          <a:xfrm>
            <a:off x="6405200" y="2367767"/>
            <a:ext cx="4933600" cy="3490400"/>
          </a:xfrm>
          <a:prstGeom prst="rect">
            <a:avLst/>
          </a:prstGeom>
          <a:solidFill>
            <a:srgbClr val="6AA84F"/>
          </a:solidFill>
        </p:spPr>
        <p:txBody>
          <a:bodyPr spcFirstLastPara="1" vert="horz" wrap="square" lIns="121900" tIns="121900" rIns="121900" bIns="121900" rtlCol="0" anchor="t" anchorCtr="0">
            <a:normAutofit fontScale="62500" lnSpcReduction="20000"/>
          </a:bodyPr>
          <a:lstStyle/>
          <a:p>
            <a:pPr marL="0" indent="0">
              <a:buNone/>
            </a:pPr>
            <a:endParaRPr sz="1467" b="1">
              <a:solidFill>
                <a:schemeClr val="dk1"/>
              </a:solidFill>
              <a:latin typeface="Times New Roman"/>
              <a:ea typeface="Times New Roman"/>
              <a:cs typeface="Times New Roman"/>
              <a:sym typeface="Times New Roman"/>
            </a:endParaRPr>
          </a:p>
          <a:p>
            <a:pPr marL="0" indent="0">
              <a:spcBef>
                <a:spcPts val="1600"/>
              </a:spcBef>
              <a:buNone/>
            </a:pPr>
            <a:r>
              <a:rPr lang="en" sz="2839" b="1">
                <a:solidFill>
                  <a:schemeClr val="dk1"/>
                </a:solidFill>
              </a:rPr>
              <a:t>SNDQV brenda 7 vjetëve</a:t>
            </a:r>
            <a:r>
              <a:rPr lang="en" sz="2839">
                <a:solidFill>
                  <a:schemeClr val="dk1"/>
                </a:solidFill>
              </a:rPr>
              <a:t> synon </a:t>
            </a:r>
            <a:endParaRPr sz="2839">
              <a:solidFill>
                <a:schemeClr val="dk1"/>
              </a:solidFill>
            </a:endParaRPr>
          </a:p>
          <a:p>
            <a:pPr indent="-386908">
              <a:spcBef>
                <a:spcPts val="1600"/>
              </a:spcBef>
              <a:buClr>
                <a:schemeClr val="dk1"/>
              </a:buClr>
              <a:buSzPct val="100000"/>
              <a:buChar char="❖"/>
            </a:pPr>
            <a:r>
              <a:rPr lang="en" sz="2721">
                <a:solidFill>
                  <a:schemeClr val="dk1"/>
                </a:solidFill>
              </a:rPr>
              <a:t>konsolidimin e procesit të decentralizimit</a:t>
            </a:r>
            <a:endParaRPr sz="2721">
              <a:solidFill>
                <a:schemeClr val="dk1"/>
              </a:solidFill>
            </a:endParaRPr>
          </a:p>
          <a:p>
            <a:pPr indent="-386908">
              <a:buClr>
                <a:schemeClr val="dk1"/>
              </a:buClr>
              <a:buSzPct val="100000"/>
              <a:buChar char="❖"/>
            </a:pPr>
            <a:r>
              <a:rPr lang="en" sz="2721">
                <a:solidFill>
                  <a:schemeClr val="dk1"/>
                </a:solidFill>
              </a:rPr>
              <a:t>krijimin e një mjedisi nxitës për zhvillimin ekonomik vendor të qëndrueshëm</a:t>
            </a:r>
            <a:endParaRPr sz="2721">
              <a:solidFill>
                <a:schemeClr val="dk1"/>
              </a:solidFill>
            </a:endParaRPr>
          </a:p>
          <a:p>
            <a:pPr indent="-386908">
              <a:buClr>
                <a:schemeClr val="dk1"/>
              </a:buClr>
              <a:buSzPct val="100000"/>
              <a:buChar char="❖"/>
            </a:pPr>
            <a:r>
              <a:rPr lang="en" sz="2721">
                <a:solidFill>
                  <a:schemeClr val="dk1"/>
                </a:solidFill>
              </a:rPr>
              <a:t>orcimin e të ardhurave vendore të bashkive</a:t>
            </a:r>
            <a:endParaRPr sz="2721">
              <a:solidFill>
                <a:schemeClr val="dk1"/>
              </a:solidFill>
            </a:endParaRPr>
          </a:p>
          <a:p>
            <a:pPr indent="-386908">
              <a:buClr>
                <a:schemeClr val="dk1"/>
              </a:buClr>
              <a:buSzPct val="100000"/>
              <a:buChar char="❖"/>
            </a:pPr>
            <a:r>
              <a:rPr lang="en" sz="2721">
                <a:solidFill>
                  <a:schemeClr val="dk1"/>
                </a:solidFill>
              </a:rPr>
              <a:t>digjitalizimin e shërbimeve dhe ofrimin e tyre online </a:t>
            </a:r>
            <a:endParaRPr sz="2721">
              <a:solidFill>
                <a:schemeClr val="dk1"/>
              </a:solidFill>
            </a:endParaRPr>
          </a:p>
          <a:p>
            <a:pPr indent="-386908">
              <a:buClr>
                <a:schemeClr val="dk1"/>
              </a:buClr>
              <a:buSzPct val="100000"/>
              <a:buChar char="❖"/>
            </a:pPr>
            <a:r>
              <a:rPr lang="en" sz="2721">
                <a:solidFill>
                  <a:schemeClr val="dk1"/>
                </a:solidFill>
              </a:rPr>
              <a:t>sigurimin e i një qeverisjeje të hapur </a:t>
            </a:r>
            <a:endParaRPr sz="2721">
              <a:solidFill>
                <a:schemeClr val="dk1"/>
              </a:solidFill>
            </a:endParaRPr>
          </a:p>
          <a:p>
            <a:pPr indent="-386908">
              <a:buClr>
                <a:schemeClr val="dk1"/>
              </a:buClr>
              <a:buSzPct val="100000"/>
              <a:buChar char="❖"/>
            </a:pPr>
            <a:r>
              <a:rPr lang="en" sz="2721">
                <a:solidFill>
                  <a:schemeClr val="dk1"/>
                </a:solidFill>
              </a:rPr>
              <a:t>rritje të transparencës, llogaridhënies dhe shtrirje më të madhe të e-qeverisjes në nivel vendor </a:t>
            </a:r>
            <a:endParaRPr sz="2721">
              <a:solidFill>
                <a:schemeClr val="dk1"/>
              </a:solidFill>
            </a:endParaRPr>
          </a:p>
          <a:p>
            <a:pPr indent="-386908">
              <a:buClr>
                <a:schemeClr val="dk1"/>
              </a:buClr>
              <a:buSzPct val="100000"/>
              <a:buChar char="❖"/>
            </a:pPr>
            <a:r>
              <a:rPr lang="en" sz="2721">
                <a:solidFill>
                  <a:schemeClr val="dk1"/>
                </a:solidFill>
              </a:rPr>
              <a:t>avancimin e agjendës së BE-së në nivel vendor, sipas objektivave të synuara</a:t>
            </a:r>
            <a:endParaRPr sz="3121"/>
          </a:p>
        </p:txBody>
      </p:sp>
    </p:spTree>
    <p:extLst>
      <p:ext uri="{BB962C8B-B14F-4D97-AF65-F5344CB8AC3E}">
        <p14:creationId xmlns:p14="http://schemas.microsoft.com/office/powerpoint/2010/main" val="337638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267EB55-1723-2420-97F7-9D438201F662}"/>
              </a:ext>
            </a:extLst>
          </p:cNvPr>
          <p:cNvGraphicFramePr/>
          <p:nvPr/>
        </p:nvGraphicFramePr>
        <p:xfrm>
          <a:off x="1146412" y="1899556"/>
          <a:ext cx="9909340" cy="4281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9F34CD1-8976-D67C-8A0E-525FAFF64C2A}"/>
              </a:ext>
            </a:extLst>
          </p:cNvPr>
          <p:cNvSpPr txBox="1"/>
          <p:nvPr/>
        </p:nvSpPr>
        <p:spPr>
          <a:xfrm>
            <a:off x="2456597" y="942513"/>
            <a:ext cx="7993260" cy="734688"/>
          </a:xfrm>
          <a:prstGeom prst="rect">
            <a:avLst/>
          </a:prstGeom>
          <a:noFill/>
        </p:spPr>
        <p:txBody>
          <a:bodyPr wrap="square">
            <a:spAutoFit/>
          </a:bodyPr>
          <a:lstStyle/>
          <a:p>
            <a:pPr marL="0" indent="0" algn="l">
              <a:lnSpc>
                <a:spcPct val="107000"/>
              </a:lnSpc>
              <a:spcAft>
                <a:spcPts val="800"/>
              </a:spcAft>
              <a:buNone/>
            </a:pPr>
            <a:r>
              <a:rPr lang="en-GB" sz="2000" b="1" i="1" dirty="0">
                <a:solidFill>
                  <a:srgbClr val="FF0000">
                    <a:alpha val="90000"/>
                  </a:srgbClr>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sq-AL" sz="2000" b="1" i="1" dirty="0" err="1">
                <a:solidFill>
                  <a:srgbClr val="FF0000">
                    <a:alpha val="90000"/>
                  </a:srgbClr>
                </a:solidFill>
                <a:latin typeface="Times New Roman" panose="02020603050405020304" pitchFamily="18" charset="0"/>
                <a:cs typeface="Times New Roman" panose="02020603050405020304" pitchFamily="18" charset="0"/>
              </a:rPr>
              <a:t>trategjia</a:t>
            </a:r>
            <a:r>
              <a:rPr lang="sq-AL" sz="2000" b="1" i="1" dirty="0">
                <a:solidFill>
                  <a:srgbClr val="FF0000">
                    <a:alpha val="90000"/>
                  </a:srgbClr>
                </a:solidFill>
                <a:latin typeface="Times New Roman" panose="02020603050405020304" pitchFamily="18" charset="0"/>
                <a:cs typeface="Times New Roman" panose="02020603050405020304" pitchFamily="18" charset="0"/>
              </a:rPr>
              <a:t> e re ka si </a:t>
            </a:r>
            <a:r>
              <a:rPr lang="sq-AL" sz="2000" b="1" i="1" dirty="0" err="1">
                <a:solidFill>
                  <a:srgbClr val="FF0000">
                    <a:alpha val="90000"/>
                  </a:srgbClr>
                </a:solidFill>
                <a:latin typeface="Times New Roman" panose="02020603050405020304" pitchFamily="18" charset="0"/>
                <a:cs typeface="Times New Roman" panose="02020603050405020304" pitchFamily="18" charset="0"/>
              </a:rPr>
              <a:t>vi</a:t>
            </a:r>
            <a:r>
              <a:rPr lang="en-GB" sz="2000" b="1" i="1" dirty="0">
                <a:solidFill>
                  <a:srgbClr val="FF0000">
                    <a:alpha val="90000"/>
                  </a:srgbClr>
                </a:solidFill>
                <a:latin typeface="Times New Roman" panose="02020603050405020304" pitchFamily="18" charset="0"/>
                <a:cs typeface="Times New Roman" panose="02020603050405020304" pitchFamily="18" charset="0"/>
              </a:rPr>
              <a:t>z</a:t>
            </a:r>
            <a:r>
              <a:rPr lang="sq-AL" sz="2000" b="1" i="1" dirty="0" err="1">
                <a:solidFill>
                  <a:srgbClr val="FF0000">
                    <a:alpha val="90000"/>
                  </a:srgbClr>
                </a:solidFill>
                <a:latin typeface="Times New Roman" panose="02020603050405020304" pitchFamily="18" charset="0"/>
                <a:cs typeface="Times New Roman" panose="02020603050405020304" pitchFamily="18" charset="0"/>
              </a:rPr>
              <a:t>ion</a:t>
            </a:r>
            <a:r>
              <a:rPr lang="en-GB" sz="2000" b="1" i="1" dirty="0">
                <a:solidFill>
                  <a:srgbClr val="FF0000">
                    <a:alpha val="90000"/>
                  </a:srgbClr>
                </a:solidFill>
                <a:latin typeface="Times New Roman" panose="02020603050405020304" pitchFamily="18" charset="0"/>
                <a:cs typeface="Times New Roman" panose="02020603050405020304" pitchFamily="18" charset="0"/>
              </a:rPr>
              <a:t> f</a:t>
            </a:r>
            <a:r>
              <a:rPr lang="sq-AL" sz="2000" b="1" i="1" dirty="0" err="1">
                <a:solidFill>
                  <a:srgbClr val="FF0000">
                    <a:alpha val="90000"/>
                  </a:srgbClr>
                </a:solidFill>
                <a:latin typeface="Times New Roman" panose="02020603050405020304" pitchFamily="18" charset="0"/>
                <a:cs typeface="Times New Roman" panose="02020603050405020304" pitchFamily="18" charset="0"/>
              </a:rPr>
              <a:t>uqizim</a:t>
            </a:r>
            <a:r>
              <a:rPr lang="en-GB" sz="2000" b="1" i="1" dirty="0">
                <a:solidFill>
                  <a:srgbClr val="FF0000">
                    <a:alpha val="90000"/>
                  </a:srgbClr>
                </a:solidFill>
                <a:latin typeface="Times New Roman" panose="02020603050405020304" pitchFamily="18" charset="0"/>
                <a:cs typeface="Times New Roman" panose="02020603050405020304" pitchFamily="18" charset="0"/>
              </a:rPr>
              <a:t>in</a:t>
            </a:r>
            <a:r>
              <a:rPr lang="sq-AL" sz="2000" b="1" i="1" dirty="0">
                <a:solidFill>
                  <a:srgbClr val="FF0000">
                    <a:alpha val="90000"/>
                  </a:srgbClr>
                </a:solidFill>
                <a:latin typeface="Times New Roman" panose="02020603050405020304" pitchFamily="18" charset="0"/>
                <a:cs typeface="Times New Roman" panose="02020603050405020304" pitchFamily="18" charset="0"/>
              </a:rPr>
              <a:t> </a:t>
            </a:r>
            <a:r>
              <a:rPr lang="en-GB" sz="2000" b="1" i="1" dirty="0">
                <a:solidFill>
                  <a:srgbClr val="FF0000">
                    <a:alpha val="90000"/>
                  </a:srgbClr>
                </a:solidFill>
                <a:latin typeface="Times New Roman" panose="02020603050405020304" pitchFamily="18" charset="0"/>
                <a:cs typeface="Times New Roman" panose="02020603050405020304" pitchFamily="18" charset="0"/>
              </a:rPr>
              <a:t>e</a:t>
            </a:r>
            <a:r>
              <a:rPr lang="sq-AL" sz="2000" b="1" i="1" dirty="0">
                <a:solidFill>
                  <a:srgbClr val="FF0000">
                    <a:alpha val="90000"/>
                  </a:srgbClr>
                </a:solidFill>
                <a:latin typeface="Times New Roman" panose="02020603050405020304" pitchFamily="18" charset="0"/>
                <a:cs typeface="Times New Roman" panose="02020603050405020304" pitchFamily="18" charset="0"/>
              </a:rPr>
              <a:t> njësive </a:t>
            </a:r>
            <a:r>
              <a:rPr lang="en-GB" sz="2000" b="1" i="1" dirty="0">
                <a:solidFill>
                  <a:srgbClr val="FF0000">
                    <a:alpha val="90000"/>
                  </a:srgbClr>
                </a:solidFill>
                <a:latin typeface="Times New Roman" panose="02020603050405020304" pitchFamily="18" charset="0"/>
                <a:cs typeface="Times New Roman" panose="02020603050405020304" pitchFamily="18" charset="0"/>
              </a:rPr>
              <a:t>t</a:t>
            </a:r>
            <a:r>
              <a:rPr lang="sq-AL" sz="2000" b="1" i="1" dirty="0">
                <a:solidFill>
                  <a:srgbClr val="FF0000">
                    <a:alpha val="90000"/>
                  </a:srgbClr>
                </a:solidFill>
                <a:latin typeface="Times New Roman" panose="02020603050405020304" pitchFamily="18" charset="0"/>
                <a:cs typeface="Times New Roman" panose="02020603050405020304" pitchFamily="18" charset="0"/>
              </a:rPr>
              <a:t>ë</a:t>
            </a:r>
            <a:r>
              <a:rPr lang="en-GB" sz="2000" b="1" i="1" dirty="0">
                <a:solidFill>
                  <a:srgbClr val="FF0000">
                    <a:alpha val="90000"/>
                  </a:srgbClr>
                </a:solidFill>
                <a:latin typeface="Times New Roman" panose="02020603050405020304" pitchFamily="18" charset="0"/>
                <a:cs typeface="Times New Roman" panose="02020603050405020304" pitchFamily="18" charset="0"/>
              </a:rPr>
              <a:t> vet</a:t>
            </a:r>
            <a:r>
              <a:rPr lang="sq-AL" sz="2000" b="1" i="1" dirty="0">
                <a:solidFill>
                  <a:srgbClr val="FF0000">
                    <a:alpha val="90000"/>
                  </a:srgbClr>
                </a:solidFill>
                <a:latin typeface="Times New Roman" panose="02020603050405020304" pitchFamily="18" charset="0"/>
                <a:cs typeface="Times New Roman" panose="02020603050405020304" pitchFamily="18" charset="0"/>
              </a:rPr>
              <a:t>ë</a:t>
            </a:r>
            <a:r>
              <a:rPr lang="en-GB" sz="2000" b="1" i="1" dirty="0" err="1">
                <a:solidFill>
                  <a:srgbClr val="FF0000">
                    <a:alpha val="90000"/>
                  </a:srgbClr>
                </a:solidFill>
                <a:latin typeface="Times New Roman" panose="02020603050405020304" pitchFamily="18" charset="0"/>
                <a:cs typeface="Times New Roman" panose="02020603050405020304" pitchFamily="18" charset="0"/>
              </a:rPr>
              <a:t>qeverisjes</a:t>
            </a:r>
            <a:r>
              <a:rPr lang="en-GB" sz="2000" b="1" i="1" dirty="0">
                <a:solidFill>
                  <a:srgbClr val="FF0000">
                    <a:alpha val="90000"/>
                  </a:srgbClr>
                </a:solidFill>
                <a:latin typeface="Times New Roman" panose="02020603050405020304" pitchFamily="18" charset="0"/>
                <a:cs typeface="Times New Roman" panose="02020603050405020304" pitchFamily="18" charset="0"/>
              </a:rPr>
              <a:t> </a:t>
            </a:r>
            <a:r>
              <a:rPr lang="sq-AL" sz="2000" b="1" i="1" dirty="0">
                <a:solidFill>
                  <a:srgbClr val="FF0000">
                    <a:alpha val="90000"/>
                  </a:srgbClr>
                </a:solidFill>
                <a:latin typeface="Times New Roman" panose="02020603050405020304" pitchFamily="18" charset="0"/>
                <a:cs typeface="Times New Roman" panose="02020603050405020304" pitchFamily="18" charset="0"/>
              </a:rPr>
              <a:t>vendore për zhvillim ekonomik të qëndrueshëm drejt standardeve evropiane</a:t>
            </a:r>
            <a:r>
              <a:rPr lang="sq-AL" sz="2000" b="1" i="1" dirty="0">
                <a:solidFill>
                  <a:srgbClr val="FF0000">
                    <a:alpha val="90000"/>
                  </a:srgb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dirty="0"/>
          </a:p>
        </p:txBody>
      </p:sp>
    </p:spTree>
    <p:extLst>
      <p:ext uri="{BB962C8B-B14F-4D97-AF65-F5344CB8AC3E}">
        <p14:creationId xmlns:p14="http://schemas.microsoft.com/office/powerpoint/2010/main" val="51549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928395" y="-172471"/>
            <a:ext cx="8401774" cy="1135737"/>
          </a:xfrm>
        </p:spPr>
        <p:txBody>
          <a:bodyPr vert="horz" lIns="91440" tIns="45720" rIns="91440" bIns="45720" rtlCol="0" anchor="ctr">
            <a:normAutofit/>
          </a:bodyPr>
          <a:lstStyle/>
          <a:p>
            <a:r>
              <a:rPr lang="en-US" sz="2400" b="1" dirty="0"/>
              <a:t>1. </a:t>
            </a:r>
            <a:r>
              <a:rPr lang="en-US" sz="2400" b="1" kern="1200" dirty="0" err="1">
                <a:solidFill>
                  <a:schemeClr val="tx1"/>
                </a:solidFill>
                <a:latin typeface="+mj-lt"/>
                <a:ea typeface="+mj-ea"/>
                <a:cs typeface="+mj-cs"/>
              </a:rPr>
              <a:t>Forcimi</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dhe</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nxitja</a:t>
            </a:r>
            <a:r>
              <a:rPr lang="en-US" sz="2400" b="1" kern="1200" dirty="0">
                <a:solidFill>
                  <a:schemeClr val="tx1"/>
                </a:solidFill>
                <a:latin typeface="+mj-lt"/>
                <a:ea typeface="+mj-ea"/>
                <a:cs typeface="+mj-cs"/>
              </a:rPr>
              <a:t> e </a:t>
            </a:r>
            <a:r>
              <a:rPr lang="en-US" sz="2400" b="1" kern="1200" dirty="0" err="1">
                <a:solidFill>
                  <a:schemeClr val="tx1"/>
                </a:solidFill>
                <a:latin typeface="+mj-lt"/>
                <a:ea typeface="+mj-ea"/>
                <a:cs typeface="+mj-cs"/>
              </a:rPr>
              <a:t>zhvillimit</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të</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qëndrueshëm</a:t>
            </a:r>
            <a:r>
              <a:rPr lang="en-US" sz="2400" b="1" kern="1200" dirty="0">
                <a:solidFill>
                  <a:schemeClr val="tx1"/>
                </a:solidFill>
                <a:latin typeface="+mj-lt"/>
                <a:ea typeface="+mj-ea"/>
                <a:cs typeface="+mj-cs"/>
              </a:rPr>
              <a:t> vendor. </a:t>
            </a:r>
          </a:p>
        </p:txBody>
      </p:sp>
      <p:sp>
        <p:nvSpPr>
          <p:cNvPr id="9" name="Text Placeholder 8"/>
          <p:cNvSpPr>
            <a:spLocks noGrp="1"/>
          </p:cNvSpPr>
          <p:nvPr>
            <p:ph type="body" sz="quarter" idx="14"/>
          </p:nvPr>
        </p:nvSpPr>
        <p:spPr>
          <a:xfrm>
            <a:off x="643468" y="963266"/>
            <a:ext cx="11216435" cy="5351587"/>
          </a:xfrm>
        </p:spPr>
        <p:txBody>
          <a:bodyPr vert="horz" lIns="91440" tIns="45720" rIns="91440" bIns="45720" rtlCol="0">
            <a:normAutofit/>
          </a:bodyPr>
          <a:lstStyle/>
          <a:p>
            <a:pPr marL="0" indent="0" algn="just">
              <a:lnSpc>
                <a:spcPct val="115000"/>
              </a:lnSpc>
              <a:spcBef>
                <a:spcPts val="1200"/>
              </a:spcBef>
              <a:buNone/>
            </a:pPr>
            <a:r>
              <a:rPr lang="en-GB" sz="1800" b="1" dirty="0">
                <a:solidFill>
                  <a:schemeClr val="tx1"/>
                </a:solidFill>
                <a:effectLst/>
                <a:latin typeface="Calibri" panose="020F0502020204030204" pitchFamily="34" charset="0"/>
                <a:ea typeface="Times New Roman" panose="02020603050405020304" pitchFamily="18" charset="0"/>
              </a:rPr>
              <a:t>1.1 </a:t>
            </a:r>
            <a:r>
              <a:rPr lang="sq-AL" sz="1800" b="1" dirty="0">
                <a:solidFill>
                  <a:schemeClr val="tx1"/>
                </a:solidFill>
                <a:effectLst/>
                <a:latin typeface="Calibri" panose="020F0502020204030204" pitchFamily="34" charset="0"/>
                <a:ea typeface="Times New Roman" panose="02020603050405020304" pitchFamily="18" charset="0"/>
              </a:rPr>
              <a:t>Përmirësimi i planifikimit ekonomik strategjik dhe përdorimi i skemave dhe </a:t>
            </a:r>
            <a:r>
              <a:rPr lang="sq-AL" sz="1800" b="1" dirty="0" err="1">
                <a:solidFill>
                  <a:schemeClr val="tx1"/>
                </a:solidFill>
                <a:effectLst/>
                <a:latin typeface="Calibri" panose="020F0502020204030204" pitchFamily="34" charset="0"/>
                <a:ea typeface="Times New Roman" panose="02020603050405020304" pitchFamily="18" charset="0"/>
              </a:rPr>
              <a:t>incentivave</a:t>
            </a:r>
            <a:r>
              <a:rPr lang="sq-AL" sz="1800" b="1" dirty="0">
                <a:solidFill>
                  <a:schemeClr val="tx1"/>
                </a:solidFill>
                <a:effectLst/>
                <a:latin typeface="Calibri" panose="020F0502020204030204" pitchFamily="34" charset="0"/>
                <a:ea typeface="Times New Roman" panose="02020603050405020304" pitchFamily="18" charset="0"/>
              </a:rPr>
              <a:t> vendore për zhvillim ekonomik ndaj bizneseve dhe organizatave joqeveritare</a:t>
            </a:r>
            <a:endParaRPr lang="en-GB" sz="1800" b="1" dirty="0">
              <a:solidFill>
                <a:schemeClr val="tx1"/>
              </a:solidFill>
              <a:effectLst/>
              <a:latin typeface="Times New Roman" panose="02020603050405020304" pitchFamily="18" charset="0"/>
              <a:ea typeface="Times New Roman" panose="02020603050405020304" pitchFamily="18" charset="0"/>
            </a:endParaRPr>
          </a:p>
          <a:p>
            <a:pPr lvl="2" algn="just">
              <a:lnSpc>
                <a:spcPct val="115000"/>
              </a:lnSpc>
              <a:spcBef>
                <a:spcPts val="1200"/>
              </a:spcBef>
            </a:pPr>
            <a:r>
              <a:rPr lang="sq-AL" sz="1600" i="1" dirty="0">
                <a:effectLst/>
                <a:ea typeface="Times New Roman" panose="02020603050405020304" pitchFamily="18" charset="0"/>
              </a:rPr>
              <a:t>Përfundimi i gjithë procesit të hartimit të planeve të përgjithshme vendore, si edhe hartimi e planeve strategjike zhvillimore</a:t>
            </a:r>
            <a:r>
              <a:rPr lang="en-GB" sz="1600" i="1" dirty="0">
                <a:effectLst/>
                <a:ea typeface="Times New Roman" panose="02020603050405020304" pitchFamily="18" charset="0"/>
              </a:rPr>
              <a:t> (2023-2025 </a:t>
            </a:r>
            <a:r>
              <a:rPr lang="en-GB" sz="1600" i="1" dirty="0" err="1">
                <a:effectLst/>
                <a:ea typeface="Times New Roman" panose="02020603050405020304" pitchFamily="18" charset="0"/>
              </a:rPr>
              <a:t>dhe</a:t>
            </a:r>
            <a:r>
              <a:rPr lang="en-GB" sz="1600" i="1" dirty="0">
                <a:effectLst/>
                <a:ea typeface="Times New Roman" panose="02020603050405020304" pitchFamily="18" charset="0"/>
              </a:rPr>
              <a:t> </a:t>
            </a:r>
            <a:r>
              <a:rPr lang="en-GB" sz="1600" i="1" dirty="0" err="1">
                <a:effectLst/>
                <a:ea typeface="Times New Roman" panose="02020603050405020304" pitchFamily="18" charset="0"/>
              </a:rPr>
              <a:t>në</a:t>
            </a:r>
            <a:r>
              <a:rPr lang="en-GB" sz="1600" i="1" dirty="0">
                <a:effectLst/>
                <a:ea typeface="Times New Roman" panose="02020603050405020304" pitchFamily="18" charset="0"/>
              </a:rPr>
              <a:t> </a:t>
            </a:r>
            <a:r>
              <a:rPr lang="en-GB" sz="1600" i="1" dirty="0" err="1">
                <a:effectLst/>
                <a:ea typeface="Times New Roman" panose="02020603050405020304" pitchFamily="18" charset="0"/>
              </a:rPr>
              <a:t>vazhdim</a:t>
            </a:r>
            <a:r>
              <a:rPr lang="en-GB" sz="1600" i="1" dirty="0">
                <a:effectLst/>
                <a:ea typeface="Times New Roman" panose="02020603050405020304" pitchFamily="18" charset="0"/>
              </a:rPr>
              <a:t> </a:t>
            </a:r>
            <a:r>
              <a:rPr lang="en-GB" sz="1600" i="1" dirty="0" err="1">
                <a:effectLst/>
                <a:ea typeface="Times New Roman" panose="02020603050405020304" pitchFamily="18" charset="0"/>
              </a:rPr>
              <a:t>pjesa</a:t>
            </a:r>
            <a:r>
              <a:rPr lang="en-GB" sz="1600" i="1" dirty="0">
                <a:effectLst/>
                <a:ea typeface="Times New Roman" panose="02020603050405020304" pitchFamily="18" charset="0"/>
              </a:rPr>
              <a:t> e </a:t>
            </a:r>
            <a:r>
              <a:rPr lang="en-GB" sz="1600" i="1" dirty="0" err="1">
                <a:effectLst/>
                <a:ea typeface="Times New Roman" panose="02020603050405020304" pitchFamily="18" charset="0"/>
              </a:rPr>
              <a:t>planeve</a:t>
            </a:r>
            <a:r>
              <a:rPr lang="en-GB" sz="1600" i="1" dirty="0">
                <a:effectLst/>
                <a:ea typeface="Times New Roman" panose="02020603050405020304" pitchFamily="18" charset="0"/>
              </a:rPr>
              <a:t> </a:t>
            </a:r>
            <a:r>
              <a:rPr lang="en-GB" sz="1600" i="1" dirty="0" err="1">
                <a:effectLst/>
                <a:ea typeface="Times New Roman" panose="02020603050405020304" pitchFamily="18" charset="0"/>
              </a:rPr>
              <a:t>zhvillimore</a:t>
            </a:r>
            <a:r>
              <a:rPr lang="en-GB" sz="1600" i="1" dirty="0">
                <a:ea typeface="Times New Roman" panose="02020603050405020304" pitchFamily="18" charset="0"/>
              </a:rPr>
              <a:t> </a:t>
            </a:r>
            <a:r>
              <a:rPr lang="en-GB" sz="1600" i="1" dirty="0" err="1">
                <a:ea typeface="Times New Roman" panose="02020603050405020304" pitchFamily="18" charset="0"/>
              </a:rPr>
              <a:t>të</a:t>
            </a:r>
            <a:r>
              <a:rPr lang="en-GB" sz="1600" i="1" dirty="0">
                <a:ea typeface="Times New Roman" panose="02020603050405020304" pitchFamily="18" charset="0"/>
              </a:rPr>
              <a:t> </a:t>
            </a:r>
            <a:r>
              <a:rPr lang="en-GB" sz="1600" i="1" dirty="0" err="1">
                <a:ea typeface="Times New Roman" panose="02020603050405020304" pitchFamily="18" charset="0"/>
              </a:rPr>
              <a:t>mbetura</a:t>
            </a:r>
            <a:r>
              <a:rPr lang="en-GB" sz="1600" i="1" dirty="0">
                <a:ea typeface="Times New Roman" panose="02020603050405020304" pitchFamily="18" charset="0"/>
              </a:rPr>
              <a:t>)</a:t>
            </a:r>
            <a:r>
              <a:rPr lang="sq-AL" sz="1600" dirty="0">
                <a:effectLst/>
                <a:ea typeface="Times New Roman" panose="02020603050405020304" pitchFamily="18" charset="0"/>
              </a:rPr>
              <a:t>. </a:t>
            </a:r>
            <a:r>
              <a:rPr lang="en-GB" sz="1600" dirty="0">
                <a:effectLst/>
                <a:ea typeface="Times New Roman" panose="02020603050405020304" pitchFamily="18" charset="0"/>
              </a:rPr>
              <a:t>	</a:t>
            </a:r>
          </a:p>
          <a:p>
            <a:pPr lvl="2" algn="just"/>
            <a:r>
              <a:rPr lang="sq-AL" sz="1600" i="1" dirty="0" err="1"/>
              <a:t>Rivitalizimi</a:t>
            </a:r>
            <a:r>
              <a:rPr lang="sq-AL" sz="1600" i="1" dirty="0"/>
              <a:t> dhe prezantimi i </a:t>
            </a:r>
            <a:r>
              <a:rPr lang="sq-AL" sz="1600" i="1" dirty="0" err="1"/>
              <a:t>incentivave</a:t>
            </a:r>
            <a:r>
              <a:rPr lang="sq-AL" sz="1600" i="1" dirty="0"/>
              <a:t>/skemave të reja për marrëveshjet </a:t>
            </a:r>
            <a:r>
              <a:rPr lang="sq-AL" sz="1600" i="1" dirty="0" err="1"/>
              <a:t>ndërbashkiake</a:t>
            </a:r>
            <a:r>
              <a:rPr lang="sq-AL" sz="1600" i="1" dirty="0"/>
              <a:t>/</a:t>
            </a:r>
            <a:r>
              <a:rPr lang="sq-AL" sz="1600" i="1" dirty="0" err="1"/>
              <a:t>ndërvendore</a:t>
            </a:r>
            <a:r>
              <a:rPr lang="sq-AL" sz="1600" i="1" dirty="0"/>
              <a:t> dhe atyre me sektorin privat dhe organizatat joqeveritare</a:t>
            </a:r>
            <a:r>
              <a:rPr lang="en-GB" sz="1600" i="1" dirty="0"/>
              <a:t> (</a:t>
            </a:r>
            <a:r>
              <a:rPr lang="en-GB" sz="1600" i="1" dirty="0" err="1"/>
              <a:t>aktivizimi</a:t>
            </a:r>
            <a:r>
              <a:rPr lang="en-GB" sz="1600" i="1" dirty="0"/>
              <a:t> </a:t>
            </a:r>
            <a:r>
              <a:rPr lang="en-GB" sz="1600" i="1" dirty="0" err="1"/>
              <a:t>i</a:t>
            </a:r>
            <a:r>
              <a:rPr lang="en-GB" sz="1600" i="1" dirty="0"/>
              <a:t> </a:t>
            </a:r>
            <a:r>
              <a:rPr lang="sq-AL" sz="1600" i="1" dirty="0"/>
              <a:t>shoqëri</a:t>
            </a:r>
            <a:r>
              <a:rPr lang="en-GB" sz="1600" i="1" dirty="0" err="1"/>
              <a:t>ve</a:t>
            </a:r>
            <a:r>
              <a:rPr lang="sq-AL" sz="1600" i="1" dirty="0"/>
              <a:t> tregtare</a:t>
            </a:r>
            <a:r>
              <a:rPr lang="en-GB" sz="1600" i="1" dirty="0"/>
              <a:t>, 2023-2025)</a:t>
            </a:r>
          </a:p>
          <a:p>
            <a:pPr lvl="2" algn="just"/>
            <a:r>
              <a:rPr lang="sq-AL" sz="1600" i="1" dirty="0">
                <a:effectLst/>
                <a:ea typeface="Times New Roman" panose="02020603050405020304" pitchFamily="18" charset="0"/>
                <a:cs typeface="Calibri" panose="020F0502020204030204" pitchFamily="34" charset="0"/>
              </a:rPr>
              <a:t>Skema vendore për mbështetjen e bizneseve me </a:t>
            </a:r>
            <a:r>
              <a:rPr lang="sq-AL" sz="1600" i="1" dirty="0" err="1">
                <a:effectLst/>
                <a:ea typeface="Times New Roman" panose="02020603050405020304" pitchFamily="18" charset="0"/>
                <a:cs typeface="Calibri" panose="020F0502020204030204" pitchFamily="34" charset="0"/>
              </a:rPr>
              <a:t>grante</a:t>
            </a:r>
            <a:r>
              <a:rPr lang="sq-AL" sz="1600" i="1" dirty="0">
                <a:effectLst/>
                <a:ea typeface="Times New Roman" panose="02020603050405020304" pitchFamily="18" charset="0"/>
                <a:cs typeface="Calibri" panose="020F0502020204030204" pitchFamily="34" charset="0"/>
              </a:rPr>
              <a:t> apo shërbime të tjera</a:t>
            </a:r>
            <a:r>
              <a:rPr lang="en-GB" sz="1600" i="1" dirty="0">
                <a:effectLst/>
                <a:ea typeface="Times New Roman" panose="02020603050405020304" pitchFamily="18" charset="0"/>
                <a:cs typeface="Calibri" panose="020F0502020204030204" pitchFamily="34" charset="0"/>
              </a:rPr>
              <a:t> (</a:t>
            </a:r>
            <a:r>
              <a:rPr lang="en-GB" sz="1600" i="1" dirty="0"/>
              <a:t>2023-2025)</a:t>
            </a:r>
          </a:p>
          <a:p>
            <a:pPr marL="0" lvl="2" indent="0" algn="just">
              <a:lnSpc>
                <a:spcPct val="115000"/>
              </a:lnSpc>
              <a:spcBef>
                <a:spcPts val="1200"/>
              </a:spcBef>
              <a:buNone/>
            </a:pPr>
            <a:r>
              <a:rPr lang="en-GB" sz="1800" b="1" dirty="0">
                <a:latin typeface="Calibri" panose="020F0502020204030204" pitchFamily="34" charset="0"/>
              </a:rPr>
              <a:t>1.2 </a:t>
            </a:r>
            <a:r>
              <a:rPr lang="sq-AL" sz="1800" b="1" dirty="0">
                <a:latin typeface="Calibri" panose="020F0502020204030204" pitchFamily="34" charset="0"/>
              </a:rPr>
              <a:t>Menaxhimi i integruar i </a:t>
            </a:r>
            <a:r>
              <a:rPr lang="sq-AL" sz="1800" b="1" dirty="0" err="1">
                <a:latin typeface="Calibri" panose="020F0502020204030204" pitchFamily="34" charset="0"/>
              </a:rPr>
              <a:t>aseteve</a:t>
            </a:r>
            <a:r>
              <a:rPr lang="sq-AL" sz="1800" b="1" dirty="0">
                <a:latin typeface="Calibri" panose="020F0502020204030204" pitchFamily="34" charset="0"/>
              </a:rPr>
              <a:t> dhe burimeve natyrore vendore</a:t>
            </a:r>
            <a:endParaRPr lang="en-US" sz="1800" b="1" dirty="0">
              <a:latin typeface="Calibri" panose="020F0502020204030204" pitchFamily="34" charset="0"/>
            </a:endParaRPr>
          </a:p>
          <a:p>
            <a:pPr lvl="2" algn="just">
              <a:spcAft>
                <a:spcPts val="600"/>
              </a:spcAft>
            </a:pPr>
            <a:r>
              <a:rPr lang="sq-AL" sz="1600" i="1" dirty="0"/>
              <a:t>Menaxhimi i kapitalit natyror</a:t>
            </a:r>
            <a:r>
              <a:rPr lang="en-GB" sz="1600" i="1" dirty="0"/>
              <a:t> (2023-2025 </a:t>
            </a:r>
            <a:r>
              <a:rPr lang="en-GB" sz="1600" i="1" dirty="0" err="1"/>
              <a:t>vlerësim</a:t>
            </a:r>
            <a:r>
              <a:rPr lang="en-GB" sz="1600" i="1" dirty="0"/>
              <a:t> </a:t>
            </a:r>
            <a:r>
              <a:rPr lang="en-GB" sz="1600" i="1" dirty="0" err="1"/>
              <a:t>i</a:t>
            </a:r>
            <a:r>
              <a:rPr lang="en-GB" sz="1600" i="1" dirty="0"/>
              <a:t> </a:t>
            </a:r>
            <a:r>
              <a:rPr lang="en-GB" sz="1600" i="1" dirty="0" err="1"/>
              <a:t>burimeve</a:t>
            </a:r>
            <a:r>
              <a:rPr lang="en-GB" sz="1600" i="1" dirty="0"/>
              <a:t> </a:t>
            </a:r>
            <a:r>
              <a:rPr lang="en-GB" sz="1600" i="1" dirty="0" err="1"/>
              <a:t>natyrore</a:t>
            </a:r>
            <a:r>
              <a:rPr lang="en-GB" sz="1600" i="1" dirty="0"/>
              <a:t> </a:t>
            </a:r>
            <a:r>
              <a:rPr lang="en-GB" sz="1600" i="1" dirty="0" err="1"/>
              <a:t>tek</a:t>
            </a:r>
            <a:r>
              <a:rPr lang="en-GB" sz="1600" i="1" dirty="0"/>
              <a:t> </a:t>
            </a:r>
            <a:r>
              <a:rPr lang="en-GB" sz="1600" i="1" dirty="0" err="1"/>
              <a:t>të</a:t>
            </a:r>
            <a:r>
              <a:rPr lang="en-GB" sz="1600" i="1" dirty="0"/>
              <a:t> </a:t>
            </a:r>
            <a:r>
              <a:rPr lang="en-GB" sz="1600" i="1" dirty="0" err="1"/>
              <a:t>gjitha</a:t>
            </a:r>
            <a:r>
              <a:rPr lang="en-GB" sz="1600" i="1" dirty="0"/>
              <a:t> </a:t>
            </a:r>
            <a:r>
              <a:rPr lang="en-GB" sz="1600" i="1" dirty="0" err="1"/>
              <a:t>bashkitë</a:t>
            </a:r>
            <a:r>
              <a:rPr lang="en-GB" sz="1600" i="1" dirty="0"/>
              <a:t>)</a:t>
            </a:r>
          </a:p>
          <a:p>
            <a:pPr lvl="2" algn="just">
              <a:spcAft>
                <a:spcPts val="600"/>
              </a:spcAft>
            </a:pPr>
            <a:r>
              <a:rPr lang="sq-AL" sz="1600" i="1" dirty="0"/>
              <a:t>Sistemi informativ për menaxhimin e </a:t>
            </a:r>
            <a:r>
              <a:rPr lang="sq-AL" sz="1600" i="1" dirty="0" err="1"/>
              <a:t>aseteve</a:t>
            </a:r>
            <a:r>
              <a:rPr lang="sq-AL" sz="1600" i="1" dirty="0"/>
              <a:t> vendore </a:t>
            </a:r>
            <a:r>
              <a:rPr lang="en-GB" sz="1600" i="1" dirty="0"/>
              <a:t>(</a:t>
            </a:r>
            <a:r>
              <a:rPr lang="en-GB" sz="1600" i="1" dirty="0" err="1"/>
              <a:t>afatgjatë</a:t>
            </a:r>
            <a:r>
              <a:rPr lang="en-GB" sz="1600" i="1" dirty="0"/>
              <a:t>)</a:t>
            </a:r>
          </a:p>
          <a:p>
            <a:pPr marL="0" lvl="2" indent="0" algn="just">
              <a:lnSpc>
                <a:spcPct val="115000"/>
              </a:lnSpc>
              <a:spcBef>
                <a:spcPts val="1200"/>
              </a:spcBef>
              <a:spcAft>
                <a:spcPts val="600"/>
              </a:spcAft>
              <a:buNone/>
            </a:pPr>
            <a:r>
              <a:rPr lang="en-GB" sz="1800" b="1" dirty="0">
                <a:latin typeface="Calibri" panose="020F0502020204030204" pitchFamily="34" charset="0"/>
              </a:rPr>
              <a:t>1.3 </a:t>
            </a:r>
            <a:r>
              <a:rPr lang="sq-AL" sz="1800" b="1" dirty="0">
                <a:latin typeface="Calibri" panose="020F0502020204030204" pitchFamily="34" charset="0"/>
              </a:rPr>
              <a:t>Vlerësim dhe përcaktimi i prerogativave vendore, rajonale dhe qendrore në zhvillimin vendor e rajonal </a:t>
            </a:r>
            <a:endParaRPr lang="en-GB" sz="1800" b="1" dirty="0">
              <a:latin typeface="Calibri" panose="020F0502020204030204" pitchFamily="34" charset="0"/>
            </a:endParaRPr>
          </a:p>
          <a:p>
            <a:pPr lvl="2" algn="just">
              <a:spcAft>
                <a:spcPts val="600"/>
              </a:spcAft>
            </a:pPr>
            <a:r>
              <a:rPr lang="sq-AL" sz="1600" i="1" dirty="0"/>
              <a:t>përmirësimi dhe forcimi i marrëdhënies së bashkëpunimit midis nivelit të parë dhe të dytë të pushtetit vendor</a:t>
            </a:r>
            <a:endParaRPr lang="en-GB" sz="1600" i="1" dirty="0"/>
          </a:p>
          <a:p>
            <a:pPr lvl="2" algn="just">
              <a:spcAft>
                <a:spcPts val="600"/>
              </a:spcAft>
            </a:pPr>
            <a:r>
              <a:rPr lang="sq-AL" sz="1600" i="1" dirty="0"/>
              <a:t>marrëdhënia midis decentralizimit dhe politikës rajonale e politikës së zhvillimit rajonal e vendor</a:t>
            </a:r>
            <a:endParaRPr lang="en-GB" sz="1600" i="1" dirty="0"/>
          </a:p>
          <a:p>
            <a:pPr lvl="2" algn="just">
              <a:spcAft>
                <a:spcPts val="600"/>
              </a:spcAft>
            </a:pPr>
            <a:r>
              <a:rPr lang="sq-AL" sz="1600" i="1" dirty="0"/>
              <a:t>identifikimi i fushave me potencial për ekonomi shkalle  dhe vlerësimi i gatishmërisë për decentralizim të mëtejshëm sipas funksioneve specifike dhe tipareve të veçanta bashkiake</a:t>
            </a:r>
            <a:r>
              <a:rPr lang="en-GB" sz="1600" i="1" dirty="0"/>
              <a:t> (2023-2025)</a:t>
            </a:r>
            <a:endParaRPr lang="en-GB" b="1" dirty="0">
              <a:latin typeface="Calibri" panose="020F0502020204030204" pitchFamily="34" charset="0"/>
            </a:endParaRPr>
          </a:p>
          <a:p>
            <a:pPr marL="914400" lvl="2" indent="0">
              <a:spcAft>
                <a:spcPts val="600"/>
              </a:spcAft>
              <a:buNone/>
            </a:pPr>
            <a:endParaRPr lang="en-US" sz="2033" dirty="0"/>
          </a:p>
          <a:p>
            <a:pPr algn="l">
              <a:lnSpc>
                <a:spcPct val="90000"/>
              </a:lnSpc>
              <a:spcAft>
                <a:spcPts val="600"/>
              </a:spcAft>
            </a:pPr>
            <a:endParaRPr lang="en-US" sz="1900" dirty="0">
              <a:solidFill>
                <a:schemeClr val="tx1"/>
              </a:solidFill>
            </a:endParaRPr>
          </a:p>
        </p:txBody>
      </p:sp>
      <p:sp>
        <p:nvSpPr>
          <p:cNvPr id="3" name="Title 4"/>
          <p:cNvSpPr txBox="1">
            <a:spLocks/>
          </p:cNvSpPr>
          <p:nvPr/>
        </p:nvSpPr>
        <p:spPr>
          <a:xfrm>
            <a:off x="95333" y="1604797"/>
            <a:ext cx="11953328" cy="5253203"/>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pic>
        <p:nvPicPr>
          <p:cNvPr id="2" name="image6.jpeg">
            <a:extLst>
              <a:ext uri="{FF2B5EF4-FFF2-40B4-BE49-F238E27FC236}">
                <a16:creationId xmlns:a16="http://schemas.microsoft.com/office/drawing/2014/main" id="{5D6AC28B-89B5-977B-33AA-C64A41A47639}"/>
              </a:ext>
            </a:extLst>
          </p:cNvPr>
          <p:cNvPicPr>
            <a:picLocks noChangeAspect="1"/>
          </p:cNvPicPr>
          <p:nvPr/>
        </p:nvPicPr>
        <p:blipFill>
          <a:blip r:embed="rId3" cstate="print"/>
          <a:stretch>
            <a:fillRect/>
          </a:stretch>
        </p:blipFill>
        <p:spPr>
          <a:xfrm>
            <a:off x="10221646" y="89851"/>
            <a:ext cx="1638257" cy="675170"/>
          </a:xfrm>
          <a:prstGeom prst="rect">
            <a:avLst/>
          </a:prstGeom>
        </p:spPr>
      </p:pic>
    </p:spTree>
    <p:extLst>
      <p:ext uri="{BB962C8B-B14F-4D97-AF65-F5344CB8AC3E}">
        <p14:creationId xmlns:p14="http://schemas.microsoft.com/office/powerpoint/2010/main" val="28884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928395" y="-172471"/>
            <a:ext cx="8401774" cy="1135737"/>
          </a:xfrm>
        </p:spPr>
        <p:txBody>
          <a:bodyPr vert="horz" lIns="91440" tIns="45720" rIns="91440" bIns="45720" rtlCol="0" anchor="ctr">
            <a:normAutofit/>
          </a:bodyPr>
          <a:lstStyle/>
          <a:p>
            <a:r>
              <a:rPr lang="en-US" sz="2400" b="1" dirty="0"/>
              <a:t>1. </a:t>
            </a:r>
            <a:r>
              <a:rPr lang="en-US" sz="2400" b="1" kern="1200" dirty="0" err="1">
                <a:solidFill>
                  <a:schemeClr val="tx1"/>
                </a:solidFill>
                <a:latin typeface="+mj-lt"/>
                <a:ea typeface="+mj-ea"/>
                <a:cs typeface="+mj-cs"/>
              </a:rPr>
              <a:t>Forcimi</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dhe</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nxitja</a:t>
            </a:r>
            <a:r>
              <a:rPr lang="en-US" sz="2400" b="1" kern="1200" dirty="0">
                <a:solidFill>
                  <a:schemeClr val="tx1"/>
                </a:solidFill>
                <a:latin typeface="+mj-lt"/>
                <a:ea typeface="+mj-ea"/>
                <a:cs typeface="+mj-cs"/>
              </a:rPr>
              <a:t> e </a:t>
            </a:r>
            <a:r>
              <a:rPr lang="en-US" sz="2400" b="1" kern="1200" dirty="0" err="1">
                <a:solidFill>
                  <a:schemeClr val="tx1"/>
                </a:solidFill>
                <a:latin typeface="+mj-lt"/>
                <a:ea typeface="+mj-ea"/>
                <a:cs typeface="+mj-cs"/>
              </a:rPr>
              <a:t>zhvillimit</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të</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qëndrueshëm</a:t>
            </a:r>
            <a:r>
              <a:rPr lang="en-US" sz="2400" b="1" kern="1200" dirty="0">
                <a:solidFill>
                  <a:schemeClr val="tx1"/>
                </a:solidFill>
                <a:latin typeface="+mj-lt"/>
                <a:ea typeface="+mj-ea"/>
                <a:cs typeface="+mj-cs"/>
              </a:rPr>
              <a:t> vendor. </a:t>
            </a:r>
          </a:p>
        </p:txBody>
      </p:sp>
      <p:sp>
        <p:nvSpPr>
          <p:cNvPr id="9" name="Text Placeholder 8"/>
          <p:cNvSpPr>
            <a:spLocks noGrp="1"/>
          </p:cNvSpPr>
          <p:nvPr>
            <p:ph type="body" sz="quarter" idx="14"/>
          </p:nvPr>
        </p:nvSpPr>
        <p:spPr>
          <a:xfrm>
            <a:off x="643468" y="963266"/>
            <a:ext cx="11216435" cy="5351587"/>
          </a:xfrm>
        </p:spPr>
        <p:txBody>
          <a:bodyPr vert="horz" lIns="91440" tIns="45720" rIns="91440" bIns="45720" rtlCol="0">
            <a:normAutofit/>
          </a:bodyPr>
          <a:lstStyle/>
          <a:p>
            <a:pPr marL="0" lvl="2" indent="0" algn="just">
              <a:lnSpc>
                <a:spcPct val="115000"/>
              </a:lnSpc>
              <a:spcBef>
                <a:spcPts val="1200"/>
              </a:spcBef>
              <a:spcAft>
                <a:spcPts val="600"/>
              </a:spcAft>
              <a:buNone/>
            </a:pPr>
            <a:endParaRPr lang="en-GB" sz="1800" b="1" dirty="0">
              <a:latin typeface="Calibri" panose="020F0502020204030204" pitchFamily="34" charset="0"/>
            </a:endParaRPr>
          </a:p>
          <a:p>
            <a:pPr marL="0" lvl="2" indent="0" algn="just">
              <a:lnSpc>
                <a:spcPct val="115000"/>
              </a:lnSpc>
              <a:spcBef>
                <a:spcPts val="1200"/>
              </a:spcBef>
              <a:spcAft>
                <a:spcPts val="600"/>
              </a:spcAft>
              <a:buNone/>
            </a:pPr>
            <a:r>
              <a:rPr lang="en-GB" sz="1800" b="1" dirty="0">
                <a:latin typeface="Calibri" panose="020F0502020204030204" pitchFamily="34" charset="0"/>
              </a:rPr>
              <a:t>1.4 </a:t>
            </a:r>
            <a:r>
              <a:rPr lang="sq-AL" sz="1800" b="1" dirty="0">
                <a:latin typeface="Calibri" panose="020F0502020204030204" pitchFamily="34" charset="0"/>
              </a:rPr>
              <a:t>Forcimi i zhvillimit bujqësor dhe </a:t>
            </a:r>
            <a:r>
              <a:rPr lang="sq-AL" sz="1800" b="1" dirty="0" err="1">
                <a:latin typeface="Calibri" panose="020F0502020204030204" pitchFamily="34" charset="0"/>
              </a:rPr>
              <a:t>agro</a:t>
            </a:r>
            <a:r>
              <a:rPr lang="sq-AL" sz="1800" b="1" dirty="0">
                <a:latin typeface="Calibri" panose="020F0502020204030204" pitchFamily="34" charset="0"/>
              </a:rPr>
              <a:t>-përpunues</a:t>
            </a:r>
            <a:endParaRPr lang="en-GB" sz="1800" b="1" dirty="0">
              <a:latin typeface="Calibri" panose="020F0502020204030204" pitchFamily="34" charset="0"/>
            </a:endParaRPr>
          </a:p>
          <a:p>
            <a:pPr lvl="2" algn="just">
              <a:spcAft>
                <a:spcPts val="600"/>
              </a:spcAft>
            </a:pPr>
            <a:r>
              <a:rPr lang="sq-AL" sz="1600" i="1" dirty="0"/>
              <a:t>studim për zgjerimin e funksioneve dhe kompetencave të NJQV-ve në fushën e zhvillimit rural dhe bujqësisë</a:t>
            </a:r>
            <a:r>
              <a:rPr lang="en-GB" sz="1600" i="1" dirty="0"/>
              <a:t> </a:t>
            </a:r>
            <a:r>
              <a:rPr lang="en-GB" sz="1600" i="1" dirty="0" err="1"/>
              <a:t>dhe</a:t>
            </a:r>
            <a:r>
              <a:rPr lang="en-GB" sz="1600" i="1" dirty="0"/>
              <a:t> </a:t>
            </a:r>
            <a:r>
              <a:rPr lang="en-GB" sz="1600" i="1" dirty="0" err="1"/>
              <a:t>shfryt</a:t>
            </a:r>
            <a:r>
              <a:rPr lang="sq-AL" sz="1600" i="1" dirty="0"/>
              <a:t>ë</a:t>
            </a:r>
            <a:r>
              <a:rPr lang="en-GB" sz="1600" i="1" dirty="0" err="1"/>
              <a:t>zimi</a:t>
            </a:r>
            <a:r>
              <a:rPr lang="en-GB" sz="1600" i="1" dirty="0"/>
              <a:t> I </a:t>
            </a:r>
            <a:r>
              <a:rPr lang="en-GB" sz="1600" i="1" dirty="0" err="1"/>
              <a:t>skemave</a:t>
            </a:r>
            <a:r>
              <a:rPr lang="en-GB" sz="1600" i="1" dirty="0"/>
              <a:t> </a:t>
            </a:r>
            <a:r>
              <a:rPr lang="en-GB" sz="1600" i="1" dirty="0" err="1"/>
              <a:t>tashm</a:t>
            </a:r>
            <a:r>
              <a:rPr lang="sq-AL" sz="1600" i="1" dirty="0"/>
              <a:t>ë</a:t>
            </a:r>
            <a:r>
              <a:rPr lang="en-GB" sz="1600" i="1" dirty="0"/>
              <a:t> t</a:t>
            </a:r>
            <a:r>
              <a:rPr lang="sq-AL" sz="1600" i="1" dirty="0"/>
              <a:t>ë</a:t>
            </a:r>
            <a:r>
              <a:rPr lang="en-GB" sz="1600" i="1" dirty="0"/>
              <a:t> </a:t>
            </a:r>
            <a:r>
              <a:rPr lang="en-GB" sz="1600" i="1" dirty="0" err="1"/>
              <a:t>ngritura</a:t>
            </a:r>
            <a:r>
              <a:rPr lang="en-GB" sz="1600" i="1" dirty="0"/>
              <a:t> (GVP/LAG)  (2023-2025)</a:t>
            </a:r>
          </a:p>
          <a:p>
            <a:pPr marL="914400" lvl="2" indent="0" algn="just">
              <a:spcAft>
                <a:spcPts val="600"/>
              </a:spcAft>
              <a:buNone/>
            </a:pPr>
            <a:endParaRPr lang="en-GB" sz="1400" i="1" dirty="0"/>
          </a:p>
          <a:p>
            <a:pPr marL="0" lvl="2" indent="0" algn="just">
              <a:lnSpc>
                <a:spcPct val="115000"/>
              </a:lnSpc>
              <a:spcBef>
                <a:spcPts val="1200"/>
              </a:spcBef>
              <a:spcAft>
                <a:spcPts val="600"/>
              </a:spcAft>
              <a:buNone/>
            </a:pPr>
            <a:r>
              <a:rPr lang="en-GB" sz="1800" b="1" dirty="0">
                <a:latin typeface="Calibri" panose="020F0502020204030204" pitchFamily="34" charset="0"/>
              </a:rPr>
              <a:t>1.5 </a:t>
            </a:r>
            <a:r>
              <a:rPr lang="sq-AL" sz="1800" b="1" dirty="0">
                <a:latin typeface="Calibri" panose="020F0502020204030204" pitchFamily="34" charset="0"/>
              </a:rPr>
              <a:t>Mbështetja për fuqizimin e strukturave të turizmit dhe trashëgimisë kulturore.</a:t>
            </a:r>
            <a:endParaRPr lang="en-GB" sz="1800" b="1" dirty="0">
              <a:latin typeface="Calibri" panose="020F0502020204030204" pitchFamily="34" charset="0"/>
            </a:endParaRPr>
          </a:p>
          <a:p>
            <a:pPr marL="0" lvl="2" indent="0" algn="just">
              <a:lnSpc>
                <a:spcPct val="115000"/>
              </a:lnSpc>
              <a:spcBef>
                <a:spcPts val="1200"/>
              </a:spcBef>
              <a:spcAft>
                <a:spcPts val="600"/>
              </a:spcAft>
              <a:buNone/>
            </a:pPr>
            <a:r>
              <a:rPr lang="en-GB" sz="1800" i="1" dirty="0" err="1"/>
              <a:t>Mjedise</a:t>
            </a:r>
            <a:r>
              <a:rPr lang="en-GB" sz="1800" i="1" dirty="0"/>
              <a:t> </a:t>
            </a:r>
            <a:r>
              <a:rPr lang="sq-AL" sz="1800" i="1" dirty="0"/>
              <a:t>urbane miqësore; zhvillim hapësinor të qëndrueshëm, </a:t>
            </a:r>
            <a:r>
              <a:rPr lang="sq-AL" sz="1800" i="1" dirty="0" err="1"/>
              <a:t>akses</a:t>
            </a:r>
            <a:r>
              <a:rPr lang="sq-AL" sz="1800" i="1" dirty="0"/>
              <a:t> të përshtatshëm për objektet e trashëgimisë kulturore, natyrore dhe planifikimin e shërbimeve publike </a:t>
            </a:r>
            <a:r>
              <a:rPr lang="sq-AL" sz="1800" i="1" dirty="0" err="1"/>
              <a:t>dinjitoze</a:t>
            </a:r>
            <a:r>
              <a:rPr lang="en-GB" sz="1800" i="1" dirty="0"/>
              <a:t>, n</a:t>
            </a:r>
            <a:r>
              <a:rPr lang="sq-AL" sz="1800" i="1" dirty="0"/>
              <a:t>ë</a:t>
            </a:r>
            <a:r>
              <a:rPr lang="en-GB" sz="1800" i="1" dirty="0"/>
              <a:t>p</a:t>
            </a:r>
            <a:r>
              <a:rPr lang="sq-AL" sz="1800" i="1" dirty="0"/>
              <a:t>ë</a:t>
            </a:r>
            <a:r>
              <a:rPr lang="en-GB" sz="1800" i="1" dirty="0" err="1"/>
              <a:t>rmjet</a:t>
            </a:r>
            <a:r>
              <a:rPr lang="en-GB" sz="1800" i="1" dirty="0"/>
              <a:t>:</a:t>
            </a:r>
          </a:p>
          <a:p>
            <a:pPr lvl="2" algn="just">
              <a:spcAft>
                <a:spcPts val="600"/>
              </a:spcAft>
            </a:pPr>
            <a:r>
              <a:rPr lang="en-GB" sz="1600" i="1" dirty="0" err="1"/>
              <a:t>Nxitja</a:t>
            </a:r>
            <a:r>
              <a:rPr lang="en-GB" sz="1600" i="1" dirty="0"/>
              <a:t> e a</a:t>
            </a:r>
            <a:r>
              <a:rPr lang="sq-AL" sz="1600" i="1" dirty="0" err="1"/>
              <a:t>plikimi</a:t>
            </a:r>
            <a:r>
              <a:rPr lang="en-GB" sz="1600" i="1" dirty="0"/>
              <a:t>t</a:t>
            </a:r>
            <a:r>
              <a:rPr lang="sq-AL" sz="1600" i="1" dirty="0"/>
              <a:t> </a:t>
            </a:r>
            <a:r>
              <a:rPr lang="en-GB" sz="1600" i="1" dirty="0" err="1"/>
              <a:t>të</a:t>
            </a:r>
            <a:r>
              <a:rPr lang="sq-AL" sz="1600" i="1" dirty="0"/>
              <a:t> instrumenteve </a:t>
            </a:r>
            <a:r>
              <a:rPr lang="sq-AL" sz="1600" i="1" dirty="0" err="1"/>
              <a:t>inovative</a:t>
            </a:r>
            <a:r>
              <a:rPr lang="sq-AL" sz="1600" i="1" dirty="0"/>
              <a:t> si zonat e përmirësimit të biznesit dhe turizmit</a:t>
            </a:r>
            <a:r>
              <a:rPr lang="en-GB" sz="1600" i="1" dirty="0"/>
              <a:t> (2023-2025)</a:t>
            </a:r>
          </a:p>
          <a:p>
            <a:pPr lvl="2" algn="just">
              <a:spcAft>
                <a:spcPts val="600"/>
              </a:spcAft>
            </a:pPr>
            <a:r>
              <a:rPr lang="sq-AL" sz="1600" i="1" dirty="0"/>
              <a:t>zhvillimit ekonomik </a:t>
            </a:r>
            <a:r>
              <a:rPr lang="en-GB" sz="1600" i="1" dirty="0"/>
              <a:t>n</a:t>
            </a:r>
            <a:r>
              <a:rPr lang="sq-AL" sz="1600" i="1" dirty="0"/>
              <a:t>ë</a:t>
            </a:r>
            <a:r>
              <a:rPr lang="en-GB" sz="1600" i="1" dirty="0"/>
              <a:t> </a:t>
            </a:r>
            <a:r>
              <a:rPr lang="en-GB" sz="1600" i="1" dirty="0" err="1"/>
              <a:t>perspektiv</a:t>
            </a:r>
            <a:r>
              <a:rPr lang="sq-AL" sz="1600" i="1" dirty="0"/>
              <a:t>ë</a:t>
            </a:r>
            <a:r>
              <a:rPr lang="en-GB" sz="1600" i="1" dirty="0"/>
              <a:t>n e </a:t>
            </a:r>
            <a:r>
              <a:rPr lang="sq-AL" sz="1600" i="1" dirty="0"/>
              <a:t>ekonomi</a:t>
            </a:r>
            <a:r>
              <a:rPr lang="en-GB" sz="1600" i="1" dirty="0"/>
              <a:t>s</a:t>
            </a:r>
            <a:r>
              <a:rPr lang="sq-AL" sz="1600" i="1" dirty="0"/>
              <a:t>ë blu dhe punësimit; </a:t>
            </a:r>
            <a:endParaRPr lang="en-GB" sz="1600" i="1" dirty="0"/>
          </a:p>
          <a:p>
            <a:pPr lvl="2" algn="just">
              <a:spcAft>
                <a:spcPts val="600"/>
              </a:spcAft>
            </a:pPr>
            <a:r>
              <a:rPr lang="en-GB" sz="1600" i="1" dirty="0"/>
              <a:t>I</a:t>
            </a:r>
            <a:r>
              <a:rPr lang="sq-AL" sz="1600" i="1" dirty="0" err="1"/>
              <a:t>ntesifik</a:t>
            </a:r>
            <a:r>
              <a:rPr lang="en-GB" sz="1600" i="1" dirty="0" err="1"/>
              <a:t>im</a:t>
            </a:r>
            <a:r>
              <a:rPr lang="en-GB" sz="1600" i="1" dirty="0"/>
              <a:t> </a:t>
            </a:r>
            <a:r>
              <a:rPr lang="en-GB" sz="1600" i="1" dirty="0" err="1"/>
              <a:t>i</a:t>
            </a:r>
            <a:r>
              <a:rPr lang="sq-AL" sz="1600" i="1" dirty="0"/>
              <a:t> bashkëpunimi</a:t>
            </a:r>
            <a:r>
              <a:rPr lang="en-GB" sz="1600" i="1" dirty="0"/>
              <a:t>t </a:t>
            </a:r>
            <a:r>
              <a:rPr lang="en-GB" sz="1600" i="1" dirty="0" err="1"/>
              <a:t>mes</a:t>
            </a:r>
            <a:r>
              <a:rPr lang="sq-AL" sz="1600" i="1" dirty="0"/>
              <a:t> bashkive </a:t>
            </a:r>
            <a:r>
              <a:rPr lang="en-GB" sz="1600" i="1" dirty="0" err="1"/>
              <a:t>dhe</a:t>
            </a:r>
            <a:r>
              <a:rPr lang="en-GB" sz="1600" i="1" dirty="0"/>
              <a:t> </a:t>
            </a:r>
            <a:r>
              <a:rPr lang="sq-AL" sz="1600" i="1" dirty="0"/>
              <a:t>operatorët turistikë për të mundësuar planifikim të përshtatshëm të burimeve; do të orientohet zhvillimi I </a:t>
            </a:r>
            <a:r>
              <a:rPr lang="sq-AL" sz="1600" i="1" dirty="0" err="1"/>
              <a:t>destinacioneve</a:t>
            </a:r>
            <a:r>
              <a:rPr lang="sq-AL" sz="1600" i="1" dirty="0"/>
              <a:t> kulturore dhe instrumenteve të informimit për vizitorët, përfshirë nëpërmjet sistemeve digjitale dhe pikave të informacionit</a:t>
            </a:r>
            <a:r>
              <a:rPr lang="en-GB" sz="1600" i="1" dirty="0"/>
              <a:t> (2023-2025).</a:t>
            </a:r>
          </a:p>
          <a:p>
            <a:pPr marL="914400" lvl="2" indent="0">
              <a:spcAft>
                <a:spcPts val="600"/>
              </a:spcAft>
              <a:buNone/>
            </a:pPr>
            <a:endParaRPr lang="en-US" sz="2033" dirty="0"/>
          </a:p>
          <a:p>
            <a:pPr algn="l">
              <a:lnSpc>
                <a:spcPct val="90000"/>
              </a:lnSpc>
              <a:spcAft>
                <a:spcPts val="600"/>
              </a:spcAft>
            </a:pPr>
            <a:endParaRPr lang="en-US" sz="1900" dirty="0">
              <a:solidFill>
                <a:schemeClr val="tx1"/>
              </a:solidFill>
            </a:endParaRPr>
          </a:p>
        </p:txBody>
      </p:sp>
      <p:sp>
        <p:nvSpPr>
          <p:cNvPr id="3" name="Title 4"/>
          <p:cNvSpPr txBox="1">
            <a:spLocks/>
          </p:cNvSpPr>
          <p:nvPr/>
        </p:nvSpPr>
        <p:spPr>
          <a:xfrm>
            <a:off x="95333" y="1604797"/>
            <a:ext cx="11953328" cy="5253203"/>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pic>
        <p:nvPicPr>
          <p:cNvPr id="2" name="image6.jpeg">
            <a:extLst>
              <a:ext uri="{FF2B5EF4-FFF2-40B4-BE49-F238E27FC236}">
                <a16:creationId xmlns:a16="http://schemas.microsoft.com/office/drawing/2014/main" id="{5D6AC28B-89B5-977B-33AA-C64A41A47639}"/>
              </a:ext>
            </a:extLst>
          </p:cNvPr>
          <p:cNvPicPr>
            <a:picLocks noChangeAspect="1"/>
          </p:cNvPicPr>
          <p:nvPr/>
        </p:nvPicPr>
        <p:blipFill>
          <a:blip r:embed="rId3" cstate="print"/>
          <a:stretch>
            <a:fillRect/>
          </a:stretch>
        </p:blipFill>
        <p:spPr>
          <a:xfrm>
            <a:off x="10221646" y="89851"/>
            <a:ext cx="1638257" cy="675170"/>
          </a:xfrm>
          <a:prstGeom prst="rect">
            <a:avLst/>
          </a:prstGeom>
        </p:spPr>
      </p:pic>
    </p:spTree>
    <p:extLst>
      <p:ext uri="{BB962C8B-B14F-4D97-AF65-F5344CB8AC3E}">
        <p14:creationId xmlns:p14="http://schemas.microsoft.com/office/powerpoint/2010/main" val="198119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928395" y="-172471"/>
            <a:ext cx="8401774" cy="1777268"/>
          </a:xfrm>
        </p:spPr>
        <p:txBody>
          <a:bodyPr vert="horz" lIns="91440" tIns="45720" rIns="91440" bIns="45720" rtlCol="0" anchor="ctr">
            <a:normAutofit/>
          </a:bodyPr>
          <a:lstStyle/>
          <a:p>
            <a:r>
              <a:rPr lang="en-US" sz="1800" b="1" dirty="0" err="1"/>
              <a:t>Ofrimi</a:t>
            </a:r>
            <a:r>
              <a:rPr lang="en-US" sz="2000" b="1" dirty="0"/>
              <a:t> </a:t>
            </a:r>
            <a:r>
              <a:rPr lang="en-US" sz="2000" b="1" dirty="0" err="1"/>
              <a:t>cilësor</a:t>
            </a:r>
            <a:r>
              <a:rPr lang="en-US" sz="2000" b="1" dirty="0"/>
              <a:t> </a:t>
            </a:r>
            <a:r>
              <a:rPr lang="en-US" sz="2000" b="1" dirty="0" err="1"/>
              <a:t>i</a:t>
            </a:r>
            <a:r>
              <a:rPr lang="en-US" sz="2000" b="1" dirty="0"/>
              <a:t> </a:t>
            </a:r>
            <a:r>
              <a:rPr lang="en-US" sz="2000" b="1" dirty="0" err="1"/>
              <a:t>shërbimeve</a:t>
            </a:r>
            <a:r>
              <a:rPr lang="en-US" sz="2000" b="1" dirty="0"/>
              <a:t> </a:t>
            </a:r>
            <a:r>
              <a:rPr lang="en-US" sz="2000" b="1" dirty="0" err="1"/>
              <a:t>vendore</a:t>
            </a:r>
            <a:r>
              <a:rPr lang="en-US" sz="2000" b="1" dirty="0"/>
              <a:t> </a:t>
            </a:r>
            <a:r>
              <a:rPr lang="en-US" sz="2000" b="1" dirty="0" err="1"/>
              <a:t>sipas</a:t>
            </a:r>
            <a:r>
              <a:rPr lang="en-US" sz="2000" b="1" dirty="0"/>
              <a:t> </a:t>
            </a:r>
            <a:r>
              <a:rPr lang="en-US" sz="2000" b="1" dirty="0" err="1"/>
              <a:t>standardeve</a:t>
            </a:r>
            <a:r>
              <a:rPr lang="en-US" sz="2000" b="1" dirty="0"/>
              <a:t> </a:t>
            </a:r>
            <a:r>
              <a:rPr lang="en-US" sz="2000" b="1" dirty="0" err="1"/>
              <a:t>kombëtare</a:t>
            </a:r>
            <a:r>
              <a:rPr lang="en-US" sz="2000" b="1" dirty="0"/>
              <a:t>, </a:t>
            </a:r>
            <a:br>
              <a:rPr lang="en-US" sz="2000" b="1" dirty="0"/>
            </a:br>
            <a:r>
              <a:rPr lang="en-US" sz="2000" b="1" dirty="0" err="1"/>
              <a:t>shoqëruar</a:t>
            </a:r>
            <a:r>
              <a:rPr lang="en-US" sz="2000" b="1" dirty="0"/>
              <a:t> me </a:t>
            </a:r>
            <a:r>
              <a:rPr lang="en-US" sz="2000" b="1" dirty="0" err="1"/>
              <a:t>rritje</a:t>
            </a:r>
            <a:r>
              <a:rPr lang="en-US" sz="2000" b="1" dirty="0"/>
              <a:t> </a:t>
            </a:r>
            <a:r>
              <a:rPr lang="en-US" sz="2000" b="1" dirty="0" err="1"/>
              <a:t>të</a:t>
            </a:r>
            <a:r>
              <a:rPr lang="en-US" sz="2000" b="1" dirty="0"/>
              <a:t> </a:t>
            </a:r>
            <a:r>
              <a:rPr lang="en-US" sz="2000" b="1" dirty="0" err="1"/>
              <a:t>performancës</a:t>
            </a:r>
            <a:r>
              <a:rPr lang="en-US" sz="2000" b="1" dirty="0"/>
              <a:t> </a:t>
            </a:r>
            <a:r>
              <a:rPr lang="en-US" sz="2000" b="1" dirty="0" err="1"/>
              <a:t>së</a:t>
            </a:r>
            <a:r>
              <a:rPr lang="en-US" sz="2000" b="1" dirty="0"/>
              <a:t> </a:t>
            </a:r>
            <a:r>
              <a:rPr lang="en-US" sz="2000" b="1" dirty="0" err="1"/>
              <a:t>bashkive</a:t>
            </a:r>
            <a:r>
              <a:rPr lang="en-US" sz="2000" b="1" dirty="0"/>
              <a:t> </a:t>
            </a:r>
            <a:r>
              <a:rPr lang="en-US" sz="2000" b="1" dirty="0" err="1"/>
              <a:t>dhe</a:t>
            </a:r>
            <a:r>
              <a:rPr lang="en-US" sz="2000" b="1" dirty="0"/>
              <a:t> </a:t>
            </a:r>
            <a:r>
              <a:rPr lang="en-US" sz="2000" b="1" dirty="0" err="1"/>
              <a:t>menaxhimit</a:t>
            </a:r>
            <a:r>
              <a:rPr lang="en-US" sz="2000" b="1" dirty="0"/>
              <a:t> </a:t>
            </a:r>
            <a:br>
              <a:rPr lang="en-US" sz="2000" b="1" dirty="0"/>
            </a:br>
            <a:r>
              <a:rPr lang="en-US" sz="2000" b="1" dirty="0" err="1"/>
              <a:t>të</a:t>
            </a:r>
            <a:r>
              <a:rPr lang="en-US" sz="2000" b="1" dirty="0"/>
              <a:t> </a:t>
            </a:r>
            <a:r>
              <a:rPr lang="en-US" sz="2000" b="1" dirty="0" err="1"/>
              <a:t>burimeve</a:t>
            </a:r>
            <a:r>
              <a:rPr lang="en-US" sz="2000" b="1" dirty="0"/>
              <a:t> </a:t>
            </a:r>
            <a:r>
              <a:rPr lang="en-US" sz="2000" b="1" dirty="0" err="1"/>
              <a:t>njerëzore</a:t>
            </a:r>
            <a:r>
              <a:rPr lang="en-US" sz="2000" b="1" dirty="0"/>
              <a:t>.</a:t>
            </a:r>
            <a:endParaRPr lang="en-US" sz="2000" b="1" kern="1200" dirty="0">
              <a:solidFill>
                <a:schemeClr val="tx1"/>
              </a:solidFill>
              <a:latin typeface="+mj-lt"/>
              <a:ea typeface="+mj-ea"/>
              <a:cs typeface="+mj-cs"/>
            </a:endParaRPr>
          </a:p>
        </p:txBody>
      </p:sp>
      <p:sp>
        <p:nvSpPr>
          <p:cNvPr id="9" name="Text Placeholder 8"/>
          <p:cNvSpPr>
            <a:spLocks noGrp="1"/>
          </p:cNvSpPr>
          <p:nvPr>
            <p:ph type="body" sz="quarter" idx="14"/>
          </p:nvPr>
        </p:nvSpPr>
        <p:spPr>
          <a:xfrm>
            <a:off x="643468" y="963266"/>
            <a:ext cx="11216435" cy="5351587"/>
          </a:xfrm>
        </p:spPr>
        <p:txBody>
          <a:bodyPr vert="horz" lIns="91440" tIns="45720" rIns="91440" bIns="45720" rtlCol="0">
            <a:normAutofit/>
          </a:bodyPr>
          <a:lstStyle/>
          <a:p>
            <a:pPr marL="914400" lvl="2" indent="0" algn="just">
              <a:spcAft>
                <a:spcPts val="600"/>
              </a:spcAft>
              <a:buNone/>
            </a:pPr>
            <a:endParaRPr lang="en-GB" sz="1400" i="1" dirty="0"/>
          </a:p>
          <a:p>
            <a:pPr marL="0" lvl="2" indent="0" algn="just">
              <a:lnSpc>
                <a:spcPct val="115000"/>
              </a:lnSpc>
              <a:spcBef>
                <a:spcPts val="1200"/>
              </a:spcBef>
              <a:spcAft>
                <a:spcPts val="600"/>
              </a:spcAft>
              <a:buNone/>
            </a:pPr>
            <a:r>
              <a:rPr lang="en-GB" sz="1800" b="1" dirty="0">
                <a:latin typeface="Calibri" panose="020F0502020204030204" pitchFamily="34" charset="0"/>
              </a:rPr>
              <a:t>2.1 </a:t>
            </a:r>
            <a:r>
              <a:rPr lang="sq-AL" sz="1800" b="1" dirty="0">
                <a:latin typeface="Calibri" panose="020F0502020204030204" pitchFamily="34" charset="0"/>
              </a:rPr>
              <a:t>Konsolidim i rolit të NJVV në ushtrimin e funksioneve të tyre duke qartësuar mangësitë dhe mbivendosjet ligjore, institucionale dhe mekanizmat e financimit në marrëdhëniet ndërqeveritare</a:t>
            </a:r>
            <a:endParaRPr lang="en-GB" sz="1800" b="1" dirty="0">
              <a:latin typeface="Calibri" panose="020F0502020204030204" pitchFamily="34" charset="0"/>
            </a:endParaRPr>
          </a:p>
          <a:p>
            <a:pPr lvl="2" algn="just">
              <a:spcAft>
                <a:spcPts val="600"/>
              </a:spcAft>
            </a:pPr>
            <a:r>
              <a:rPr lang="sq-AL" sz="1600" i="1" dirty="0"/>
              <a:t>Harmonizim i ligjeve dhe  akteve nënligjore që saktësojnë marrëdhëniet ndërqeveritare për  forcimin e rolit të NJVV në zbatimin e funksioneve</a:t>
            </a:r>
            <a:r>
              <a:rPr lang="en-GB" sz="1600" i="1" dirty="0"/>
              <a:t> (2023-2025 </a:t>
            </a:r>
            <a:r>
              <a:rPr lang="en-GB" sz="1600" i="1" dirty="0" err="1"/>
              <a:t>bazuar</a:t>
            </a:r>
            <a:r>
              <a:rPr lang="en-GB" sz="1600" i="1" dirty="0"/>
              <a:t> </a:t>
            </a:r>
            <a:r>
              <a:rPr lang="en-GB" sz="1600" i="1" dirty="0" err="1"/>
              <a:t>tek</a:t>
            </a:r>
            <a:r>
              <a:rPr lang="en-GB" sz="1600" i="1" dirty="0"/>
              <a:t> </a:t>
            </a:r>
            <a:r>
              <a:rPr lang="en-GB" sz="1600" i="1" dirty="0" err="1"/>
              <a:t>matrica</a:t>
            </a:r>
            <a:r>
              <a:rPr lang="en-GB" sz="1600" i="1" dirty="0"/>
              <a:t> e </a:t>
            </a:r>
            <a:r>
              <a:rPr lang="en-GB" sz="1600" i="1" dirty="0" err="1"/>
              <a:t>përditësuar</a:t>
            </a:r>
            <a:r>
              <a:rPr lang="en-GB" sz="1600" i="1" dirty="0"/>
              <a:t> e </a:t>
            </a:r>
            <a:r>
              <a:rPr lang="en-GB" sz="1600" i="1" dirty="0" err="1"/>
              <a:t>kompentencave</a:t>
            </a:r>
            <a:r>
              <a:rPr lang="en-GB" sz="1600" i="1" dirty="0"/>
              <a:t>)</a:t>
            </a:r>
          </a:p>
          <a:p>
            <a:pPr lvl="2" algn="just">
              <a:spcAft>
                <a:spcPts val="600"/>
              </a:spcAft>
            </a:pPr>
            <a:r>
              <a:rPr lang="sq-AL" sz="1600" i="1" dirty="0"/>
              <a:t>Nxitja e përgatitjes së udhëzuesve, rregulloreve, modeleve, planeve të përmirësimit të shërbimit që i shërbejnë organizimit të brendshëm të NJVV për një ofrim sa më </a:t>
            </a:r>
            <a:r>
              <a:rPr lang="sq-AL" sz="1600" i="1" dirty="0" err="1"/>
              <a:t>efiçent</a:t>
            </a:r>
            <a:r>
              <a:rPr lang="sq-AL" sz="1600" i="1" dirty="0"/>
              <a:t> shërbimi</a:t>
            </a:r>
            <a:r>
              <a:rPr lang="en-GB" sz="1600" i="1" dirty="0"/>
              <a:t> (2023-2025, </a:t>
            </a:r>
            <a:r>
              <a:rPr lang="en-GB" sz="1600" i="1" dirty="0" err="1"/>
              <a:t>por</a:t>
            </a:r>
            <a:r>
              <a:rPr lang="en-GB" sz="1600" i="1" dirty="0"/>
              <a:t> </a:t>
            </a:r>
            <a:r>
              <a:rPr lang="en-GB" sz="1600" i="1" dirty="0" err="1"/>
              <a:t>edhe</a:t>
            </a:r>
            <a:r>
              <a:rPr lang="en-GB" sz="1600" i="1" dirty="0"/>
              <a:t> </a:t>
            </a:r>
            <a:r>
              <a:rPr lang="en-GB" sz="1600" i="1" dirty="0" err="1"/>
              <a:t>në</a:t>
            </a:r>
            <a:r>
              <a:rPr lang="en-GB" sz="1600" i="1" dirty="0"/>
              <a:t> </a:t>
            </a:r>
            <a:r>
              <a:rPr lang="en-GB" sz="1600" i="1" dirty="0" err="1"/>
              <a:t>vazhdim</a:t>
            </a:r>
            <a:r>
              <a:rPr lang="en-GB" sz="1600" i="1" dirty="0"/>
              <a:t> duke u </a:t>
            </a:r>
            <a:r>
              <a:rPr lang="en-GB" sz="1600" i="1" dirty="0" err="1"/>
              <a:t>bazuar</a:t>
            </a:r>
            <a:r>
              <a:rPr lang="en-GB" sz="1600" i="1" dirty="0"/>
              <a:t> </a:t>
            </a:r>
            <a:r>
              <a:rPr lang="en-GB" sz="1600" i="1" dirty="0" err="1"/>
              <a:t>tek</a:t>
            </a:r>
            <a:r>
              <a:rPr lang="en-GB" sz="1600" i="1" dirty="0"/>
              <a:t> </a:t>
            </a:r>
            <a:r>
              <a:rPr lang="en-GB" sz="1600" i="1" dirty="0" err="1"/>
              <a:t>prioritizim</a:t>
            </a:r>
            <a:r>
              <a:rPr lang="en-GB" sz="1600" i="1" dirty="0"/>
              <a:t> </a:t>
            </a:r>
            <a:r>
              <a:rPr lang="en-GB" sz="1600" i="1" dirty="0" err="1"/>
              <a:t>i</a:t>
            </a:r>
            <a:r>
              <a:rPr lang="en-GB" sz="1600" i="1" dirty="0"/>
              <a:t> tyre).</a:t>
            </a:r>
          </a:p>
          <a:p>
            <a:pPr marL="0" lvl="2" indent="0" algn="just">
              <a:lnSpc>
                <a:spcPct val="115000"/>
              </a:lnSpc>
              <a:spcBef>
                <a:spcPts val="1200"/>
              </a:spcBef>
              <a:spcAft>
                <a:spcPts val="600"/>
              </a:spcAft>
              <a:buNone/>
            </a:pPr>
            <a:r>
              <a:rPr lang="en-GB" sz="1800" b="1" dirty="0">
                <a:latin typeface="Calibri" panose="020F0502020204030204" pitchFamily="34" charset="0"/>
              </a:rPr>
              <a:t>2.2 </a:t>
            </a:r>
            <a:r>
              <a:rPr lang="sq-AL" sz="1800" b="1" dirty="0">
                <a:latin typeface="Calibri" panose="020F0502020204030204" pitchFamily="34" charset="0"/>
              </a:rPr>
              <a:t>Përmirësimi i menaxhimit të burimeve njerëzore në nivel vendor, shoqëruar me rritje të kapaciteteve administrative vendore  me qëllim përmirësimin e ofrimit të shërbimeve publike.</a:t>
            </a:r>
            <a:endParaRPr lang="en-GB" sz="1800" b="1" dirty="0">
              <a:latin typeface="Calibri" panose="020F0502020204030204" pitchFamily="34" charset="0"/>
            </a:endParaRPr>
          </a:p>
          <a:p>
            <a:pPr lvl="2" algn="just">
              <a:spcAft>
                <a:spcPts val="600"/>
              </a:spcAft>
            </a:pPr>
            <a:r>
              <a:rPr lang="sq-AL" sz="1600" i="1" dirty="0"/>
              <a:t>trajnim si dhe krijimi i një strukture të dedikuar trajnimi, krahas apo brenda ASPA-s </a:t>
            </a:r>
            <a:r>
              <a:rPr lang="en-GB" sz="1600" i="1" dirty="0"/>
              <a:t> (</a:t>
            </a:r>
            <a:r>
              <a:rPr lang="sq-AL" sz="1600" i="1" dirty="0"/>
              <a:t>trajnimin e dedikuar të punonjësve vendorë, përfshirë të zgjedhurit</a:t>
            </a:r>
            <a:r>
              <a:rPr lang="en-GB" sz="1600" i="1" dirty="0"/>
              <a:t>) (2023-2025)</a:t>
            </a:r>
          </a:p>
          <a:p>
            <a:pPr lvl="2" algn="just">
              <a:spcAft>
                <a:spcPts val="600"/>
              </a:spcAft>
            </a:pPr>
            <a:r>
              <a:rPr lang="en-GB" sz="1600" i="1" dirty="0" err="1"/>
              <a:t>Ofrimi</a:t>
            </a:r>
            <a:r>
              <a:rPr lang="en-GB" sz="1600" i="1" dirty="0"/>
              <a:t> </a:t>
            </a:r>
            <a:r>
              <a:rPr lang="en-GB" sz="1600" i="1" dirty="0" err="1"/>
              <a:t>i</a:t>
            </a:r>
            <a:r>
              <a:rPr lang="en-GB" sz="1600" i="1" dirty="0"/>
              <a:t> know-how </a:t>
            </a:r>
            <a:r>
              <a:rPr lang="en-GB" sz="1600" i="1" dirty="0" err="1"/>
              <a:t>nga</a:t>
            </a:r>
            <a:r>
              <a:rPr lang="en-GB" sz="1600" i="1" dirty="0"/>
              <a:t> ana e </a:t>
            </a:r>
            <a:r>
              <a:rPr lang="en-GB" sz="1600" i="1" dirty="0" err="1"/>
              <a:t>shoqatave</a:t>
            </a:r>
            <a:r>
              <a:rPr lang="en-GB" sz="1600" i="1" dirty="0"/>
              <a:t> (2023-2025)</a:t>
            </a:r>
          </a:p>
          <a:p>
            <a:pPr lvl="2" algn="just">
              <a:spcAft>
                <a:spcPts val="600"/>
              </a:spcAft>
            </a:pPr>
            <a:r>
              <a:rPr lang="en-GB" sz="1600" i="1" dirty="0"/>
              <a:t>P</a:t>
            </a:r>
            <a:r>
              <a:rPr lang="sq-AL" sz="1600" i="1" dirty="0" err="1"/>
              <a:t>ërmirës</a:t>
            </a:r>
            <a:r>
              <a:rPr lang="en-GB" sz="1600" i="1" dirty="0" err="1"/>
              <a:t>im</a:t>
            </a:r>
            <a:r>
              <a:rPr lang="sq-AL" sz="1600" i="1" dirty="0"/>
              <a:t>, ndrysh</a:t>
            </a:r>
            <a:r>
              <a:rPr lang="en-GB" sz="1600" i="1" dirty="0" err="1"/>
              <a:t>im</a:t>
            </a:r>
            <a:r>
              <a:rPr lang="sq-AL" sz="1600" i="1" dirty="0"/>
              <a:t>, e </a:t>
            </a:r>
            <a:r>
              <a:rPr lang="sq-AL" sz="1600" i="1" dirty="0" err="1"/>
              <a:t>rishik</a:t>
            </a:r>
            <a:r>
              <a:rPr lang="en-GB" sz="1600" i="1" dirty="0" err="1"/>
              <a:t>im</a:t>
            </a:r>
            <a:r>
              <a:rPr lang="en-GB" sz="1600" i="1" dirty="0"/>
              <a:t> t</a:t>
            </a:r>
            <a:r>
              <a:rPr lang="sq-AL" sz="1600" i="1" dirty="0"/>
              <a:t>ë strukturë</a:t>
            </a:r>
            <a:r>
              <a:rPr lang="en-GB" sz="1600" i="1" dirty="0"/>
              <a:t>s</a:t>
            </a:r>
            <a:r>
              <a:rPr lang="sq-AL" sz="1600" i="1" dirty="0"/>
              <a:t> </a:t>
            </a:r>
            <a:r>
              <a:rPr lang="en-GB" sz="1600" i="1" dirty="0"/>
              <a:t>s</a:t>
            </a:r>
            <a:r>
              <a:rPr lang="sq-AL" sz="1600" i="1" dirty="0"/>
              <a:t>ë pagave për punonjësit e bashkive për të motivuar mbajtjen e stafeve aktuale, tërheqjen e stafeve të reja profesionale</a:t>
            </a:r>
            <a:r>
              <a:rPr lang="en-GB" sz="1600" i="1" dirty="0"/>
              <a:t> (2023-2025 </a:t>
            </a:r>
            <a:r>
              <a:rPr lang="en-GB" sz="1600" i="1" dirty="0" err="1"/>
              <a:t>si</a:t>
            </a:r>
            <a:r>
              <a:rPr lang="en-GB" sz="1600" i="1" dirty="0"/>
              <a:t> </a:t>
            </a:r>
            <a:r>
              <a:rPr lang="en-GB" sz="1600" i="1" dirty="0" err="1"/>
              <a:t>një</a:t>
            </a:r>
            <a:r>
              <a:rPr lang="en-GB" sz="1600" i="1" dirty="0"/>
              <a:t> </a:t>
            </a:r>
            <a:r>
              <a:rPr lang="sq-AL" sz="1600" i="1" dirty="0"/>
              <a:t>ç</a:t>
            </a:r>
            <a:r>
              <a:rPr lang="en-GB" sz="1600" i="1" dirty="0" err="1"/>
              <a:t>ështje</a:t>
            </a:r>
            <a:r>
              <a:rPr lang="en-GB" sz="1600" i="1" dirty="0"/>
              <a:t> </a:t>
            </a:r>
            <a:r>
              <a:rPr lang="en-GB" sz="1600" i="1" dirty="0" err="1"/>
              <a:t>prioritare</a:t>
            </a:r>
            <a:r>
              <a:rPr lang="en-GB" sz="1600" i="1" dirty="0"/>
              <a:t>).</a:t>
            </a:r>
          </a:p>
          <a:p>
            <a:pPr marL="228600" lvl="2" algn="just">
              <a:lnSpc>
                <a:spcPct val="115000"/>
              </a:lnSpc>
              <a:spcBef>
                <a:spcPts val="1200"/>
              </a:spcBef>
              <a:spcAft>
                <a:spcPts val="600"/>
              </a:spcAft>
            </a:pPr>
            <a:endParaRPr lang="en-GB" sz="1800" b="1" dirty="0">
              <a:latin typeface="Calibri" panose="020F0502020204030204" pitchFamily="34" charset="0"/>
            </a:endParaRPr>
          </a:p>
          <a:p>
            <a:pPr marL="914400" lvl="2" indent="0">
              <a:spcAft>
                <a:spcPts val="600"/>
              </a:spcAft>
              <a:buNone/>
            </a:pPr>
            <a:endParaRPr lang="en-US" sz="2033" dirty="0"/>
          </a:p>
          <a:p>
            <a:pPr algn="l">
              <a:lnSpc>
                <a:spcPct val="90000"/>
              </a:lnSpc>
              <a:spcAft>
                <a:spcPts val="600"/>
              </a:spcAft>
            </a:pPr>
            <a:endParaRPr lang="en-US" sz="1900" dirty="0">
              <a:solidFill>
                <a:schemeClr val="tx1"/>
              </a:solidFill>
            </a:endParaRPr>
          </a:p>
        </p:txBody>
      </p:sp>
      <p:sp>
        <p:nvSpPr>
          <p:cNvPr id="3" name="Title 4"/>
          <p:cNvSpPr txBox="1">
            <a:spLocks/>
          </p:cNvSpPr>
          <p:nvPr/>
        </p:nvSpPr>
        <p:spPr>
          <a:xfrm>
            <a:off x="95333" y="1604797"/>
            <a:ext cx="11953328" cy="5253203"/>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414888" algn="l">
              <a:spcAft>
                <a:spcPts val="1200"/>
              </a:spcAft>
            </a:pPr>
            <a:endParaRPr lang="en-US" altLang="ja-JP" sz="1333" cap="none" spc="0" dirty="0">
              <a:solidFill>
                <a:schemeClr val="tx1"/>
              </a:solidFill>
              <a:latin typeface="Helvetica" pitchFamily="34" charset="0"/>
              <a:cs typeface="Helvetica" pitchFamily="34" charset="0"/>
            </a:endParaRPr>
          </a:p>
        </p:txBody>
      </p:sp>
      <p:pic>
        <p:nvPicPr>
          <p:cNvPr id="2" name="image6.jpeg">
            <a:extLst>
              <a:ext uri="{FF2B5EF4-FFF2-40B4-BE49-F238E27FC236}">
                <a16:creationId xmlns:a16="http://schemas.microsoft.com/office/drawing/2014/main" id="{5D6AC28B-89B5-977B-33AA-C64A41A47639}"/>
              </a:ext>
            </a:extLst>
          </p:cNvPr>
          <p:cNvPicPr>
            <a:picLocks noChangeAspect="1"/>
          </p:cNvPicPr>
          <p:nvPr/>
        </p:nvPicPr>
        <p:blipFill>
          <a:blip r:embed="rId3" cstate="print"/>
          <a:stretch>
            <a:fillRect/>
          </a:stretch>
        </p:blipFill>
        <p:spPr>
          <a:xfrm>
            <a:off x="10221646" y="89851"/>
            <a:ext cx="1638257" cy="675170"/>
          </a:xfrm>
          <a:prstGeom prst="rect">
            <a:avLst/>
          </a:prstGeom>
        </p:spPr>
      </p:pic>
    </p:spTree>
    <p:extLst>
      <p:ext uri="{BB962C8B-B14F-4D97-AF65-F5344CB8AC3E}">
        <p14:creationId xmlns:p14="http://schemas.microsoft.com/office/powerpoint/2010/main" val="237738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928395" y="-172471"/>
            <a:ext cx="8401774" cy="1135737"/>
          </a:xfrm>
        </p:spPr>
        <p:txBody>
          <a:bodyPr vert="horz" lIns="91440" tIns="45720" rIns="91440" bIns="45720" rtlCol="0" anchor="ctr">
            <a:normAutofit/>
          </a:bodyPr>
          <a:lstStyle/>
          <a:p>
            <a:r>
              <a:rPr lang="en-US" sz="2000" b="1" dirty="0" err="1"/>
              <a:t>Ofrimi</a:t>
            </a:r>
            <a:r>
              <a:rPr lang="en-US" sz="2400" b="1" dirty="0"/>
              <a:t> </a:t>
            </a:r>
            <a:r>
              <a:rPr lang="en-US" sz="2400" b="1" dirty="0" err="1"/>
              <a:t>cilësor</a:t>
            </a:r>
            <a:r>
              <a:rPr lang="en-US" sz="2400" b="1" dirty="0"/>
              <a:t> </a:t>
            </a:r>
            <a:r>
              <a:rPr lang="en-US" sz="2400" b="1" dirty="0" err="1"/>
              <a:t>i</a:t>
            </a:r>
            <a:r>
              <a:rPr lang="en-US" sz="2400" b="1" dirty="0"/>
              <a:t> </a:t>
            </a:r>
            <a:r>
              <a:rPr lang="en-US" sz="2400" b="1" dirty="0" err="1"/>
              <a:t>shërbimeve</a:t>
            </a:r>
            <a:r>
              <a:rPr lang="en-US" sz="2400" b="1" dirty="0"/>
              <a:t> </a:t>
            </a:r>
            <a:r>
              <a:rPr lang="en-US" sz="2400" b="1" dirty="0" err="1"/>
              <a:t>vendore</a:t>
            </a:r>
            <a:r>
              <a:rPr lang="en-US" sz="2400" b="1" dirty="0"/>
              <a:t> </a:t>
            </a:r>
            <a:r>
              <a:rPr lang="en-US" sz="2400" b="1" dirty="0" err="1"/>
              <a:t>sipas</a:t>
            </a:r>
            <a:r>
              <a:rPr lang="en-US" sz="2400" b="1" dirty="0"/>
              <a:t> </a:t>
            </a:r>
            <a:r>
              <a:rPr lang="en-US" sz="2400" b="1" dirty="0" err="1"/>
              <a:t>standardeve</a:t>
            </a:r>
            <a:r>
              <a:rPr lang="en-US" sz="2400" b="1" dirty="0"/>
              <a:t> </a:t>
            </a:r>
            <a:r>
              <a:rPr lang="en-US" sz="2400" b="1" dirty="0" err="1"/>
              <a:t>kombëtare</a:t>
            </a:r>
            <a:r>
              <a:rPr lang="en-US" sz="2400" b="1" dirty="0"/>
              <a:t>, </a:t>
            </a:r>
            <a:br>
              <a:rPr lang="en-US" sz="2400" b="1" dirty="0"/>
            </a:br>
            <a:r>
              <a:rPr lang="en-US" sz="2400" b="1" dirty="0" err="1"/>
              <a:t>shoqëruar</a:t>
            </a:r>
            <a:r>
              <a:rPr lang="en-US" sz="2400" b="1" dirty="0"/>
              <a:t> me </a:t>
            </a:r>
            <a:r>
              <a:rPr lang="en-US" sz="2400" b="1" dirty="0" err="1"/>
              <a:t>rritje</a:t>
            </a:r>
            <a:r>
              <a:rPr lang="en-US" sz="2400" b="1" dirty="0"/>
              <a:t> </a:t>
            </a:r>
            <a:r>
              <a:rPr lang="en-US" sz="2400" b="1" dirty="0" err="1"/>
              <a:t>të</a:t>
            </a:r>
            <a:r>
              <a:rPr lang="en-US" sz="2400" b="1" dirty="0"/>
              <a:t> </a:t>
            </a:r>
            <a:r>
              <a:rPr lang="en-US" sz="2400" b="1" dirty="0" err="1"/>
              <a:t>performancës</a:t>
            </a:r>
            <a:r>
              <a:rPr lang="en-US" sz="2400" b="1" dirty="0"/>
              <a:t> </a:t>
            </a:r>
            <a:r>
              <a:rPr lang="en-US" sz="2400" b="1" dirty="0" err="1"/>
              <a:t>së</a:t>
            </a:r>
            <a:r>
              <a:rPr lang="en-US" sz="2400" b="1" dirty="0"/>
              <a:t> </a:t>
            </a:r>
            <a:r>
              <a:rPr lang="en-US" sz="2400" b="1" dirty="0" err="1"/>
              <a:t>bashkive</a:t>
            </a:r>
            <a:r>
              <a:rPr lang="en-US" sz="2400" b="1" dirty="0"/>
              <a:t> </a:t>
            </a:r>
            <a:r>
              <a:rPr lang="en-US" sz="2400" b="1" dirty="0" err="1"/>
              <a:t>dhe</a:t>
            </a:r>
            <a:r>
              <a:rPr lang="en-US" sz="2400" b="1" dirty="0"/>
              <a:t> </a:t>
            </a:r>
            <a:r>
              <a:rPr lang="en-US" sz="2400" b="1" dirty="0" err="1"/>
              <a:t>menaxhimit</a:t>
            </a:r>
            <a:r>
              <a:rPr lang="en-US" sz="2400" b="1" dirty="0"/>
              <a:t> </a:t>
            </a:r>
            <a:br>
              <a:rPr lang="en-US" sz="2400" b="1" dirty="0"/>
            </a:br>
            <a:r>
              <a:rPr lang="en-US" sz="2400" b="1" dirty="0" err="1"/>
              <a:t>të</a:t>
            </a:r>
            <a:r>
              <a:rPr lang="en-US" sz="2400" b="1" dirty="0"/>
              <a:t> </a:t>
            </a:r>
            <a:r>
              <a:rPr lang="en-US" sz="2400" b="1" dirty="0" err="1"/>
              <a:t>burimeve</a:t>
            </a:r>
            <a:r>
              <a:rPr lang="en-US" sz="2400" b="1" dirty="0"/>
              <a:t> </a:t>
            </a:r>
            <a:r>
              <a:rPr lang="en-US" sz="2400" b="1" dirty="0" err="1"/>
              <a:t>njerëzore</a:t>
            </a:r>
            <a:r>
              <a:rPr lang="en-US" sz="2400" b="1" dirty="0"/>
              <a:t>.</a:t>
            </a:r>
            <a:endParaRPr lang="en-US" sz="2400" b="1" kern="1200" dirty="0">
              <a:solidFill>
                <a:schemeClr val="tx1"/>
              </a:solidFill>
              <a:latin typeface="+mj-lt"/>
              <a:ea typeface="+mj-ea"/>
              <a:cs typeface="+mj-cs"/>
            </a:endParaRPr>
          </a:p>
        </p:txBody>
      </p:sp>
      <p:sp>
        <p:nvSpPr>
          <p:cNvPr id="9" name="Text Placeholder 8"/>
          <p:cNvSpPr>
            <a:spLocks noGrp="1"/>
          </p:cNvSpPr>
          <p:nvPr>
            <p:ph type="body" sz="quarter" idx="14"/>
          </p:nvPr>
        </p:nvSpPr>
        <p:spPr>
          <a:xfrm>
            <a:off x="643468" y="963266"/>
            <a:ext cx="11216435" cy="5351587"/>
          </a:xfrm>
        </p:spPr>
        <p:txBody>
          <a:bodyPr vert="horz" lIns="91440" tIns="45720" rIns="91440" bIns="45720" rtlCol="0">
            <a:normAutofit/>
          </a:bodyPr>
          <a:lstStyle/>
          <a:p>
            <a:pPr marL="0" lvl="2" indent="0" algn="just">
              <a:lnSpc>
                <a:spcPct val="115000"/>
              </a:lnSpc>
              <a:spcBef>
                <a:spcPts val="1200"/>
              </a:spcBef>
              <a:spcAft>
                <a:spcPts val="600"/>
              </a:spcAft>
              <a:buNone/>
            </a:pPr>
            <a:endParaRPr lang="en-GB" sz="1800" b="1" dirty="0">
              <a:latin typeface="Calibri" panose="020F0502020204030204" pitchFamily="34" charset="0"/>
            </a:endParaRPr>
          </a:p>
          <a:p>
            <a:pPr marL="0" lvl="2" indent="0" algn="just">
              <a:lnSpc>
                <a:spcPct val="115000"/>
              </a:lnSpc>
              <a:spcBef>
                <a:spcPts val="1200"/>
              </a:spcBef>
              <a:spcAft>
                <a:spcPts val="600"/>
              </a:spcAft>
              <a:buNone/>
            </a:pPr>
            <a:r>
              <a:rPr lang="en-GB" sz="1800" b="1" dirty="0">
                <a:latin typeface="Calibri" panose="020F0502020204030204" pitchFamily="34" charset="0"/>
              </a:rPr>
              <a:t>2.3 </a:t>
            </a:r>
            <a:r>
              <a:rPr lang="en-GB" sz="1800" b="1" dirty="0" err="1">
                <a:latin typeface="Calibri" panose="020F0502020204030204" pitchFamily="34" charset="0"/>
              </a:rPr>
              <a:t>Përmirësim</a:t>
            </a:r>
            <a:r>
              <a:rPr lang="en-GB" sz="1800" b="1" dirty="0">
                <a:latin typeface="Calibri" panose="020F0502020204030204" pitchFamily="34" charset="0"/>
              </a:rPr>
              <a:t> </a:t>
            </a:r>
            <a:r>
              <a:rPr lang="en-GB" sz="1800" b="1" dirty="0" err="1">
                <a:latin typeface="Calibri" panose="020F0502020204030204" pitchFamily="34" charset="0"/>
              </a:rPr>
              <a:t>i</a:t>
            </a:r>
            <a:r>
              <a:rPr lang="en-GB" sz="1800" b="1" dirty="0">
                <a:latin typeface="Calibri" panose="020F0502020204030204" pitchFamily="34" charset="0"/>
              </a:rPr>
              <a:t> </a:t>
            </a:r>
            <a:r>
              <a:rPr lang="en-GB" sz="1800" b="1" dirty="0" err="1">
                <a:latin typeface="Calibri" panose="020F0502020204030204" pitchFamily="34" charset="0"/>
              </a:rPr>
              <a:t>eficencës</a:t>
            </a:r>
            <a:r>
              <a:rPr lang="en-GB" sz="1800" b="1" dirty="0">
                <a:latin typeface="Calibri" panose="020F0502020204030204" pitchFamily="34" charset="0"/>
              </a:rPr>
              <a:t> </a:t>
            </a:r>
            <a:r>
              <a:rPr lang="en-GB" sz="1800" b="1" dirty="0" err="1">
                <a:latin typeface="Calibri" panose="020F0502020204030204" pitchFamily="34" charset="0"/>
              </a:rPr>
              <a:t>së</a:t>
            </a:r>
            <a:r>
              <a:rPr lang="en-GB" sz="1800" b="1" dirty="0">
                <a:latin typeface="Calibri" panose="020F0502020204030204" pitchFamily="34" charset="0"/>
              </a:rPr>
              <a:t> </a:t>
            </a:r>
            <a:r>
              <a:rPr lang="en-GB" sz="1800" b="1" dirty="0" err="1">
                <a:latin typeface="Calibri" panose="020F0502020204030204" pitchFamily="34" charset="0"/>
              </a:rPr>
              <a:t>shërbimeve</a:t>
            </a:r>
            <a:r>
              <a:rPr lang="en-GB" sz="1800" b="1" dirty="0">
                <a:latin typeface="Calibri" panose="020F0502020204030204" pitchFamily="34" charset="0"/>
              </a:rPr>
              <a:t>, </a:t>
            </a:r>
            <a:r>
              <a:rPr lang="en-GB" sz="1800" b="1" dirty="0" err="1">
                <a:latin typeface="Calibri" panose="020F0502020204030204" pitchFamily="34" charset="0"/>
              </a:rPr>
              <a:t>në</a:t>
            </a:r>
            <a:r>
              <a:rPr lang="en-GB" sz="1800" b="1" dirty="0">
                <a:latin typeface="Calibri" panose="020F0502020204030204" pitchFamily="34" charset="0"/>
              </a:rPr>
              <a:t> </a:t>
            </a:r>
            <a:r>
              <a:rPr lang="en-GB" sz="1800" b="1" dirty="0" err="1">
                <a:latin typeface="Calibri" panose="020F0502020204030204" pitchFamily="34" charset="0"/>
              </a:rPr>
              <a:t>përputhje</a:t>
            </a:r>
            <a:r>
              <a:rPr lang="en-GB" sz="1800" b="1" dirty="0">
                <a:latin typeface="Calibri" panose="020F0502020204030204" pitchFamily="34" charset="0"/>
              </a:rPr>
              <a:t> me </a:t>
            </a:r>
            <a:r>
              <a:rPr lang="en-GB" sz="1800" b="1" dirty="0" err="1">
                <a:latin typeface="Calibri" panose="020F0502020204030204" pitchFamily="34" charset="0"/>
              </a:rPr>
              <a:t>standardet</a:t>
            </a:r>
            <a:r>
              <a:rPr lang="en-GB" sz="1800" b="1" dirty="0">
                <a:latin typeface="Calibri" panose="020F0502020204030204" pitchFamily="34" charset="0"/>
              </a:rPr>
              <a:t> </a:t>
            </a:r>
            <a:r>
              <a:rPr lang="en-GB" sz="1800" b="1" dirty="0" err="1">
                <a:latin typeface="Calibri" panose="020F0502020204030204" pitchFamily="34" charset="0"/>
              </a:rPr>
              <a:t>kombëtare</a:t>
            </a:r>
            <a:r>
              <a:rPr lang="en-GB" sz="1800" b="1" dirty="0">
                <a:latin typeface="Calibri" panose="020F0502020204030204" pitchFamily="34" charset="0"/>
              </a:rPr>
              <a:t> e </a:t>
            </a:r>
            <a:r>
              <a:rPr lang="en-GB" sz="1800" b="1" dirty="0" err="1">
                <a:latin typeface="Calibri" panose="020F0502020204030204" pitchFamily="34" charset="0"/>
              </a:rPr>
              <a:t>vendore</a:t>
            </a:r>
            <a:r>
              <a:rPr lang="en-GB" sz="1800" b="1" dirty="0">
                <a:latin typeface="Calibri" panose="020F0502020204030204" pitchFamily="34" charset="0"/>
              </a:rPr>
              <a:t>.</a:t>
            </a:r>
          </a:p>
          <a:p>
            <a:pPr lvl="2" algn="just">
              <a:spcAft>
                <a:spcPts val="600"/>
              </a:spcAft>
            </a:pPr>
            <a:r>
              <a:rPr lang="en-GB" sz="1600" i="1" dirty="0" err="1"/>
              <a:t>Hartëzim</a:t>
            </a:r>
            <a:r>
              <a:rPr lang="en-GB" sz="1600" i="1" dirty="0"/>
              <a:t> (</a:t>
            </a:r>
            <a:r>
              <a:rPr lang="en-GB" sz="1600" i="1" dirty="0" err="1"/>
              <a:t>kalibrim</a:t>
            </a:r>
            <a:r>
              <a:rPr lang="en-GB" sz="1600" i="1" dirty="0"/>
              <a:t>) </a:t>
            </a:r>
            <a:r>
              <a:rPr lang="en-GB" sz="1600" i="1" dirty="0" err="1"/>
              <a:t>të</a:t>
            </a:r>
            <a:r>
              <a:rPr lang="en-GB" sz="1600" i="1" dirty="0"/>
              <a:t> </a:t>
            </a:r>
            <a:r>
              <a:rPr lang="en-GB" sz="1600" i="1" dirty="0" err="1"/>
              <a:t>standardeve</a:t>
            </a:r>
            <a:r>
              <a:rPr lang="en-GB" sz="1600" i="1" dirty="0"/>
              <a:t> </a:t>
            </a:r>
          </a:p>
          <a:p>
            <a:pPr lvl="2" algn="just">
              <a:spcAft>
                <a:spcPts val="600"/>
              </a:spcAft>
            </a:pPr>
            <a:r>
              <a:rPr lang="en-GB" sz="1600" i="1" dirty="0" err="1"/>
              <a:t>Vendosja</a:t>
            </a:r>
            <a:r>
              <a:rPr lang="en-GB" sz="1600" i="1" dirty="0"/>
              <a:t> </a:t>
            </a:r>
            <a:r>
              <a:rPr lang="en-GB" sz="1600" i="1" dirty="0" err="1"/>
              <a:t>dhe</a:t>
            </a:r>
            <a:r>
              <a:rPr lang="en-GB" sz="1600" i="1" dirty="0"/>
              <a:t>/</a:t>
            </a:r>
            <a:r>
              <a:rPr lang="en-GB" sz="1600" i="1" dirty="0" err="1"/>
              <a:t>ose</a:t>
            </a:r>
            <a:r>
              <a:rPr lang="en-GB" sz="1600" i="1" dirty="0"/>
              <a:t> </a:t>
            </a:r>
            <a:r>
              <a:rPr lang="en-GB" sz="1600" i="1" dirty="0" err="1"/>
              <a:t>përditësimi</a:t>
            </a:r>
            <a:r>
              <a:rPr lang="en-GB" sz="1600" i="1" dirty="0"/>
              <a:t> </a:t>
            </a:r>
            <a:r>
              <a:rPr lang="en-GB" sz="1600" i="1" dirty="0" err="1"/>
              <a:t>i</a:t>
            </a:r>
            <a:r>
              <a:rPr lang="en-GB" sz="1600" i="1" dirty="0"/>
              <a:t> </a:t>
            </a:r>
            <a:r>
              <a:rPr lang="en-GB" sz="1600" i="1" dirty="0" err="1"/>
              <a:t>standardeve</a:t>
            </a:r>
            <a:r>
              <a:rPr lang="en-GB" sz="1600" i="1" dirty="0"/>
              <a:t> </a:t>
            </a:r>
            <a:r>
              <a:rPr lang="en-GB" sz="1600" i="1" dirty="0" err="1"/>
              <a:t>kombëtare</a:t>
            </a:r>
            <a:r>
              <a:rPr lang="en-GB" sz="1600" i="1" dirty="0"/>
              <a:t> (2023-2025: </a:t>
            </a:r>
            <a:r>
              <a:rPr lang="en-GB" sz="1600" i="1" dirty="0" err="1"/>
              <a:t>hartimi</a:t>
            </a:r>
            <a:r>
              <a:rPr lang="en-GB" sz="1600" i="1" dirty="0"/>
              <a:t> </a:t>
            </a:r>
            <a:r>
              <a:rPr lang="en-GB" sz="1600" i="1" dirty="0" err="1"/>
              <a:t>i</a:t>
            </a:r>
            <a:r>
              <a:rPr lang="en-GB" sz="1600" i="1" dirty="0"/>
              <a:t> </a:t>
            </a:r>
            <a:r>
              <a:rPr lang="en-GB" sz="1600" i="1" dirty="0" err="1"/>
              <a:t>një</a:t>
            </a:r>
            <a:r>
              <a:rPr lang="en-GB" sz="1600" i="1" dirty="0"/>
              <a:t> </a:t>
            </a:r>
            <a:r>
              <a:rPr lang="en-GB" sz="1600" i="1" dirty="0" err="1"/>
              <a:t>metodologjie</a:t>
            </a:r>
            <a:r>
              <a:rPr lang="en-GB" sz="1600" i="1" dirty="0"/>
              <a:t> </a:t>
            </a:r>
            <a:r>
              <a:rPr lang="en-GB" sz="1600" i="1"/>
              <a:t>të </a:t>
            </a:r>
            <a:r>
              <a:rPr lang="en-GB" sz="1600" i="1" dirty="0"/>
              <a:t>re </a:t>
            </a:r>
            <a:r>
              <a:rPr lang="en-GB" sz="1600" i="1" dirty="0" err="1"/>
              <a:t>ose</a:t>
            </a:r>
            <a:r>
              <a:rPr lang="en-GB" sz="1600" i="1" dirty="0"/>
              <a:t> </a:t>
            </a:r>
            <a:r>
              <a:rPr lang="en-GB" sz="1600" i="1" dirty="0" err="1"/>
              <a:t>përshtatje</a:t>
            </a:r>
            <a:r>
              <a:rPr lang="en-GB" sz="1600" i="1" dirty="0"/>
              <a:t> e </a:t>
            </a:r>
            <a:r>
              <a:rPr lang="en-GB" sz="1600" i="1" dirty="0" err="1"/>
              <a:t>ekzistueseve</a:t>
            </a:r>
            <a:r>
              <a:rPr lang="en-GB" sz="1600" i="1" dirty="0"/>
              <a:t>, </a:t>
            </a:r>
            <a:r>
              <a:rPr lang="en-GB" sz="1600" i="1" dirty="0" err="1"/>
              <a:t>pilotim</a:t>
            </a:r>
            <a:r>
              <a:rPr lang="en-GB" sz="1600" i="1" dirty="0"/>
              <a:t> me </a:t>
            </a:r>
            <a:r>
              <a:rPr lang="en-GB" sz="1600" i="1" dirty="0" err="1"/>
              <a:t>disa</a:t>
            </a:r>
            <a:r>
              <a:rPr lang="en-GB" sz="1600" i="1" dirty="0"/>
              <a:t> </a:t>
            </a:r>
            <a:r>
              <a:rPr lang="en-GB" sz="1600" i="1" dirty="0" err="1"/>
              <a:t>shërbime</a:t>
            </a:r>
            <a:r>
              <a:rPr lang="en-GB" sz="1600" i="1" dirty="0"/>
              <a:t> </a:t>
            </a:r>
            <a:r>
              <a:rPr lang="en-GB" sz="1600" i="1" dirty="0" err="1"/>
              <a:t>të</a:t>
            </a:r>
            <a:r>
              <a:rPr lang="en-GB" sz="1600" i="1" dirty="0"/>
              <a:t> </a:t>
            </a:r>
            <a:r>
              <a:rPr lang="en-GB" sz="1600" i="1" dirty="0" err="1"/>
              <a:t>prioritizuara</a:t>
            </a:r>
            <a:r>
              <a:rPr lang="en-GB" sz="1600" i="1" dirty="0"/>
              <a:t> </a:t>
            </a:r>
            <a:r>
              <a:rPr lang="en-GB" sz="1600" i="1" dirty="0" err="1"/>
              <a:t>si</a:t>
            </a:r>
            <a:r>
              <a:rPr lang="en-GB" sz="1600" i="1" dirty="0"/>
              <a:t> </a:t>
            </a:r>
            <a:r>
              <a:rPr lang="en-GB" sz="1600" i="1" dirty="0" err="1"/>
              <a:t>më</a:t>
            </a:r>
            <a:r>
              <a:rPr lang="en-GB" sz="1600" i="1" dirty="0"/>
              <a:t> </a:t>
            </a:r>
            <a:r>
              <a:rPr lang="en-GB" sz="1600" i="1" dirty="0" err="1"/>
              <a:t>të</a:t>
            </a:r>
            <a:r>
              <a:rPr lang="en-GB" sz="1600" i="1" dirty="0"/>
              <a:t> </a:t>
            </a:r>
            <a:r>
              <a:rPr lang="en-GB" sz="1600" i="1" dirty="0" err="1"/>
              <a:t>rëndësishme</a:t>
            </a:r>
            <a:r>
              <a:rPr lang="en-GB" sz="1600" i="1" dirty="0"/>
              <a:t> </a:t>
            </a:r>
            <a:r>
              <a:rPr lang="en-GB" sz="1600" i="1" dirty="0" err="1"/>
              <a:t>në</a:t>
            </a:r>
            <a:r>
              <a:rPr lang="en-GB" sz="1600" i="1" dirty="0"/>
              <a:t> </a:t>
            </a:r>
            <a:r>
              <a:rPr lang="en-GB" sz="1600" i="1" dirty="0" err="1"/>
              <a:t>këndvështrimin</a:t>
            </a:r>
            <a:r>
              <a:rPr lang="en-GB" sz="1600" i="1" dirty="0"/>
              <a:t> e </a:t>
            </a:r>
            <a:r>
              <a:rPr lang="en-GB" sz="1600" i="1" dirty="0" err="1"/>
              <a:t>bashkive</a:t>
            </a:r>
            <a:r>
              <a:rPr lang="en-GB" sz="1600" i="1" dirty="0"/>
              <a:t>).</a:t>
            </a:r>
          </a:p>
          <a:p>
            <a:pPr marL="228600" lvl="2" algn="just">
              <a:lnSpc>
                <a:spcPct val="115000"/>
              </a:lnSpc>
              <a:spcBef>
                <a:spcPts val="1200"/>
              </a:spcBef>
              <a:spcAft>
                <a:spcPts val="600"/>
              </a:spcAft>
            </a:pPr>
            <a:endParaRPr lang="en-GB" sz="1800" b="1" dirty="0">
              <a:latin typeface="Calibri" panose="020F0502020204030204" pitchFamily="34" charset="0"/>
            </a:endParaRPr>
          </a:p>
          <a:p>
            <a:pPr marL="0" lvl="2" indent="0" algn="just">
              <a:lnSpc>
                <a:spcPct val="115000"/>
              </a:lnSpc>
              <a:spcBef>
                <a:spcPts val="1200"/>
              </a:spcBef>
              <a:spcAft>
                <a:spcPts val="600"/>
              </a:spcAft>
              <a:buNone/>
            </a:pPr>
            <a:r>
              <a:rPr lang="en-GB" sz="1800" b="1" dirty="0">
                <a:latin typeface="Calibri" panose="020F0502020204030204" pitchFamily="34" charset="0"/>
              </a:rPr>
              <a:t>2.4 </a:t>
            </a:r>
            <a:r>
              <a:rPr lang="sq-AL" sz="1800" b="1" dirty="0">
                <a:latin typeface="Calibri" panose="020F0502020204030204" pitchFamily="34" charset="0"/>
              </a:rPr>
              <a:t>Zbatimi efikas i funksioneve të NJVV-ve</a:t>
            </a:r>
            <a:r>
              <a:rPr lang="en-GB" sz="1800" b="1" dirty="0">
                <a:latin typeface="Calibri" panose="020F0502020204030204" pitchFamily="34" charset="0"/>
              </a:rPr>
              <a:t> </a:t>
            </a:r>
          </a:p>
          <a:p>
            <a:pPr marL="0" lvl="2" indent="0" algn="just">
              <a:lnSpc>
                <a:spcPct val="115000"/>
              </a:lnSpc>
              <a:spcBef>
                <a:spcPts val="1200"/>
              </a:spcBef>
              <a:spcAft>
                <a:spcPts val="600"/>
              </a:spcAft>
              <a:buNone/>
            </a:pPr>
            <a:r>
              <a:rPr lang="en-GB" sz="1600" i="1" dirty="0"/>
              <a:t>2023-2025: </a:t>
            </a:r>
            <a:r>
              <a:rPr lang="en-GB" sz="1600" i="1" dirty="0" err="1"/>
              <a:t>Qëndrueshmëria</a:t>
            </a:r>
            <a:r>
              <a:rPr lang="en-GB" sz="1600" i="1" dirty="0"/>
              <a:t> e </a:t>
            </a:r>
            <a:r>
              <a:rPr lang="en-GB" sz="1600" i="1" dirty="0" err="1"/>
              <a:t>shërbimeve</a:t>
            </a:r>
            <a:r>
              <a:rPr lang="en-GB" sz="1600" i="1" dirty="0"/>
              <a:t> </a:t>
            </a:r>
            <a:r>
              <a:rPr lang="en-GB" sz="1600" i="1" dirty="0" err="1"/>
              <a:t>sociale</a:t>
            </a:r>
            <a:r>
              <a:rPr lang="en-GB" sz="1600" i="1" dirty="0"/>
              <a:t> (</a:t>
            </a:r>
            <a:r>
              <a:rPr lang="en-GB" sz="1600" i="1" dirty="0" err="1"/>
              <a:t>fondi</a:t>
            </a:r>
            <a:r>
              <a:rPr lang="en-GB" sz="1600" i="1" dirty="0"/>
              <a:t> social), </a:t>
            </a:r>
            <a:r>
              <a:rPr lang="en-GB" sz="1600" i="1" dirty="0" err="1"/>
              <a:t>Monitorim</a:t>
            </a:r>
            <a:r>
              <a:rPr lang="en-GB" sz="1600" i="1" dirty="0"/>
              <a:t> </a:t>
            </a:r>
            <a:r>
              <a:rPr lang="en-GB" sz="1600" i="1" dirty="0" err="1"/>
              <a:t>dhe</a:t>
            </a:r>
            <a:r>
              <a:rPr lang="en-GB" sz="1600" i="1" dirty="0"/>
              <a:t> </a:t>
            </a:r>
            <a:r>
              <a:rPr lang="en-GB" sz="1600" i="1" dirty="0" err="1"/>
              <a:t>zbatim</a:t>
            </a:r>
            <a:r>
              <a:rPr lang="en-GB" sz="1600" i="1" dirty="0"/>
              <a:t> </a:t>
            </a:r>
            <a:r>
              <a:rPr lang="en-GB" sz="1600" i="1" dirty="0" err="1"/>
              <a:t>të</a:t>
            </a:r>
            <a:r>
              <a:rPr lang="en-GB" sz="1600" i="1" dirty="0"/>
              <a:t> </a:t>
            </a:r>
            <a:r>
              <a:rPr lang="en-GB" sz="1600" i="1" dirty="0" err="1"/>
              <a:t>programeve</a:t>
            </a:r>
            <a:r>
              <a:rPr lang="en-GB" sz="1600" i="1" dirty="0"/>
              <a:t> </a:t>
            </a:r>
            <a:r>
              <a:rPr lang="en-GB" sz="1600" i="1" dirty="0" err="1"/>
              <a:t>të</a:t>
            </a:r>
            <a:r>
              <a:rPr lang="en-GB" sz="1600" i="1" dirty="0"/>
              <a:t> </a:t>
            </a:r>
            <a:r>
              <a:rPr lang="en-GB" sz="1600" i="1" dirty="0" err="1"/>
              <a:t>strehimit</a:t>
            </a:r>
            <a:r>
              <a:rPr lang="en-GB" sz="1600" i="1" dirty="0"/>
              <a:t>, </a:t>
            </a:r>
            <a:r>
              <a:rPr lang="en-GB" sz="1600" i="1" dirty="0" err="1"/>
              <a:t>Studimi</a:t>
            </a:r>
            <a:r>
              <a:rPr lang="en-GB" sz="1600" i="1" dirty="0"/>
              <a:t> </a:t>
            </a:r>
            <a:r>
              <a:rPr lang="en-GB" sz="1600" i="1" dirty="0" err="1"/>
              <a:t>të</a:t>
            </a:r>
            <a:r>
              <a:rPr lang="en-GB" sz="1600" i="1" dirty="0"/>
              <a:t> </a:t>
            </a:r>
            <a:r>
              <a:rPr lang="en-GB" sz="1600" i="1" dirty="0" err="1"/>
              <a:t>detajuar</a:t>
            </a:r>
            <a:r>
              <a:rPr lang="en-GB" sz="1600" i="1" dirty="0"/>
              <a:t> </a:t>
            </a:r>
            <a:r>
              <a:rPr lang="en-GB" sz="1600" i="1" dirty="0" err="1"/>
              <a:t>për</a:t>
            </a:r>
            <a:r>
              <a:rPr lang="en-GB" sz="1600" i="1" dirty="0"/>
              <a:t> </a:t>
            </a:r>
            <a:r>
              <a:rPr lang="en-GB" sz="1600" i="1" dirty="0" err="1"/>
              <a:t>përcaktimin</a:t>
            </a:r>
            <a:r>
              <a:rPr lang="en-GB" sz="1600" i="1" dirty="0"/>
              <a:t> e </a:t>
            </a:r>
            <a:r>
              <a:rPr lang="en-GB" sz="1600" i="1" dirty="0" err="1"/>
              <a:t>standardeve</a:t>
            </a:r>
            <a:r>
              <a:rPr lang="en-GB" sz="1600" i="1" dirty="0"/>
              <a:t> </a:t>
            </a:r>
            <a:r>
              <a:rPr lang="en-GB" sz="1600" i="1" dirty="0" err="1"/>
              <a:t>të</a:t>
            </a:r>
            <a:r>
              <a:rPr lang="en-GB" sz="1600" i="1" dirty="0"/>
              <a:t> </a:t>
            </a:r>
            <a:r>
              <a:rPr lang="en-GB" sz="1600" i="1" dirty="0" err="1"/>
              <a:t>shërbimit</a:t>
            </a:r>
            <a:r>
              <a:rPr lang="en-GB" sz="1600" i="1" dirty="0"/>
              <a:t> &amp; </a:t>
            </a:r>
            <a:r>
              <a:rPr lang="en-GB" sz="1600" i="1" dirty="0" err="1"/>
              <a:t>Trajtim</a:t>
            </a:r>
            <a:r>
              <a:rPr lang="en-GB" sz="1600" i="1" dirty="0"/>
              <a:t> </a:t>
            </a:r>
            <a:r>
              <a:rPr lang="en-GB" sz="1600" i="1" dirty="0" err="1"/>
              <a:t>i</a:t>
            </a:r>
            <a:r>
              <a:rPr lang="en-GB" sz="1600" i="1" dirty="0"/>
              <a:t> </a:t>
            </a:r>
            <a:r>
              <a:rPr lang="en-GB" sz="1600" i="1" dirty="0" err="1"/>
              <a:t>mbetjeve</a:t>
            </a:r>
            <a:r>
              <a:rPr lang="en-GB" sz="1600" i="1" dirty="0"/>
              <a:t> </a:t>
            </a:r>
            <a:r>
              <a:rPr lang="en-GB" sz="1600" i="1" dirty="0" err="1"/>
              <a:t>sipas</a:t>
            </a:r>
            <a:r>
              <a:rPr lang="en-GB" sz="1600" i="1" dirty="0"/>
              <a:t> </a:t>
            </a:r>
            <a:r>
              <a:rPr lang="en-GB" sz="1600" i="1" dirty="0" err="1"/>
              <a:t>standardeve</a:t>
            </a:r>
            <a:r>
              <a:rPr lang="en-GB" sz="1600" i="1" dirty="0"/>
              <a:t>, </a:t>
            </a:r>
            <a:r>
              <a:rPr lang="en-GB" sz="1600" i="1" dirty="0" err="1"/>
              <a:t>Trajnim</a:t>
            </a:r>
            <a:r>
              <a:rPr lang="en-GB" sz="1600" i="1" dirty="0"/>
              <a:t> </a:t>
            </a:r>
            <a:r>
              <a:rPr lang="en-GB" sz="1600" i="1" dirty="0" err="1"/>
              <a:t>i</a:t>
            </a:r>
            <a:r>
              <a:rPr lang="en-GB" sz="1600" i="1" dirty="0"/>
              <a:t> p</a:t>
            </a:r>
            <a:r>
              <a:rPr lang="sq-AL" sz="1600" i="1" dirty="0" err="1"/>
              <a:t>unonjësi</a:t>
            </a:r>
            <a:r>
              <a:rPr lang="en-GB" sz="1600" i="1" dirty="0" err="1"/>
              <a:t>ve</a:t>
            </a:r>
            <a:r>
              <a:rPr lang="en-GB" sz="1600" i="1" dirty="0"/>
              <a:t> t</a:t>
            </a:r>
            <a:r>
              <a:rPr lang="sq-AL" sz="1600" i="1" dirty="0"/>
              <a:t>ë policisë bashkiake</a:t>
            </a:r>
            <a:r>
              <a:rPr lang="en-GB" sz="1600" i="1" dirty="0"/>
              <a:t>, </a:t>
            </a:r>
            <a:r>
              <a:rPr lang="sq-AL" sz="1600" i="1" dirty="0"/>
              <a:t>ngritje të kapaciteteve tekniko profesionale</a:t>
            </a:r>
            <a:r>
              <a:rPr lang="en-GB" sz="1600" i="1" dirty="0"/>
              <a:t> </a:t>
            </a:r>
            <a:r>
              <a:rPr lang="en-GB" sz="1600" i="1" dirty="0" err="1"/>
              <a:t>dhe</a:t>
            </a:r>
            <a:r>
              <a:rPr lang="en-GB" sz="1600" i="1" dirty="0"/>
              <a:t> </a:t>
            </a:r>
            <a:r>
              <a:rPr lang="en-GB" sz="1600" i="1" dirty="0" err="1"/>
              <a:t>rritja</a:t>
            </a:r>
            <a:r>
              <a:rPr lang="en-GB" sz="1600" i="1" dirty="0"/>
              <a:t> e </a:t>
            </a:r>
            <a:r>
              <a:rPr lang="en-GB" sz="1600" i="1" dirty="0" err="1"/>
              <a:t>financimit</a:t>
            </a:r>
            <a:r>
              <a:rPr lang="en-GB" sz="1600" i="1" dirty="0"/>
              <a:t> </a:t>
            </a:r>
            <a:r>
              <a:rPr lang="en-GB" sz="1600" i="1" dirty="0" err="1"/>
              <a:t>të</a:t>
            </a:r>
            <a:r>
              <a:rPr lang="en-GB" sz="1600" i="1" dirty="0"/>
              <a:t> MZSH</a:t>
            </a:r>
            <a:r>
              <a:rPr lang="sq-AL" sz="1600" i="1" dirty="0"/>
              <a:t>, hartimin e strategjive vendore për reduktimin e rrezikut të fatkeqësive, si dhe të planeve vendore të emergjencave civile</a:t>
            </a:r>
            <a:r>
              <a:rPr lang="en-GB" sz="1600" i="1" dirty="0"/>
              <a:t>, </a:t>
            </a:r>
            <a:r>
              <a:rPr lang="en-GB" sz="1600" i="1" dirty="0" err="1"/>
              <a:t>etj</a:t>
            </a:r>
            <a:r>
              <a:rPr lang="en-GB" sz="1600" i="1" dirty="0"/>
              <a:t>.</a:t>
            </a:r>
          </a:p>
          <a:p>
            <a:pPr marL="0" lvl="2" indent="0" algn="just">
              <a:lnSpc>
                <a:spcPct val="115000"/>
              </a:lnSpc>
              <a:spcBef>
                <a:spcPts val="1200"/>
              </a:spcBef>
              <a:spcAft>
                <a:spcPts val="600"/>
              </a:spcAft>
              <a:buNone/>
            </a:pPr>
            <a:endParaRPr lang="en-GB" sz="1600" i="1" dirty="0"/>
          </a:p>
          <a:p>
            <a:pPr marL="914400" lvl="2" indent="0" algn="just">
              <a:spcAft>
                <a:spcPts val="600"/>
              </a:spcAft>
              <a:buNone/>
            </a:pPr>
            <a:endParaRPr lang="en-GB" sz="1400" i="1" dirty="0"/>
          </a:p>
          <a:p>
            <a:pPr marL="0" lvl="2" indent="0" algn="just">
              <a:lnSpc>
                <a:spcPct val="115000"/>
              </a:lnSpc>
              <a:spcBef>
                <a:spcPts val="1200"/>
              </a:spcBef>
              <a:spcAft>
                <a:spcPts val="600"/>
              </a:spcAft>
              <a:buNone/>
            </a:pPr>
            <a:endParaRPr lang="en-GB" sz="1800" b="1" dirty="0">
              <a:latin typeface="Calibri" panose="020F0502020204030204" pitchFamily="34" charset="0"/>
            </a:endParaRPr>
          </a:p>
          <a:p>
            <a:pPr marL="914400" lvl="2" indent="0">
              <a:spcAft>
                <a:spcPts val="600"/>
              </a:spcAft>
              <a:buNone/>
            </a:pPr>
            <a:endParaRPr lang="en-US" sz="2033" dirty="0"/>
          </a:p>
          <a:p>
            <a:pPr algn="l">
              <a:lnSpc>
                <a:spcPct val="90000"/>
              </a:lnSpc>
              <a:spcAft>
                <a:spcPts val="600"/>
              </a:spcAft>
            </a:pPr>
            <a:endParaRPr lang="en-US" sz="1900" dirty="0">
              <a:solidFill>
                <a:schemeClr val="tx1"/>
              </a:solidFill>
            </a:endParaRPr>
          </a:p>
        </p:txBody>
      </p:sp>
      <p:sp>
        <p:nvSpPr>
          <p:cNvPr id="3" name="Title 4"/>
          <p:cNvSpPr txBox="1">
            <a:spLocks/>
          </p:cNvSpPr>
          <p:nvPr/>
        </p:nvSpPr>
        <p:spPr>
          <a:xfrm>
            <a:off x="95333" y="1604797"/>
            <a:ext cx="11953328" cy="5253203"/>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pic>
        <p:nvPicPr>
          <p:cNvPr id="2" name="image6.jpeg">
            <a:extLst>
              <a:ext uri="{FF2B5EF4-FFF2-40B4-BE49-F238E27FC236}">
                <a16:creationId xmlns:a16="http://schemas.microsoft.com/office/drawing/2014/main" id="{5D6AC28B-89B5-977B-33AA-C64A41A47639}"/>
              </a:ext>
            </a:extLst>
          </p:cNvPr>
          <p:cNvPicPr>
            <a:picLocks noChangeAspect="1"/>
          </p:cNvPicPr>
          <p:nvPr/>
        </p:nvPicPr>
        <p:blipFill>
          <a:blip r:embed="rId3" cstate="print"/>
          <a:stretch>
            <a:fillRect/>
          </a:stretch>
        </p:blipFill>
        <p:spPr>
          <a:xfrm>
            <a:off x="10221646" y="89851"/>
            <a:ext cx="1638257" cy="675170"/>
          </a:xfrm>
          <a:prstGeom prst="rect">
            <a:avLst/>
          </a:prstGeom>
        </p:spPr>
      </p:pic>
    </p:spTree>
    <p:extLst>
      <p:ext uri="{BB962C8B-B14F-4D97-AF65-F5344CB8AC3E}">
        <p14:creationId xmlns:p14="http://schemas.microsoft.com/office/powerpoint/2010/main" val="32459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buSzPts val="990"/>
            </a:pPr>
            <a:r>
              <a:rPr lang="en" sz="1867" b="1"/>
              <a:t>Strategjia Ndërsektoriale </a:t>
            </a:r>
            <a:endParaRPr sz="1867" b="1"/>
          </a:p>
          <a:p>
            <a:pPr algn="ctr">
              <a:buClr>
                <a:schemeClr val="dk1"/>
              </a:buClr>
              <a:buSzPts val="1100"/>
            </a:pPr>
            <a:r>
              <a:rPr lang="en" sz="1867" b="1"/>
              <a:t>për Decentralizimin dhe Qeverisjen Vendore</a:t>
            </a:r>
            <a:endParaRPr sz="1867" b="1"/>
          </a:p>
          <a:p>
            <a:pPr algn="ctr">
              <a:buSzPts val="990"/>
            </a:pPr>
            <a:endParaRPr sz="1451">
              <a:solidFill>
                <a:srgbClr val="FF0000"/>
              </a:solidFill>
            </a:endParaRPr>
          </a:p>
        </p:txBody>
      </p:sp>
      <p:sp>
        <p:nvSpPr>
          <p:cNvPr id="63" name="Google Shape;63;p14"/>
          <p:cNvSpPr txBox="1">
            <a:spLocks noGrp="1"/>
          </p:cNvSpPr>
          <p:nvPr>
            <p:ph type="body" idx="1"/>
          </p:nvPr>
        </p:nvSpPr>
        <p:spPr>
          <a:xfrm>
            <a:off x="415600" y="1943267"/>
            <a:ext cx="5680400" cy="4148400"/>
          </a:xfrm>
          <a:prstGeom prst="rect">
            <a:avLst/>
          </a:prstGeom>
          <a:solidFill>
            <a:srgbClr val="93C47D"/>
          </a:solidFill>
        </p:spPr>
        <p:txBody>
          <a:bodyPr spcFirstLastPara="1" vert="horz" wrap="square" lIns="121900" tIns="121900" rIns="121900" bIns="121900" rtlCol="0" anchor="t" anchorCtr="0">
            <a:normAutofit/>
          </a:bodyPr>
          <a:lstStyle/>
          <a:p>
            <a:pPr marL="0" indent="0">
              <a:buNone/>
            </a:pPr>
            <a:endParaRPr sz="1467" b="1">
              <a:solidFill>
                <a:schemeClr val="dk1"/>
              </a:solidFill>
              <a:latin typeface="Times New Roman"/>
              <a:ea typeface="Times New Roman"/>
              <a:cs typeface="Times New Roman"/>
              <a:sym typeface="Times New Roman"/>
            </a:endParaRPr>
          </a:p>
          <a:p>
            <a:pPr marL="0" indent="0">
              <a:spcBef>
                <a:spcPts val="1600"/>
              </a:spcBef>
              <a:buNone/>
            </a:pPr>
            <a:r>
              <a:rPr lang="en" sz="1733" b="1">
                <a:solidFill>
                  <a:schemeClr val="dk1"/>
                </a:solidFill>
              </a:rPr>
              <a:t>Strategjia Ndërsektoriale për Decentralizimin dhe Qeverisjen Vendore (SNDQV), 2023-2030</a:t>
            </a:r>
            <a:r>
              <a:rPr lang="en" sz="1733">
                <a:solidFill>
                  <a:schemeClr val="dk1"/>
                </a:solidFill>
              </a:rPr>
              <a:t>, strategjia e dytë pas Reformës Administrative Territoriale (RAT) dhe SNDQV-së 2015-2020.</a:t>
            </a:r>
            <a:endParaRPr sz="1733">
              <a:solidFill>
                <a:schemeClr val="dk1"/>
              </a:solidFill>
            </a:endParaRPr>
          </a:p>
          <a:p>
            <a:pPr indent="-414856">
              <a:spcBef>
                <a:spcPts val="1600"/>
              </a:spcBef>
              <a:buClr>
                <a:schemeClr val="dk1"/>
              </a:buClr>
              <a:buSzPts val="1300"/>
              <a:buChar char="❏"/>
            </a:pPr>
            <a:r>
              <a:rPr lang="en" sz="1733">
                <a:solidFill>
                  <a:schemeClr val="dk1"/>
                </a:solidFill>
              </a:rPr>
              <a:t>Strategjia Ndërsektoriale për Decentralizimin dhe Qeverisjen Vendore, 2023-2030 (SNDQV),  7 vjeçare</a:t>
            </a:r>
            <a:endParaRPr sz="1733">
              <a:solidFill>
                <a:schemeClr val="dk1"/>
              </a:solidFill>
            </a:endParaRPr>
          </a:p>
          <a:p>
            <a:pPr indent="-414856">
              <a:buClr>
                <a:schemeClr val="dk1"/>
              </a:buClr>
              <a:buSzPts val="1300"/>
              <a:buChar char="❏"/>
            </a:pPr>
            <a:r>
              <a:rPr lang="en" sz="1733">
                <a:solidFill>
                  <a:schemeClr val="dk1"/>
                </a:solidFill>
              </a:rPr>
              <a:t>Plani 3 vjeçar i Veprimit i Strategjisë Ndërsektoriale për Decentralizimin dhe Qeverisjen Vendore</a:t>
            </a:r>
            <a:endParaRPr sz="1733">
              <a:solidFill>
                <a:schemeClr val="dk1"/>
              </a:solidFill>
            </a:endParaRPr>
          </a:p>
          <a:p>
            <a:pPr indent="-414856">
              <a:buClr>
                <a:schemeClr val="dk1"/>
              </a:buClr>
              <a:buSzPts val="1300"/>
              <a:buChar char="❏"/>
            </a:pPr>
            <a:r>
              <a:rPr lang="en" sz="1733">
                <a:solidFill>
                  <a:schemeClr val="dk1"/>
                </a:solidFill>
              </a:rPr>
              <a:t>Pasaporta e treguesve </a:t>
            </a:r>
            <a:endParaRPr sz="1733">
              <a:solidFill>
                <a:schemeClr val="dk1"/>
              </a:solidFill>
            </a:endParaRPr>
          </a:p>
        </p:txBody>
      </p:sp>
      <p:pic>
        <p:nvPicPr>
          <p:cNvPr id="64" name="Google Shape;64;p14"/>
          <p:cNvPicPr preferRelativeResize="0"/>
          <p:nvPr/>
        </p:nvPicPr>
        <p:blipFill>
          <a:blip r:embed="rId3">
            <a:alphaModFix/>
          </a:blip>
          <a:stretch>
            <a:fillRect/>
          </a:stretch>
        </p:blipFill>
        <p:spPr>
          <a:xfrm>
            <a:off x="415600" y="593452"/>
            <a:ext cx="2199333" cy="1115033"/>
          </a:xfrm>
          <a:prstGeom prst="rect">
            <a:avLst/>
          </a:prstGeom>
          <a:noFill/>
          <a:ln>
            <a:noFill/>
          </a:ln>
        </p:spPr>
      </p:pic>
      <p:pic>
        <p:nvPicPr>
          <p:cNvPr id="65" name="Google Shape;65;p14"/>
          <p:cNvPicPr preferRelativeResize="0"/>
          <p:nvPr/>
        </p:nvPicPr>
        <p:blipFill>
          <a:blip r:embed="rId4">
            <a:alphaModFix/>
          </a:blip>
          <a:stretch>
            <a:fillRect/>
          </a:stretch>
        </p:blipFill>
        <p:spPr>
          <a:xfrm>
            <a:off x="9616740" y="471600"/>
            <a:ext cx="2076533" cy="885367"/>
          </a:xfrm>
          <a:prstGeom prst="rect">
            <a:avLst/>
          </a:prstGeom>
          <a:noFill/>
          <a:ln>
            <a:noFill/>
          </a:ln>
        </p:spPr>
      </p:pic>
      <p:sp>
        <p:nvSpPr>
          <p:cNvPr id="66" name="Google Shape;66;p14"/>
          <p:cNvSpPr txBox="1">
            <a:spLocks noGrp="1"/>
          </p:cNvSpPr>
          <p:nvPr>
            <p:ph type="body" idx="2"/>
          </p:nvPr>
        </p:nvSpPr>
        <p:spPr>
          <a:xfrm>
            <a:off x="5829767" y="2367767"/>
            <a:ext cx="5329600" cy="4195600"/>
          </a:xfrm>
          <a:prstGeom prst="rect">
            <a:avLst/>
          </a:prstGeom>
          <a:solidFill>
            <a:srgbClr val="FFD966"/>
          </a:solidFill>
        </p:spPr>
        <p:txBody>
          <a:bodyPr spcFirstLastPara="1" vert="horz" wrap="square" lIns="121900" tIns="121900" rIns="121900" bIns="121900" rtlCol="0" anchor="t" anchorCtr="0">
            <a:normAutofit fontScale="25000" lnSpcReduction="20000"/>
          </a:bodyPr>
          <a:lstStyle/>
          <a:p>
            <a:pPr indent="0">
              <a:buNone/>
            </a:pPr>
            <a:endParaRPr sz="3133" b="1">
              <a:solidFill>
                <a:schemeClr val="dk1"/>
              </a:solidFill>
            </a:endParaRPr>
          </a:p>
          <a:p>
            <a:pPr indent="0">
              <a:spcBef>
                <a:spcPts val="1600"/>
              </a:spcBef>
              <a:buNone/>
            </a:pPr>
            <a:r>
              <a:rPr lang="en" sz="6420" b="1">
                <a:solidFill>
                  <a:schemeClr val="dk1"/>
                </a:solidFill>
              </a:rPr>
              <a:t>Arritjet nga zbatimi i Reformës Administrative Territoriale (RAT) dhe konsolidimi territorial </a:t>
            </a:r>
            <a:endParaRPr sz="6420" b="1">
              <a:solidFill>
                <a:schemeClr val="dk1"/>
              </a:solidFill>
            </a:endParaRPr>
          </a:p>
          <a:p>
            <a:pPr indent="0">
              <a:spcBef>
                <a:spcPts val="1600"/>
              </a:spcBef>
              <a:buNone/>
            </a:pPr>
            <a:endParaRPr sz="4820" b="1">
              <a:solidFill>
                <a:schemeClr val="dk1"/>
              </a:solidFill>
            </a:endParaRPr>
          </a:p>
          <a:p>
            <a:pPr indent="-406722">
              <a:spcBef>
                <a:spcPts val="1600"/>
              </a:spcBef>
              <a:buClr>
                <a:schemeClr val="dk1"/>
              </a:buClr>
              <a:buSzPct val="100000"/>
              <a:buChar char="➢"/>
            </a:pPr>
            <a:r>
              <a:rPr lang="en" sz="6420">
                <a:solidFill>
                  <a:schemeClr val="dk1"/>
                </a:solidFill>
              </a:rPr>
              <a:t>Decentralizimi i  funksioneve tek qeverisja vendore</a:t>
            </a:r>
            <a:endParaRPr sz="6420">
              <a:solidFill>
                <a:schemeClr val="dk1"/>
              </a:solidFill>
            </a:endParaRPr>
          </a:p>
          <a:p>
            <a:pPr indent="-406722">
              <a:buClr>
                <a:schemeClr val="dk1"/>
              </a:buClr>
              <a:buSzPct val="100000"/>
              <a:buChar char="➢"/>
            </a:pPr>
            <a:r>
              <a:rPr lang="en" sz="6420">
                <a:solidFill>
                  <a:schemeClr val="dk1"/>
                </a:solidFill>
              </a:rPr>
              <a:t>Eliminim i fragmentarizimit</a:t>
            </a:r>
            <a:endParaRPr sz="6420">
              <a:solidFill>
                <a:schemeClr val="dk1"/>
              </a:solidFill>
            </a:endParaRPr>
          </a:p>
          <a:p>
            <a:pPr indent="-406722">
              <a:buClr>
                <a:schemeClr val="dk1"/>
              </a:buClr>
              <a:buSzPct val="100000"/>
              <a:buChar char="➢"/>
            </a:pPr>
            <a:r>
              <a:rPr lang="en" sz="6420">
                <a:solidFill>
                  <a:schemeClr val="dk1"/>
                </a:solidFill>
              </a:rPr>
              <a:t>Rritje e efikasitetin dhe efiçencës në ofrimin e shërbimeve </a:t>
            </a:r>
            <a:endParaRPr sz="6420">
              <a:solidFill>
                <a:schemeClr val="dk1"/>
              </a:solidFill>
            </a:endParaRPr>
          </a:p>
          <a:p>
            <a:pPr indent="-406722">
              <a:buClr>
                <a:schemeClr val="dk1"/>
              </a:buClr>
              <a:buSzPct val="100000"/>
              <a:buChar char="➢"/>
            </a:pPr>
            <a:r>
              <a:rPr lang="en" sz="6420">
                <a:solidFill>
                  <a:schemeClr val="dk1"/>
                </a:solidFill>
              </a:rPr>
              <a:t>Përmirësim i autonomisë fiskale vendore. </a:t>
            </a:r>
            <a:endParaRPr sz="6420">
              <a:solidFill>
                <a:schemeClr val="dk1"/>
              </a:solidFill>
            </a:endParaRPr>
          </a:p>
          <a:p>
            <a:pPr indent="-406722">
              <a:buClr>
                <a:schemeClr val="dk1"/>
              </a:buClr>
              <a:buSzPct val="100000"/>
              <a:buChar char="➢"/>
            </a:pPr>
            <a:r>
              <a:rPr lang="en" sz="6420">
                <a:solidFill>
                  <a:schemeClr val="dk1"/>
                </a:solidFill>
              </a:rPr>
              <a:t>Mbështetje financiare nga ana e Qeverisë Qendrore </a:t>
            </a:r>
            <a:endParaRPr sz="6420">
              <a:solidFill>
                <a:schemeClr val="dk1"/>
              </a:solidFill>
            </a:endParaRPr>
          </a:p>
          <a:p>
            <a:pPr indent="-406722">
              <a:buClr>
                <a:schemeClr val="dk1"/>
              </a:buClr>
              <a:buSzPct val="100000"/>
              <a:buChar char="➢"/>
            </a:pPr>
            <a:r>
              <a:rPr lang="en" sz="6420">
                <a:solidFill>
                  <a:schemeClr val="dk1"/>
                </a:solidFill>
              </a:rPr>
              <a:t>Relevance e shtuar e agjendës së decentralizimit në procesin e mirëqeverisjes dhe të integrimit evropian. </a:t>
            </a:r>
            <a:endParaRPr sz="6420">
              <a:solidFill>
                <a:schemeClr val="dk1"/>
              </a:solidFill>
            </a:endParaRPr>
          </a:p>
          <a:p>
            <a:pPr marL="1219170" indent="0">
              <a:spcBef>
                <a:spcPts val="1600"/>
              </a:spcBef>
              <a:buNone/>
            </a:pPr>
            <a:endParaRPr sz="1467">
              <a:solidFill>
                <a:schemeClr val="dk1"/>
              </a:solidFill>
            </a:endParaRPr>
          </a:p>
          <a:p>
            <a:pPr marL="0" indent="0">
              <a:spcBef>
                <a:spcPts val="1600"/>
              </a:spcBef>
              <a:buClr>
                <a:schemeClr val="dk1"/>
              </a:buClr>
              <a:buSzPct val="100000"/>
              <a:buNone/>
            </a:pPr>
            <a:endParaRPr sz="1467">
              <a:solidFill>
                <a:schemeClr val="dk1"/>
              </a:solidFill>
              <a:latin typeface="Times New Roman"/>
              <a:ea typeface="Times New Roman"/>
              <a:cs typeface="Times New Roman"/>
              <a:sym typeface="Times New Roman"/>
            </a:endParaRPr>
          </a:p>
          <a:p>
            <a:pPr marL="0" indent="0">
              <a:spcBef>
                <a:spcPts val="1600"/>
              </a:spcBef>
              <a:spcAft>
                <a:spcPts val="1600"/>
              </a:spcAft>
              <a:buNone/>
            </a:pPr>
            <a:endParaRPr/>
          </a:p>
        </p:txBody>
      </p:sp>
    </p:spTree>
    <p:extLst>
      <p:ext uri="{BB962C8B-B14F-4D97-AF65-F5344CB8AC3E}">
        <p14:creationId xmlns:p14="http://schemas.microsoft.com/office/powerpoint/2010/main" val="763511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928395" y="-172471"/>
            <a:ext cx="8401774" cy="1135737"/>
          </a:xfrm>
        </p:spPr>
        <p:txBody>
          <a:bodyPr vert="horz" lIns="91440" tIns="45720" rIns="91440" bIns="45720" rtlCol="0" anchor="ctr">
            <a:normAutofit/>
          </a:bodyPr>
          <a:lstStyle/>
          <a:p>
            <a:r>
              <a:rPr lang="en-US" sz="2000" b="1" dirty="0" err="1"/>
              <a:t>Ofrimi</a:t>
            </a:r>
            <a:r>
              <a:rPr lang="en-US" sz="2400" b="1" dirty="0"/>
              <a:t> </a:t>
            </a:r>
            <a:r>
              <a:rPr lang="en-US" sz="2400" b="1" dirty="0" err="1"/>
              <a:t>cilësor</a:t>
            </a:r>
            <a:r>
              <a:rPr lang="en-US" sz="2400" b="1" dirty="0"/>
              <a:t> </a:t>
            </a:r>
            <a:r>
              <a:rPr lang="en-US" sz="2400" b="1" dirty="0" err="1"/>
              <a:t>i</a:t>
            </a:r>
            <a:r>
              <a:rPr lang="en-US" sz="2400" b="1" dirty="0"/>
              <a:t> </a:t>
            </a:r>
            <a:r>
              <a:rPr lang="en-US" sz="2400" b="1" dirty="0" err="1"/>
              <a:t>shërbimeve</a:t>
            </a:r>
            <a:r>
              <a:rPr lang="en-US" sz="2400" b="1" dirty="0"/>
              <a:t> </a:t>
            </a:r>
            <a:r>
              <a:rPr lang="en-US" sz="2400" b="1" dirty="0" err="1"/>
              <a:t>vendore</a:t>
            </a:r>
            <a:r>
              <a:rPr lang="en-US" sz="2400" b="1" dirty="0"/>
              <a:t> </a:t>
            </a:r>
            <a:r>
              <a:rPr lang="en-US" sz="2400" b="1" dirty="0" err="1"/>
              <a:t>sipas</a:t>
            </a:r>
            <a:r>
              <a:rPr lang="en-US" sz="2400" b="1" dirty="0"/>
              <a:t> </a:t>
            </a:r>
            <a:r>
              <a:rPr lang="en-US" sz="2400" b="1" dirty="0" err="1"/>
              <a:t>standardeve</a:t>
            </a:r>
            <a:r>
              <a:rPr lang="en-US" sz="2400" b="1" dirty="0"/>
              <a:t> </a:t>
            </a:r>
            <a:r>
              <a:rPr lang="en-US" sz="2400" b="1" dirty="0" err="1"/>
              <a:t>kombëtare</a:t>
            </a:r>
            <a:r>
              <a:rPr lang="en-US" sz="2400" b="1" dirty="0"/>
              <a:t>, </a:t>
            </a:r>
            <a:br>
              <a:rPr lang="en-US" sz="2400" b="1" dirty="0"/>
            </a:br>
            <a:r>
              <a:rPr lang="en-US" sz="2400" b="1" dirty="0" err="1"/>
              <a:t>shoqëruar</a:t>
            </a:r>
            <a:r>
              <a:rPr lang="en-US" sz="2400" b="1" dirty="0"/>
              <a:t> me </a:t>
            </a:r>
            <a:r>
              <a:rPr lang="en-US" sz="2400" b="1" dirty="0" err="1"/>
              <a:t>rritje</a:t>
            </a:r>
            <a:r>
              <a:rPr lang="en-US" sz="2400" b="1" dirty="0"/>
              <a:t> </a:t>
            </a:r>
            <a:r>
              <a:rPr lang="en-US" sz="2400" b="1" dirty="0" err="1"/>
              <a:t>të</a:t>
            </a:r>
            <a:r>
              <a:rPr lang="en-US" sz="2400" b="1" dirty="0"/>
              <a:t> </a:t>
            </a:r>
            <a:r>
              <a:rPr lang="en-US" sz="2400" b="1" dirty="0" err="1"/>
              <a:t>performancës</a:t>
            </a:r>
            <a:r>
              <a:rPr lang="en-US" sz="2400" b="1" dirty="0"/>
              <a:t> </a:t>
            </a:r>
            <a:r>
              <a:rPr lang="en-US" sz="2400" b="1" dirty="0" err="1"/>
              <a:t>së</a:t>
            </a:r>
            <a:r>
              <a:rPr lang="en-US" sz="2400" b="1" dirty="0"/>
              <a:t> </a:t>
            </a:r>
            <a:r>
              <a:rPr lang="en-US" sz="2400" b="1" dirty="0" err="1"/>
              <a:t>bashkive</a:t>
            </a:r>
            <a:r>
              <a:rPr lang="en-US" sz="2400" b="1" dirty="0"/>
              <a:t> </a:t>
            </a:r>
            <a:r>
              <a:rPr lang="en-US" sz="2400" b="1" dirty="0" err="1"/>
              <a:t>dhe</a:t>
            </a:r>
            <a:r>
              <a:rPr lang="en-US" sz="2400" b="1" dirty="0"/>
              <a:t> </a:t>
            </a:r>
            <a:r>
              <a:rPr lang="en-US" sz="2400" b="1" dirty="0" err="1"/>
              <a:t>menaxhimit</a:t>
            </a:r>
            <a:r>
              <a:rPr lang="en-US" sz="2400" b="1" dirty="0"/>
              <a:t> </a:t>
            </a:r>
            <a:br>
              <a:rPr lang="en-US" sz="2400" b="1" dirty="0"/>
            </a:br>
            <a:r>
              <a:rPr lang="en-US" sz="2400" b="1" dirty="0" err="1"/>
              <a:t>të</a:t>
            </a:r>
            <a:r>
              <a:rPr lang="en-US" sz="2400" b="1" dirty="0"/>
              <a:t> </a:t>
            </a:r>
            <a:r>
              <a:rPr lang="en-US" sz="2400" b="1" dirty="0" err="1"/>
              <a:t>burimeve</a:t>
            </a:r>
            <a:r>
              <a:rPr lang="en-US" sz="2400" b="1" dirty="0"/>
              <a:t> </a:t>
            </a:r>
            <a:r>
              <a:rPr lang="en-US" sz="2400" b="1" dirty="0" err="1"/>
              <a:t>njerëzore</a:t>
            </a:r>
            <a:r>
              <a:rPr lang="en-US" sz="2400" b="1" dirty="0"/>
              <a:t>.</a:t>
            </a:r>
            <a:endParaRPr lang="en-US" sz="2400" b="1" kern="1200" dirty="0">
              <a:solidFill>
                <a:schemeClr val="tx1"/>
              </a:solidFill>
              <a:latin typeface="+mj-lt"/>
              <a:ea typeface="+mj-ea"/>
              <a:cs typeface="+mj-cs"/>
            </a:endParaRPr>
          </a:p>
        </p:txBody>
      </p:sp>
      <p:sp>
        <p:nvSpPr>
          <p:cNvPr id="9" name="Text Placeholder 8"/>
          <p:cNvSpPr>
            <a:spLocks noGrp="1"/>
          </p:cNvSpPr>
          <p:nvPr>
            <p:ph type="body" sz="quarter" idx="14"/>
          </p:nvPr>
        </p:nvSpPr>
        <p:spPr>
          <a:xfrm>
            <a:off x="643468" y="963266"/>
            <a:ext cx="11216435" cy="5351587"/>
          </a:xfrm>
        </p:spPr>
        <p:txBody>
          <a:bodyPr vert="horz" lIns="91440" tIns="45720" rIns="91440" bIns="45720" rtlCol="0">
            <a:normAutofit/>
          </a:bodyPr>
          <a:lstStyle/>
          <a:p>
            <a:pPr marL="0" lvl="2" indent="0" algn="just">
              <a:lnSpc>
                <a:spcPct val="115000"/>
              </a:lnSpc>
              <a:spcBef>
                <a:spcPts val="1200"/>
              </a:spcBef>
              <a:spcAft>
                <a:spcPts val="600"/>
              </a:spcAft>
              <a:buNone/>
            </a:pPr>
            <a:endParaRPr lang="en-GB" sz="1800" b="1" dirty="0">
              <a:latin typeface="Calibri" panose="020F0502020204030204" pitchFamily="34" charset="0"/>
            </a:endParaRPr>
          </a:p>
          <a:p>
            <a:pPr marL="0" lvl="2" indent="0" algn="just">
              <a:lnSpc>
                <a:spcPct val="115000"/>
              </a:lnSpc>
              <a:spcBef>
                <a:spcPts val="1200"/>
              </a:spcBef>
              <a:spcAft>
                <a:spcPts val="600"/>
              </a:spcAft>
              <a:buNone/>
            </a:pPr>
            <a:r>
              <a:rPr lang="en-GB" sz="1800" b="1" dirty="0">
                <a:latin typeface="Calibri" panose="020F0502020204030204" pitchFamily="34" charset="0"/>
              </a:rPr>
              <a:t>2.5 </a:t>
            </a:r>
            <a:r>
              <a:rPr lang="sq-AL" sz="1800" b="1" dirty="0">
                <a:latin typeface="Calibri" panose="020F0502020204030204" pitchFamily="34" charset="0"/>
              </a:rPr>
              <a:t>Përmirësimi i </a:t>
            </a:r>
            <a:r>
              <a:rPr lang="sq-AL" sz="1800" b="1" dirty="0" err="1">
                <a:latin typeface="Calibri" panose="020F0502020204030204" pitchFamily="34" charset="0"/>
              </a:rPr>
              <a:t>performancës</a:t>
            </a:r>
            <a:r>
              <a:rPr lang="sq-AL" sz="1800" b="1" dirty="0">
                <a:latin typeface="Calibri" panose="020F0502020204030204" pitchFamily="34" charset="0"/>
              </a:rPr>
              <a:t> së qeverisjes vendore bazuar mbi një sistem nxitës të </a:t>
            </a:r>
            <a:r>
              <a:rPr lang="sq-AL" sz="1800" b="1" dirty="0" err="1">
                <a:latin typeface="Calibri" panose="020F0502020204030204" pitchFamily="34" charset="0"/>
              </a:rPr>
              <a:t>performancës</a:t>
            </a:r>
            <a:r>
              <a:rPr lang="sq-AL" sz="1800" b="1" dirty="0">
                <a:latin typeface="Calibri" panose="020F0502020204030204" pitchFamily="34" charset="0"/>
              </a:rPr>
              <a:t>, që shërben si një mekanizëm dialogu dhe llogaridhënieje ndaj komuniteteve vendore</a:t>
            </a:r>
            <a:endParaRPr lang="en-GB" sz="1800" b="1" dirty="0">
              <a:latin typeface="Calibri" panose="020F0502020204030204" pitchFamily="34" charset="0"/>
            </a:endParaRPr>
          </a:p>
          <a:p>
            <a:pPr lvl="2" algn="just">
              <a:spcAft>
                <a:spcPts val="600"/>
              </a:spcAft>
            </a:pPr>
            <a:r>
              <a:rPr lang="sq-AL" sz="1600" i="1" dirty="0"/>
              <a:t>Ndërtimi i një sistemi bazuar mbi </a:t>
            </a:r>
            <a:r>
              <a:rPr lang="sq-AL" sz="1600" i="1" dirty="0" err="1"/>
              <a:t>performancë</a:t>
            </a:r>
            <a:r>
              <a:rPr lang="sq-AL" sz="1600" i="1" dirty="0"/>
              <a:t> mbështetur në tregues të matshëm e të </a:t>
            </a:r>
            <a:r>
              <a:rPr lang="sq-AL" sz="1600" i="1" dirty="0" err="1"/>
              <a:t>verifikueshëm</a:t>
            </a:r>
            <a:r>
              <a:rPr lang="en-GB" sz="1600" i="1" dirty="0"/>
              <a:t> (</a:t>
            </a:r>
            <a:r>
              <a:rPr lang="en-GB" sz="1600" i="1" dirty="0" err="1"/>
              <a:t>Ngritja</a:t>
            </a:r>
            <a:r>
              <a:rPr lang="en-GB" sz="1600" i="1" dirty="0"/>
              <a:t> e </a:t>
            </a:r>
            <a:r>
              <a:rPr lang="en-GB" sz="1600" i="1" dirty="0" err="1"/>
              <a:t>Njësive</a:t>
            </a:r>
            <a:r>
              <a:rPr lang="en-GB" sz="1600" i="1" dirty="0"/>
              <a:t> </a:t>
            </a:r>
            <a:r>
              <a:rPr lang="en-GB" sz="1600" i="1" dirty="0" err="1"/>
              <a:t>të</a:t>
            </a:r>
            <a:r>
              <a:rPr lang="en-GB" sz="1600" i="1" dirty="0"/>
              <a:t> </a:t>
            </a:r>
            <a:r>
              <a:rPr lang="en-GB" sz="1600" i="1" dirty="0" err="1"/>
              <a:t>Perfomancës</a:t>
            </a:r>
            <a:r>
              <a:rPr lang="en-GB" sz="1600" i="1" dirty="0"/>
              <a:t>, </a:t>
            </a:r>
            <a:r>
              <a:rPr lang="en-GB" sz="1600" i="1" dirty="0" err="1"/>
              <a:t>mbështetje</a:t>
            </a:r>
            <a:r>
              <a:rPr lang="en-GB" sz="1600" i="1" dirty="0"/>
              <a:t> me </a:t>
            </a:r>
            <a:r>
              <a:rPr lang="en-GB" sz="1600" i="1" dirty="0" err="1"/>
              <a:t>asistencë</a:t>
            </a:r>
            <a:r>
              <a:rPr lang="en-GB" sz="1600" i="1" dirty="0"/>
              <a:t> </a:t>
            </a:r>
            <a:r>
              <a:rPr lang="en-GB" sz="1600" i="1" dirty="0" err="1"/>
              <a:t>teknike</a:t>
            </a:r>
            <a:r>
              <a:rPr lang="en-GB" sz="1600" i="1" dirty="0"/>
              <a:t>, </a:t>
            </a:r>
            <a:r>
              <a:rPr lang="en-GB" sz="1600" i="1" dirty="0" err="1"/>
              <a:t>studim</a:t>
            </a:r>
            <a:r>
              <a:rPr lang="en-GB" sz="1600" i="1" dirty="0"/>
              <a:t> </a:t>
            </a:r>
            <a:r>
              <a:rPr lang="en-GB" sz="1600" i="1" dirty="0" err="1"/>
              <a:t>mbi</a:t>
            </a:r>
            <a:r>
              <a:rPr lang="en-GB" sz="1600" i="1" dirty="0"/>
              <a:t> </a:t>
            </a:r>
            <a:r>
              <a:rPr lang="en-GB" sz="1600" i="1" dirty="0" err="1"/>
              <a:t>sistemin</a:t>
            </a:r>
            <a:r>
              <a:rPr lang="en-GB" sz="1600" i="1" dirty="0"/>
              <a:t> e </a:t>
            </a:r>
            <a:r>
              <a:rPr lang="en-GB" sz="1600" i="1" dirty="0" err="1"/>
              <a:t>performancës</a:t>
            </a:r>
            <a:r>
              <a:rPr lang="en-GB" sz="1600" i="1" dirty="0"/>
              <a:t>, </a:t>
            </a:r>
            <a:r>
              <a:rPr lang="en-GB" sz="1600" i="1" dirty="0" err="1"/>
              <a:t>raporte</a:t>
            </a:r>
            <a:r>
              <a:rPr lang="en-GB" sz="1600" i="1" dirty="0"/>
              <a:t> </a:t>
            </a:r>
            <a:r>
              <a:rPr lang="en-GB" sz="1600" i="1" dirty="0" err="1"/>
              <a:t>vjetore</a:t>
            </a:r>
            <a:r>
              <a:rPr lang="en-GB" sz="1600" i="1" dirty="0"/>
              <a:t> </a:t>
            </a:r>
            <a:r>
              <a:rPr lang="en-GB" sz="1600" i="1" dirty="0" err="1"/>
              <a:t>për</a:t>
            </a:r>
            <a:r>
              <a:rPr lang="en-GB" sz="1600" i="1" dirty="0"/>
              <a:t> </a:t>
            </a:r>
            <a:r>
              <a:rPr lang="en-GB" sz="1600" i="1" dirty="0" err="1"/>
              <a:t>performancën</a:t>
            </a:r>
            <a:r>
              <a:rPr lang="en-GB" sz="1600" i="1" dirty="0"/>
              <a:t>).</a:t>
            </a:r>
          </a:p>
          <a:p>
            <a:pPr lvl="2" algn="just">
              <a:spcAft>
                <a:spcPts val="600"/>
              </a:spcAft>
            </a:pPr>
            <a:r>
              <a:rPr lang="sq-AL" sz="1600" i="1" dirty="0"/>
              <a:t>Çelja e një </a:t>
            </a:r>
            <a:r>
              <a:rPr lang="sq-AL" sz="1600" i="1" dirty="0" err="1"/>
              <a:t>granti</a:t>
            </a:r>
            <a:r>
              <a:rPr lang="sq-AL" sz="1600" i="1" dirty="0"/>
              <a:t> bazuar mbi </a:t>
            </a:r>
            <a:r>
              <a:rPr lang="sq-AL" sz="1600" i="1" dirty="0" err="1"/>
              <a:t>performancë</a:t>
            </a:r>
            <a:r>
              <a:rPr lang="sq-AL" sz="1600" i="1" dirty="0"/>
              <a:t> mbi parimin e mbështetjes me </a:t>
            </a:r>
            <a:r>
              <a:rPr lang="sq-AL" sz="1600" i="1" dirty="0" err="1"/>
              <a:t>grant</a:t>
            </a:r>
            <a:r>
              <a:rPr lang="sq-AL" sz="1600" i="1" dirty="0"/>
              <a:t> të pakushtëzuar të NJVV-ve që </a:t>
            </a:r>
            <a:r>
              <a:rPr lang="sq-AL" sz="1600" i="1" dirty="0" err="1"/>
              <a:t>performojnë</a:t>
            </a:r>
            <a:r>
              <a:rPr lang="sq-AL" sz="1600" i="1" dirty="0"/>
              <a:t> mire</a:t>
            </a:r>
            <a:r>
              <a:rPr lang="en-GB" sz="1600" i="1" dirty="0"/>
              <a:t> (pas </a:t>
            </a:r>
            <a:r>
              <a:rPr lang="en-GB" sz="1600" i="1" dirty="0" err="1"/>
              <a:t>studimeve</a:t>
            </a:r>
            <a:r>
              <a:rPr lang="en-GB" sz="1600" i="1" dirty="0"/>
              <a:t> </a:t>
            </a:r>
            <a:r>
              <a:rPr lang="en-GB" sz="1600" i="1" dirty="0" err="1"/>
              <a:t>dhe</a:t>
            </a:r>
            <a:r>
              <a:rPr lang="en-GB" sz="1600" i="1" dirty="0"/>
              <a:t> </a:t>
            </a:r>
            <a:r>
              <a:rPr lang="en-GB" sz="1600" i="1" dirty="0" err="1"/>
              <a:t>analizave</a:t>
            </a:r>
            <a:r>
              <a:rPr lang="en-GB" sz="1600" i="1" dirty="0"/>
              <a:t> </a:t>
            </a:r>
            <a:r>
              <a:rPr lang="en-GB" sz="1600" i="1" dirty="0" err="1"/>
              <a:t>mbi</a:t>
            </a:r>
            <a:r>
              <a:rPr lang="en-GB" sz="1600" i="1" dirty="0"/>
              <a:t> </a:t>
            </a:r>
            <a:r>
              <a:rPr lang="en-GB" sz="1600" i="1" dirty="0" err="1"/>
              <a:t>performancën</a:t>
            </a:r>
            <a:r>
              <a:rPr lang="en-GB" sz="1600" i="1" dirty="0"/>
              <a:t>, </a:t>
            </a:r>
            <a:r>
              <a:rPr lang="en-GB" sz="1600" i="1" dirty="0" err="1"/>
              <a:t>hartimi</a:t>
            </a:r>
            <a:r>
              <a:rPr lang="en-GB" sz="1600" i="1" dirty="0"/>
              <a:t> </a:t>
            </a:r>
            <a:r>
              <a:rPr lang="en-GB" sz="1600" i="1" dirty="0" err="1"/>
              <a:t>i</a:t>
            </a:r>
            <a:r>
              <a:rPr lang="en-GB" sz="1600" i="1" dirty="0"/>
              <a:t> </a:t>
            </a:r>
            <a:r>
              <a:rPr lang="en-GB" sz="1600" i="1" dirty="0" err="1"/>
              <a:t>metogologjisë</a:t>
            </a:r>
            <a:r>
              <a:rPr lang="en-GB" sz="1600" i="1" dirty="0"/>
              <a:t> </a:t>
            </a:r>
            <a:r>
              <a:rPr lang="en-GB" sz="1600" i="1" dirty="0" err="1"/>
              <a:t>dhe</a:t>
            </a:r>
            <a:r>
              <a:rPr lang="en-GB" sz="1600" i="1" dirty="0"/>
              <a:t> </a:t>
            </a:r>
            <a:r>
              <a:rPr lang="en-GB" sz="1600" i="1" dirty="0" err="1"/>
              <a:t>miratimi</a:t>
            </a:r>
            <a:r>
              <a:rPr lang="en-GB" sz="1600" i="1" dirty="0"/>
              <a:t> </a:t>
            </a:r>
            <a:r>
              <a:rPr lang="en-GB" sz="1600" i="1" dirty="0" err="1"/>
              <a:t>i</a:t>
            </a:r>
            <a:r>
              <a:rPr lang="en-GB" sz="1600" i="1" dirty="0"/>
              <a:t> </a:t>
            </a:r>
            <a:r>
              <a:rPr lang="en-GB" sz="1600" i="1" dirty="0" err="1"/>
              <a:t>saj</a:t>
            </a:r>
            <a:r>
              <a:rPr lang="en-GB" sz="1600" i="1" dirty="0"/>
              <a:t> </a:t>
            </a:r>
            <a:r>
              <a:rPr lang="en-GB" sz="1600" i="1" dirty="0" err="1"/>
              <a:t>mbi</a:t>
            </a:r>
            <a:r>
              <a:rPr lang="en-GB" sz="1600" i="1" dirty="0"/>
              <a:t> </a:t>
            </a:r>
            <a:r>
              <a:rPr lang="en-GB" sz="1600" i="1" dirty="0" err="1"/>
              <a:t>shpërndarjen</a:t>
            </a:r>
            <a:r>
              <a:rPr lang="en-GB" sz="1600" i="1" dirty="0"/>
              <a:t> e </a:t>
            </a:r>
            <a:r>
              <a:rPr lang="en-GB" sz="1600" i="1" dirty="0" err="1"/>
              <a:t>granteve</a:t>
            </a:r>
            <a:r>
              <a:rPr lang="en-GB" sz="1600" i="1" dirty="0"/>
              <a:t>)</a:t>
            </a:r>
          </a:p>
          <a:p>
            <a:pPr lvl="2" algn="just">
              <a:spcAft>
                <a:spcPts val="600"/>
              </a:spcAft>
            </a:pPr>
            <a:endParaRPr lang="en-GB" sz="1400" i="1" dirty="0"/>
          </a:p>
          <a:p>
            <a:pPr marL="0" lvl="2" indent="0" algn="just">
              <a:lnSpc>
                <a:spcPct val="115000"/>
              </a:lnSpc>
              <a:spcBef>
                <a:spcPts val="1200"/>
              </a:spcBef>
              <a:spcAft>
                <a:spcPts val="600"/>
              </a:spcAft>
              <a:buNone/>
            </a:pPr>
            <a:endParaRPr lang="en-GB" sz="1800" b="1" dirty="0">
              <a:latin typeface="Calibri" panose="020F0502020204030204" pitchFamily="34" charset="0"/>
            </a:endParaRPr>
          </a:p>
          <a:p>
            <a:pPr marL="914400" lvl="2" indent="0">
              <a:spcAft>
                <a:spcPts val="600"/>
              </a:spcAft>
              <a:buNone/>
            </a:pPr>
            <a:endParaRPr lang="en-US" sz="2033" dirty="0"/>
          </a:p>
          <a:p>
            <a:pPr algn="l">
              <a:lnSpc>
                <a:spcPct val="90000"/>
              </a:lnSpc>
              <a:spcAft>
                <a:spcPts val="600"/>
              </a:spcAft>
            </a:pPr>
            <a:endParaRPr lang="en-US" sz="1900" dirty="0">
              <a:solidFill>
                <a:schemeClr val="tx1"/>
              </a:solidFill>
            </a:endParaRPr>
          </a:p>
        </p:txBody>
      </p:sp>
      <p:sp>
        <p:nvSpPr>
          <p:cNvPr id="3" name="Title 4"/>
          <p:cNvSpPr txBox="1">
            <a:spLocks/>
          </p:cNvSpPr>
          <p:nvPr/>
        </p:nvSpPr>
        <p:spPr>
          <a:xfrm>
            <a:off x="95333" y="1604797"/>
            <a:ext cx="11953328" cy="5253203"/>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pic>
        <p:nvPicPr>
          <p:cNvPr id="2" name="image6.jpeg">
            <a:extLst>
              <a:ext uri="{FF2B5EF4-FFF2-40B4-BE49-F238E27FC236}">
                <a16:creationId xmlns:a16="http://schemas.microsoft.com/office/drawing/2014/main" id="{5D6AC28B-89B5-977B-33AA-C64A41A47639}"/>
              </a:ext>
            </a:extLst>
          </p:cNvPr>
          <p:cNvPicPr>
            <a:picLocks noChangeAspect="1"/>
          </p:cNvPicPr>
          <p:nvPr/>
        </p:nvPicPr>
        <p:blipFill>
          <a:blip r:embed="rId3" cstate="print"/>
          <a:stretch>
            <a:fillRect/>
          </a:stretch>
        </p:blipFill>
        <p:spPr>
          <a:xfrm>
            <a:off x="10221646" y="89851"/>
            <a:ext cx="1638257" cy="675170"/>
          </a:xfrm>
          <a:prstGeom prst="rect">
            <a:avLst/>
          </a:prstGeom>
        </p:spPr>
      </p:pic>
    </p:spTree>
    <p:extLst>
      <p:ext uri="{BB962C8B-B14F-4D97-AF65-F5344CB8AC3E}">
        <p14:creationId xmlns:p14="http://schemas.microsoft.com/office/powerpoint/2010/main" val="121431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6502215" y="1727875"/>
            <a:ext cx="5546446" cy="4163337"/>
          </a:xfrm>
        </p:spPr>
        <p:txBody>
          <a:bodyPr vert="horz" lIns="91440" tIns="45720" rIns="91440" bIns="45720" rtlCol="0">
            <a:normAutofit/>
          </a:bodyPr>
          <a:lstStyle/>
          <a:p>
            <a:pPr marL="0" lvl="2">
              <a:spcBef>
                <a:spcPts val="1200"/>
              </a:spcBef>
              <a:spcAft>
                <a:spcPts val="600"/>
              </a:spcAft>
            </a:pPr>
            <a:endParaRPr lang="en-US" b="1" dirty="0"/>
          </a:p>
          <a:p>
            <a:pPr lvl="2">
              <a:spcAft>
                <a:spcPts val="600"/>
              </a:spcAft>
            </a:pPr>
            <a:endParaRPr lang="en-US" b="1" dirty="0">
              <a:effectLst/>
            </a:endParaRPr>
          </a:p>
          <a:p>
            <a:pPr lvl="2">
              <a:spcAft>
                <a:spcPts val="600"/>
              </a:spcAft>
            </a:pPr>
            <a:endParaRPr lang="en-US" i="1" dirty="0"/>
          </a:p>
          <a:p>
            <a:pPr marL="0" lvl="2">
              <a:spcBef>
                <a:spcPts val="1200"/>
              </a:spcBef>
              <a:spcAft>
                <a:spcPts val="600"/>
              </a:spcAft>
            </a:pPr>
            <a:endParaRPr lang="en-US" b="1" dirty="0"/>
          </a:p>
          <a:p>
            <a:pPr marL="914400" lvl="2">
              <a:spcAft>
                <a:spcPts val="600"/>
              </a:spcAft>
            </a:pPr>
            <a:endParaRPr lang="en-US" dirty="0"/>
          </a:p>
          <a:p>
            <a:pPr algn="l">
              <a:lnSpc>
                <a:spcPct val="90000"/>
              </a:lnSpc>
              <a:spcAft>
                <a:spcPts val="600"/>
              </a:spcAft>
            </a:pPr>
            <a:endParaRPr lang="en-US" sz="2000" dirty="0">
              <a:solidFill>
                <a:schemeClr val="tx1"/>
              </a:solidFill>
            </a:endParaRPr>
          </a:p>
        </p:txBody>
      </p:sp>
      <p:sp>
        <p:nvSpPr>
          <p:cNvPr id="3" name="Title 4"/>
          <p:cNvSpPr txBox="1">
            <a:spLocks/>
          </p:cNvSpPr>
          <p:nvPr/>
        </p:nvSpPr>
        <p:spPr>
          <a:xfrm>
            <a:off x="95333" y="1604797"/>
            <a:ext cx="11953328" cy="5253203"/>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pic>
        <p:nvPicPr>
          <p:cNvPr id="2" name="image6.jpeg">
            <a:extLst>
              <a:ext uri="{FF2B5EF4-FFF2-40B4-BE49-F238E27FC236}">
                <a16:creationId xmlns:a16="http://schemas.microsoft.com/office/drawing/2014/main" id="{5D6AC28B-89B5-977B-33AA-C64A41A47639}"/>
              </a:ext>
            </a:extLst>
          </p:cNvPr>
          <p:cNvPicPr>
            <a:picLocks noChangeAspect="1"/>
          </p:cNvPicPr>
          <p:nvPr/>
        </p:nvPicPr>
        <p:blipFill>
          <a:blip r:embed="rId3" cstate="print"/>
          <a:stretch>
            <a:fillRect/>
          </a:stretch>
        </p:blipFill>
        <p:spPr>
          <a:xfrm>
            <a:off x="10221646" y="89851"/>
            <a:ext cx="1638257" cy="675170"/>
          </a:xfrm>
          <a:prstGeom prst="rect">
            <a:avLst/>
          </a:prstGeom>
        </p:spPr>
      </p:pic>
      <p:graphicFrame>
        <p:nvGraphicFramePr>
          <p:cNvPr id="11" name="Diagram 10">
            <a:extLst>
              <a:ext uri="{FF2B5EF4-FFF2-40B4-BE49-F238E27FC236}">
                <a16:creationId xmlns:a16="http://schemas.microsoft.com/office/drawing/2014/main" id="{8B79DB33-6FB0-8DA2-BA1B-7C20AEAE5570}"/>
              </a:ext>
            </a:extLst>
          </p:cNvPr>
          <p:cNvGraphicFramePr/>
          <p:nvPr/>
        </p:nvGraphicFramePr>
        <p:xfrm>
          <a:off x="6618465" y="1604797"/>
          <a:ext cx="4735334" cy="3908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a:extLst>
              <a:ext uri="{FF2B5EF4-FFF2-40B4-BE49-F238E27FC236}">
                <a16:creationId xmlns:a16="http://schemas.microsoft.com/office/drawing/2014/main" id="{CF026AD7-1CDD-0ADF-8349-72134E86C327}"/>
              </a:ext>
              <a:ext uri="{C183D7F6-B498-43B3-948B-1728B52AA6E4}">
                <adec:decorative xmlns:adec="http://schemas.microsoft.com/office/drawing/2017/decorative" xmlns="" val="1"/>
              </a:ext>
            </a:extLst>
          </p:cNvPr>
          <p:cNvPicPr>
            <a:picLocks noChangeAspect="1"/>
          </p:cNvPicPr>
          <p:nvPr/>
        </p:nvPicPr>
        <p:blipFill>
          <a:blip r:embed="rId9" cstate="hqprint">
            <a:extLst>
              <a:ext uri="{BEBA8EAE-BF5A-486C-A8C5-ECC9F3942E4B}">
                <a14:imgProps xmlns:a14="http://schemas.microsoft.com/office/drawing/2010/main">
                  <a14:imgLayer r:embed="rId10">
                    <a14:imgEffect>
                      <a14:artisticTexturizer/>
                    </a14:imgEffect>
                  </a14:imgLayer>
                </a14:imgProps>
              </a:ext>
              <a:ext uri="{28A0092B-C50C-407E-A947-70E740481C1C}">
                <a14:useLocalDpi xmlns:a14="http://schemas.microsoft.com/office/drawing/2010/main" val="0"/>
              </a:ext>
            </a:extLst>
          </a:blip>
          <a:stretch>
            <a:fillRect/>
          </a:stretch>
        </p:blipFill>
        <p:spPr>
          <a:xfrm>
            <a:off x="1230971" y="1943100"/>
            <a:ext cx="4458815" cy="2971800"/>
          </a:xfrm>
          <a:prstGeom prst="rect">
            <a:avLst/>
          </a:prstGeom>
        </p:spPr>
      </p:pic>
    </p:spTree>
    <p:extLst>
      <p:ext uri="{BB962C8B-B14F-4D97-AF65-F5344CB8AC3E}">
        <p14:creationId xmlns:p14="http://schemas.microsoft.com/office/powerpoint/2010/main" val="311829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639000" y="-74087"/>
            <a:ext cx="7393888" cy="1135737"/>
          </a:xfrm>
        </p:spPr>
        <p:txBody>
          <a:bodyPr vert="horz" lIns="91440" tIns="45720" rIns="91440" bIns="45720" rtlCol="0" anchor="ctr">
            <a:normAutofit/>
          </a:bodyPr>
          <a:lstStyle/>
          <a:p>
            <a:r>
              <a:rPr lang="en-US" sz="2400" b="1" dirty="0"/>
              <a:t>4. </a:t>
            </a:r>
            <a:r>
              <a:rPr lang="en-GB" sz="2400" b="1" dirty="0" err="1"/>
              <a:t>Rritja</a:t>
            </a:r>
            <a:r>
              <a:rPr lang="en-GB" sz="2400" b="1" dirty="0"/>
              <a:t> </a:t>
            </a:r>
            <a:r>
              <a:rPr lang="sq-AL" sz="2400" b="1" dirty="0"/>
              <a:t>e autonomisë financiare vendore nëpërmjet konsolidimit të sistemit të </a:t>
            </a:r>
            <a:r>
              <a:rPr lang="sq-AL" sz="2400" b="1" dirty="0" err="1"/>
              <a:t>të</a:t>
            </a:r>
            <a:r>
              <a:rPr lang="sq-AL" sz="2400" b="1" dirty="0"/>
              <a:t> ardhurave të veta</a:t>
            </a:r>
            <a:r>
              <a:rPr lang="en-GB" sz="1800" b="1" dirty="0">
                <a:solidFill>
                  <a:srgbClr val="2F5496"/>
                </a:solidFill>
                <a:effectLst/>
                <a:latin typeface="Times New Roman" panose="02020603050405020304" pitchFamily="18" charset="0"/>
                <a:ea typeface="Times New Roman" panose="02020603050405020304" pitchFamily="18" charset="0"/>
                <a:cs typeface="Calibri" panose="020F0502020204030204" pitchFamily="34" charset="0"/>
              </a:rPr>
              <a:t/>
            </a:r>
            <a:br>
              <a:rPr lang="en-GB" sz="1800" b="1" dirty="0">
                <a:solidFill>
                  <a:srgbClr val="2F5496"/>
                </a:solidFill>
                <a:effectLst/>
                <a:latin typeface="Times New Roman" panose="02020603050405020304" pitchFamily="18" charset="0"/>
                <a:ea typeface="Times New Roman" panose="02020603050405020304" pitchFamily="18" charset="0"/>
                <a:cs typeface="Calibri" panose="020F0502020204030204" pitchFamily="34" charset="0"/>
              </a:rPr>
            </a:br>
            <a:endParaRPr lang="en-US" sz="2400" b="1" kern="1200" dirty="0">
              <a:solidFill>
                <a:schemeClr val="tx1"/>
              </a:solidFill>
              <a:latin typeface="+mj-lt"/>
              <a:ea typeface="+mj-ea"/>
              <a:cs typeface="+mj-cs"/>
            </a:endParaRPr>
          </a:p>
        </p:txBody>
      </p:sp>
      <p:sp>
        <p:nvSpPr>
          <p:cNvPr id="9" name="Text Placeholder 8"/>
          <p:cNvSpPr>
            <a:spLocks noGrp="1"/>
          </p:cNvSpPr>
          <p:nvPr>
            <p:ph type="body" sz="quarter" idx="14"/>
          </p:nvPr>
        </p:nvSpPr>
        <p:spPr>
          <a:xfrm>
            <a:off x="643468" y="963266"/>
            <a:ext cx="11216435" cy="5351587"/>
          </a:xfrm>
        </p:spPr>
        <p:txBody>
          <a:bodyPr vert="horz" lIns="91440" tIns="45720" rIns="91440" bIns="45720" rtlCol="0">
            <a:normAutofit lnSpcReduction="10000"/>
          </a:bodyPr>
          <a:lstStyle/>
          <a:p>
            <a:pPr marL="0" lvl="2" indent="0" algn="just">
              <a:lnSpc>
                <a:spcPct val="115000"/>
              </a:lnSpc>
              <a:spcBef>
                <a:spcPts val="1200"/>
              </a:spcBef>
              <a:spcAft>
                <a:spcPts val="600"/>
              </a:spcAft>
              <a:buNone/>
            </a:pPr>
            <a:r>
              <a:rPr lang="en-GB" sz="1800" b="1" dirty="0">
                <a:latin typeface="Calibri" panose="020F0502020204030204" pitchFamily="34" charset="0"/>
              </a:rPr>
              <a:t>4.1 </a:t>
            </a:r>
            <a:r>
              <a:rPr lang="sq-AL" sz="1800" b="1" dirty="0">
                <a:latin typeface="Calibri" panose="020F0502020204030204" pitchFamily="34" charset="0"/>
              </a:rPr>
              <a:t>Rritja e kapacitetit të </a:t>
            </a:r>
            <a:r>
              <a:rPr lang="sq-AL" sz="1800" b="1" dirty="0" err="1">
                <a:latin typeface="Calibri" panose="020F0502020204030204" pitchFamily="34" charset="0"/>
              </a:rPr>
              <a:t>të</a:t>
            </a:r>
            <a:r>
              <a:rPr lang="sq-AL" sz="1800" b="1" dirty="0">
                <a:latin typeface="Calibri" panose="020F0502020204030204" pitchFamily="34" charset="0"/>
              </a:rPr>
              <a:t> ardhurave vendore me qëllim mundësimin e ofrimit te shërbimeve cilësore dhe me standarde;</a:t>
            </a:r>
            <a:endParaRPr lang="en-GB" sz="1800" b="1" dirty="0">
              <a:latin typeface="Calibri" panose="020F0502020204030204" pitchFamily="34" charset="0"/>
            </a:endParaRPr>
          </a:p>
          <a:p>
            <a:pPr lvl="2" algn="just">
              <a:spcAft>
                <a:spcPts val="600"/>
              </a:spcAft>
            </a:pPr>
            <a:r>
              <a:rPr lang="sq-AL" sz="1800" i="1" dirty="0"/>
              <a:t>rritja e te ardhurave për të gjithë kategoritë e tatimit mbi pronën, si për tatimin e ndërtesave, truallit apo tokës  bujqësore</a:t>
            </a:r>
            <a:r>
              <a:rPr lang="en-GB" sz="1800" i="1" dirty="0"/>
              <a:t>.</a:t>
            </a:r>
          </a:p>
          <a:p>
            <a:pPr lvl="2" algn="just">
              <a:spcAft>
                <a:spcPts val="600"/>
              </a:spcAft>
            </a:pPr>
            <a:r>
              <a:rPr lang="sq-AL" sz="1800" i="1" dirty="0"/>
              <a:t>rishikimin e taksimit mbi pronën dhe vlerësimin e përshtatshmërisë së nivelit aktual të tatimit</a:t>
            </a:r>
            <a:endParaRPr lang="en-GB" sz="1800" i="1" dirty="0"/>
          </a:p>
          <a:p>
            <a:pPr marL="914400" lvl="2" indent="0" algn="just">
              <a:spcAft>
                <a:spcPts val="600"/>
              </a:spcAft>
              <a:buNone/>
            </a:pPr>
            <a:r>
              <a:rPr lang="en-GB" sz="1600" i="1" dirty="0"/>
              <a:t>2023-2025: me </a:t>
            </a:r>
            <a:r>
              <a:rPr lang="en-GB" sz="1600" i="1" dirty="0" err="1"/>
              <a:t>prioritet</a:t>
            </a:r>
            <a:r>
              <a:rPr lang="en-GB" sz="1600" i="1" dirty="0"/>
              <a:t> </a:t>
            </a:r>
            <a:r>
              <a:rPr lang="en-GB" sz="1600" i="1" dirty="0" err="1"/>
              <a:t>kadastra</a:t>
            </a:r>
            <a:r>
              <a:rPr lang="en-GB" sz="1600" i="1" dirty="0"/>
              <a:t> </a:t>
            </a:r>
            <a:r>
              <a:rPr lang="en-GB" sz="1600" i="1" dirty="0" err="1"/>
              <a:t>fiskake</a:t>
            </a:r>
            <a:r>
              <a:rPr lang="en-GB" sz="1600" i="1" dirty="0"/>
              <a:t>, </a:t>
            </a:r>
            <a:r>
              <a:rPr lang="en-GB" sz="1600" i="1" dirty="0" err="1"/>
              <a:t>kuadri</a:t>
            </a:r>
            <a:r>
              <a:rPr lang="en-GB" sz="1600" i="1" dirty="0"/>
              <a:t> </a:t>
            </a:r>
            <a:r>
              <a:rPr lang="en-GB" sz="1600" i="1" dirty="0" err="1"/>
              <a:t>ligjor</a:t>
            </a:r>
            <a:r>
              <a:rPr lang="en-GB" sz="1600" i="1" dirty="0"/>
              <a:t> </a:t>
            </a:r>
            <a:r>
              <a:rPr lang="en-GB" sz="1600" i="1" dirty="0" err="1"/>
              <a:t>për</a:t>
            </a:r>
            <a:r>
              <a:rPr lang="en-GB" sz="1600" i="1" dirty="0"/>
              <a:t> </a:t>
            </a:r>
            <a:r>
              <a:rPr lang="en-GB" sz="1600" i="1" dirty="0" err="1"/>
              <a:t>taksën</a:t>
            </a:r>
            <a:r>
              <a:rPr lang="en-GB" sz="1600" i="1" dirty="0"/>
              <a:t> e </a:t>
            </a:r>
            <a:r>
              <a:rPr lang="en-GB" sz="1600" i="1" dirty="0" err="1"/>
              <a:t>pasurisë</a:t>
            </a:r>
            <a:r>
              <a:rPr lang="en-GB" sz="1600" i="1" dirty="0"/>
              <a:t> </a:t>
            </a:r>
            <a:r>
              <a:rPr lang="en-GB" sz="1600" i="1" dirty="0" err="1"/>
              <a:t>së</a:t>
            </a:r>
            <a:r>
              <a:rPr lang="en-GB" sz="1600" i="1" dirty="0"/>
              <a:t> </a:t>
            </a:r>
            <a:r>
              <a:rPr lang="en-GB" sz="1600" i="1" dirty="0" err="1"/>
              <a:t>paluajtshme</a:t>
            </a:r>
            <a:r>
              <a:rPr lang="en-GB" sz="1600" i="1" dirty="0"/>
              <a:t>, </a:t>
            </a:r>
            <a:r>
              <a:rPr lang="en-GB" sz="1600" i="1" dirty="0" err="1"/>
              <a:t>hartimi</a:t>
            </a:r>
            <a:r>
              <a:rPr lang="en-GB" sz="1600" i="1" dirty="0"/>
              <a:t> </a:t>
            </a:r>
            <a:r>
              <a:rPr lang="en-GB" sz="1600" i="1" dirty="0" err="1"/>
              <a:t>i</a:t>
            </a:r>
            <a:r>
              <a:rPr lang="en-GB" sz="1600" i="1" dirty="0"/>
              <a:t> </a:t>
            </a:r>
            <a:r>
              <a:rPr lang="en-GB" sz="1600" i="1" dirty="0" err="1"/>
              <a:t>udhëzimit</a:t>
            </a:r>
            <a:r>
              <a:rPr lang="en-GB" sz="1600" i="1" dirty="0"/>
              <a:t> </a:t>
            </a:r>
            <a:r>
              <a:rPr lang="en-GB" sz="1600" i="1" dirty="0" err="1"/>
              <a:t>mbi</a:t>
            </a:r>
            <a:r>
              <a:rPr lang="en-GB" sz="1600" i="1" dirty="0"/>
              <a:t> TAP, </a:t>
            </a:r>
            <a:r>
              <a:rPr lang="en-GB" sz="1600" i="1" dirty="0" err="1"/>
              <a:t>rritja</a:t>
            </a:r>
            <a:r>
              <a:rPr lang="en-GB" sz="1600" i="1" dirty="0"/>
              <a:t> e % </a:t>
            </a:r>
            <a:r>
              <a:rPr lang="en-GB" sz="1600" i="1" dirty="0" err="1"/>
              <a:t>së</a:t>
            </a:r>
            <a:r>
              <a:rPr lang="en-GB" sz="1600" i="1" dirty="0"/>
              <a:t> </a:t>
            </a:r>
            <a:r>
              <a:rPr lang="en-GB" sz="1600" i="1" dirty="0" err="1"/>
              <a:t>rentës</a:t>
            </a:r>
            <a:r>
              <a:rPr lang="en-GB" sz="1600" i="1" dirty="0"/>
              <a:t> </a:t>
            </a:r>
            <a:r>
              <a:rPr lang="en-GB" sz="1600" i="1" dirty="0" err="1"/>
              <a:t>minerare</a:t>
            </a:r>
            <a:r>
              <a:rPr lang="en-GB" sz="1600" i="1" dirty="0"/>
              <a:t>, </a:t>
            </a:r>
            <a:r>
              <a:rPr lang="en-GB" sz="1600" i="1" dirty="0" err="1"/>
              <a:t>analizë</a:t>
            </a:r>
            <a:r>
              <a:rPr lang="en-GB" sz="1600" i="1" dirty="0"/>
              <a:t> </a:t>
            </a:r>
            <a:r>
              <a:rPr lang="en-GB" sz="1600" i="1" dirty="0" err="1"/>
              <a:t>për</a:t>
            </a:r>
            <a:r>
              <a:rPr lang="en-GB" sz="1600" i="1" dirty="0"/>
              <a:t> </a:t>
            </a:r>
            <a:r>
              <a:rPr lang="en-GB" sz="1600" i="1" dirty="0" err="1"/>
              <a:t>mundësinë</a:t>
            </a:r>
            <a:r>
              <a:rPr lang="en-GB" sz="1600" i="1" dirty="0"/>
              <a:t> e </a:t>
            </a:r>
            <a:r>
              <a:rPr lang="en-GB" sz="1600" i="1" dirty="0" err="1"/>
              <a:t>taksave</a:t>
            </a:r>
            <a:r>
              <a:rPr lang="en-GB" sz="1600" i="1" dirty="0"/>
              <a:t> </a:t>
            </a:r>
            <a:r>
              <a:rPr lang="en-GB" sz="1600" i="1" dirty="0" err="1"/>
              <a:t>të</a:t>
            </a:r>
            <a:r>
              <a:rPr lang="en-GB" sz="1600" i="1" dirty="0"/>
              <a:t> </a:t>
            </a:r>
            <a:r>
              <a:rPr lang="en-GB" sz="1600" i="1" dirty="0" err="1"/>
              <a:t>tjera</a:t>
            </a:r>
            <a:r>
              <a:rPr lang="en-GB" sz="1600" i="1" dirty="0"/>
              <a:t> </a:t>
            </a:r>
            <a:r>
              <a:rPr lang="en-GB" sz="1600" i="1" dirty="0" err="1"/>
              <a:t>të</a:t>
            </a:r>
            <a:r>
              <a:rPr lang="en-GB" sz="1600" i="1" dirty="0"/>
              <a:t> </a:t>
            </a:r>
            <a:r>
              <a:rPr lang="en-GB" sz="1600" i="1" dirty="0" err="1"/>
              <a:t>ndara</a:t>
            </a:r>
            <a:r>
              <a:rPr lang="en-GB" sz="1600" i="1" dirty="0"/>
              <a:t> </a:t>
            </a:r>
            <a:r>
              <a:rPr lang="en-GB" sz="1600" i="1" dirty="0" err="1"/>
              <a:t>nga</a:t>
            </a:r>
            <a:r>
              <a:rPr lang="en-GB" sz="1600" i="1" dirty="0"/>
              <a:t> QQ</a:t>
            </a:r>
          </a:p>
          <a:p>
            <a:pPr marL="0" lvl="2" indent="0" algn="just">
              <a:lnSpc>
                <a:spcPct val="125000"/>
              </a:lnSpc>
              <a:spcBef>
                <a:spcPts val="1200"/>
              </a:spcBef>
              <a:spcAft>
                <a:spcPts val="600"/>
              </a:spcAft>
              <a:buNone/>
            </a:pPr>
            <a:r>
              <a:rPr lang="en-GB" sz="1800" b="1" dirty="0">
                <a:effectLst/>
                <a:latin typeface="Calibri" panose="020F0502020204030204" pitchFamily="34" charset="0"/>
                <a:ea typeface="Times New Roman" panose="02020603050405020304" pitchFamily="18" charset="0"/>
              </a:rPr>
              <a:t>4.2 </a:t>
            </a:r>
            <a:r>
              <a:rPr lang="sq-AL" sz="1800" b="1" dirty="0">
                <a:effectLst/>
                <a:latin typeface="Calibri" panose="020F0502020204030204" pitchFamily="34" charset="0"/>
                <a:ea typeface="Times New Roman" panose="02020603050405020304" pitchFamily="18" charset="0"/>
              </a:rPr>
              <a:t>Nivel i përmirësuar i </a:t>
            </a:r>
            <a:r>
              <a:rPr lang="sq-AL" sz="1800" b="1" dirty="0" err="1">
                <a:effectLst/>
                <a:latin typeface="Calibri" panose="020F0502020204030204" pitchFamily="34" charset="0"/>
                <a:ea typeface="Times New Roman" panose="02020603050405020304" pitchFamily="18" charset="0"/>
              </a:rPr>
              <a:t>parashikueshmërisë</a:t>
            </a:r>
            <a:r>
              <a:rPr lang="sq-AL" sz="1800" b="1" dirty="0">
                <a:effectLst/>
                <a:latin typeface="Calibri" panose="020F0502020204030204" pitchFamily="34" charset="0"/>
                <a:ea typeface="Times New Roman" panose="02020603050405020304" pitchFamily="18" charset="0"/>
              </a:rPr>
              <a:t> dhe qëndrueshmërisë së </a:t>
            </a:r>
            <a:r>
              <a:rPr lang="sq-AL" sz="1800" b="1" dirty="0" err="1">
                <a:effectLst/>
                <a:latin typeface="Calibri" panose="020F0502020204030204" pitchFamily="34" charset="0"/>
                <a:ea typeface="Times New Roman" panose="02020603050405020304" pitchFamily="18" charset="0"/>
              </a:rPr>
              <a:t>transfertës</a:t>
            </a:r>
            <a:r>
              <a:rPr lang="sq-AL" sz="1800" b="1" dirty="0">
                <a:effectLst/>
                <a:latin typeface="Calibri" panose="020F0502020204030204" pitchFamily="34" charset="0"/>
                <a:ea typeface="Times New Roman" panose="02020603050405020304" pitchFamily="18" charset="0"/>
              </a:rPr>
              <a:t> ndërqeveritare dhe </a:t>
            </a:r>
            <a:r>
              <a:rPr lang="sq-AL" sz="1800" b="1" dirty="0">
                <a:latin typeface="Calibri" panose="020F0502020204030204" pitchFamily="34" charset="0"/>
              </a:rPr>
              <a:t>përmirësimi i kuadrit ligjor dhe rregullator për financimin me </a:t>
            </a:r>
            <a:r>
              <a:rPr lang="sq-AL" sz="1800" b="1" dirty="0" err="1">
                <a:latin typeface="Calibri" panose="020F0502020204030204" pitchFamily="34" charset="0"/>
              </a:rPr>
              <a:t>transferta</a:t>
            </a:r>
            <a:r>
              <a:rPr lang="sq-AL" sz="1800" b="1" dirty="0">
                <a:latin typeface="Calibri" panose="020F0502020204030204" pitchFamily="34" charset="0"/>
              </a:rPr>
              <a:t> për funksionet vendore apo projektet kapitale në sektorë strategjikë për njësitë e vetëqeverisjes vendore;</a:t>
            </a:r>
            <a:endParaRPr lang="en-GB" sz="1800" b="1" dirty="0">
              <a:latin typeface="Calibri" panose="020F0502020204030204" pitchFamily="34" charset="0"/>
            </a:endParaRPr>
          </a:p>
          <a:p>
            <a:pPr lvl="2" algn="just">
              <a:spcAft>
                <a:spcPts val="600"/>
              </a:spcAft>
            </a:pPr>
            <a:r>
              <a:rPr lang="sq-AL" sz="1800" i="1" dirty="0" err="1"/>
              <a:t>Ekualizimi</a:t>
            </a:r>
            <a:r>
              <a:rPr lang="sq-AL" sz="1800" i="1" dirty="0"/>
              <a:t> si instrument për barazinë vendore</a:t>
            </a:r>
            <a:endParaRPr lang="en-GB" sz="1800" i="1" dirty="0"/>
          </a:p>
          <a:p>
            <a:pPr lvl="2" algn="just">
              <a:spcAft>
                <a:spcPts val="600"/>
              </a:spcAft>
            </a:pPr>
            <a:r>
              <a:rPr lang="sq-AL" sz="1800" i="1" dirty="0" err="1"/>
              <a:t>Transferta</a:t>
            </a:r>
            <a:r>
              <a:rPr lang="sq-AL" sz="1800" i="1" dirty="0"/>
              <a:t> e </a:t>
            </a:r>
            <a:r>
              <a:rPr lang="sq-AL" sz="1800" i="1" dirty="0" err="1"/>
              <a:t>granteve</a:t>
            </a:r>
            <a:r>
              <a:rPr lang="sq-AL" sz="1800" i="1" dirty="0"/>
              <a:t> te përgjithshme dhe </a:t>
            </a:r>
            <a:r>
              <a:rPr lang="sq-AL" sz="1800" i="1" dirty="0" err="1"/>
              <a:t>granteve</a:t>
            </a:r>
            <a:r>
              <a:rPr lang="sq-AL" sz="1800" i="1" dirty="0"/>
              <a:t> sektoriale </a:t>
            </a:r>
            <a:endParaRPr lang="en-GB" sz="1800" i="1" dirty="0"/>
          </a:p>
          <a:p>
            <a:pPr marL="914400" lvl="2" indent="0" algn="just">
              <a:spcAft>
                <a:spcPts val="600"/>
              </a:spcAft>
              <a:buNone/>
            </a:pPr>
            <a:r>
              <a:rPr lang="en-GB" sz="1600" i="1" dirty="0"/>
              <a:t>2023-2025: </a:t>
            </a:r>
            <a:r>
              <a:rPr lang="en-GB" sz="1600" i="1" dirty="0" err="1"/>
              <a:t>Rritja</a:t>
            </a:r>
            <a:r>
              <a:rPr lang="en-GB" sz="1600" i="1" dirty="0"/>
              <a:t> </a:t>
            </a:r>
            <a:r>
              <a:rPr lang="en-GB" sz="1600" i="1" dirty="0" err="1"/>
              <a:t>graduale</a:t>
            </a:r>
            <a:r>
              <a:rPr lang="en-GB" sz="1600" i="1" dirty="0"/>
              <a:t> e </a:t>
            </a:r>
            <a:r>
              <a:rPr lang="en-GB" sz="1600" i="1" dirty="0" err="1"/>
              <a:t>financimit</a:t>
            </a:r>
            <a:r>
              <a:rPr lang="en-GB" sz="1600" i="1" dirty="0"/>
              <a:t> </a:t>
            </a:r>
            <a:r>
              <a:rPr lang="en-GB" sz="1600" i="1" dirty="0" err="1"/>
              <a:t>për</a:t>
            </a:r>
            <a:r>
              <a:rPr lang="en-GB" sz="1600" i="1" dirty="0"/>
              <a:t> </a:t>
            </a:r>
            <a:r>
              <a:rPr lang="en-GB" sz="1600" i="1" dirty="0" err="1"/>
              <a:t>transfertën</a:t>
            </a:r>
            <a:r>
              <a:rPr lang="en-GB" sz="1600" i="1" dirty="0"/>
              <a:t> e </a:t>
            </a:r>
            <a:r>
              <a:rPr lang="en-GB" sz="1600" i="1" dirty="0" err="1"/>
              <a:t>pakushtëzuar</a:t>
            </a:r>
            <a:r>
              <a:rPr lang="en-GB" sz="1600" i="1" dirty="0"/>
              <a:t> </a:t>
            </a:r>
            <a:r>
              <a:rPr lang="en-GB" sz="1600" i="1" dirty="0" err="1"/>
              <a:t>në</a:t>
            </a:r>
            <a:r>
              <a:rPr lang="en-GB" sz="1600" i="1" dirty="0"/>
              <a:t> 2.5% </a:t>
            </a:r>
            <a:r>
              <a:rPr lang="en-GB" sz="1600" i="1" dirty="0" err="1"/>
              <a:t>të</a:t>
            </a:r>
            <a:r>
              <a:rPr lang="en-GB" sz="1600" i="1" dirty="0"/>
              <a:t> PBB-</a:t>
            </a:r>
            <a:r>
              <a:rPr lang="en-GB" sz="1600" i="1" dirty="0" err="1"/>
              <a:t>së</a:t>
            </a:r>
            <a:r>
              <a:rPr lang="en-GB" sz="1600" i="1" dirty="0"/>
              <a:t>, </a:t>
            </a:r>
            <a:r>
              <a:rPr lang="en-GB" sz="1600" i="1" dirty="0" err="1"/>
              <a:t>Hartimi</a:t>
            </a:r>
            <a:r>
              <a:rPr lang="en-GB" sz="1600" i="1" dirty="0"/>
              <a:t> </a:t>
            </a:r>
            <a:r>
              <a:rPr lang="en-GB" sz="1600" i="1" dirty="0" err="1"/>
              <a:t>i</a:t>
            </a:r>
            <a:r>
              <a:rPr lang="en-GB" sz="1600" i="1" dirty="0"/>
              <a:t> </a:t>
            </a:r>
            <a:r>
              <a:rPr lang="en-GB" sz="1600" i="1" dirty="0" err="1"/>
              <a:t>një</a:t>
            </a:r>
            <a:r>
              <a:rPr lang="en-GB" sz="1600" i="1" dirty="0"/>
              <a:t> </a:t>
            </a:r>
            <a:r>
              <a:rPr lang="en-GB" sz="1600" i="1" dirty="0" err="1"/>
              <a:t>studimi</a:t>
            </a:r>
            <a:r>
              <a:rPr lang="en-GB" sz="1600" i="1" dirty="0"/>
              <a:t> </a:t>
            </a:r>
            <a:r>
              <a:rPr lang="en-GB" sz="1600" i="1" dirty="0" err="1"/>
              <a:t>mbi</a:t>
            </a:r>
            <a:r>
              <a:rPr lang="en-GB" sz="1600" i="1" dirty="0"/>
              <a:t> </a:t>
            </a:r>
            <a:r>
              <a:rPr lang="en-GB" sz="1600" i="1" dirty="0" err="1"/>
              <a:t>funksionet</a:t>
            </a:r>
            <a:r>
              <a:rPr lang="en-GB" sz="1600" i="1" dirty="0"/>
              <a:t> </a:t>
            </a:r>
            <a:r>
              <a:rPr lang="en-GB" sz="1600" i="1" dirty="0" err="1"/>
              <a:t>vendore</a:t>
            </a:r>
            <a:r>
              <a:rPr lang="en-GB" sz="1600" i="1" dirty="0"/>
              <a:t> </a:t>
            </a:r>
            <a:r>
              <a:rPr lang="en-GB" sz="1600" i="1" dirty="0" err="1"/>
              <a:t>që</a:t>
            </a:r>
            <a:r>
              <a:rPr lang="en-GB" sz="1600" i="1" dirty="0"/>
              <a:t> </a:t>
            </a:r>
            <a:r>
              <a:rPr lang="en-GB" sz="1600" i="1" dirty="0" err="1"/>
              <a:t>financohen</a:t>
            </a:r>
            <a:r>
              <a:rPr lang="en-GB" sz="1600" i="1" dirty="0"/>
              <a:t> me </a:t>
            </a:r>
            <a:r>
              <a:rPr lang="en-GB" sz="1600" i="1" dirty="0" err="1"/>
              <a:t>transferta</a:t>
            </a:r>
            <a:r>
              <a:rPr lang="en-GB" sz="1600" i="1" dirty="0"/>
              <a:t> </a:t>
            </a:r>
            <a:r>
              <a:rPr lang="en-GB" sz="1600" i="1" dirty="0" err="1"/>
              <a:t>të</a:t>
            </a:r>
            <a:r>
              <a:rPr lang="en-GB" sz="1600" i="1" dirty="0"/>
              <a:t> </a:t>
            </a:r>
            <a:r>
              <a:rPr lang="en-GB" sz="1600" i="1" dirty="0" err="1"/>
              <a:t>kushtëzuara</a:t>
            </a:r>
            <a:r>
              <a:rPr lang="en-GB" sz="1600" i="1" dirty="0"/>
              <a:t>, </a:t>
            </a:r>
            <a:r>
              <a:rPr lang="en-GB" sz="1600" i="1" dirty="0" err="1"/>
              <a:t>nevojat</a:t>
            </a:r>
            <a:r>
              <a:rPr lang="en-GB" sz="1600" i="1" dirty="0"/>
              <a:t> e </a:t>
            </a:r>
            <a:r>
              <a:rPr lang="en-GB" sz="1600" i="1" dirty="0" err="1"/>
              <a:t>bashkive</a:t>
            </a:r>
            <a:r>
              <a:rPr lang="en-GB" sz="1600" i="1" dirty="0"/>
              <a:t> </a:t>
            </a:r>
            <a:r>
              <a:rPr lang="en-GB" sz="1600" i="1" dirty="0" err="1"/>
              <a:t>për</a:t>
            </a:r>
            <a:r>
              <a:rPr lang="en-GB" sz="1600" i="1" dirty="0"/>
              <a:t> </a:t>
            </a:r>
            <a:r>
              <a:rPr lang="en-GB" sz="1600" i="1" dirty="0" err="1"/>
              <a:t>financim</a:t>
            </a:r>
            <a:r>
              <a:rPr lang="en-GB" sz="1600" i="1" dirty="0"/>
              <a:t> </a:t>
            </a:r>
            <a:r>
              <a:rPr lang="en-GB" sz="1600" i="1" dirty="0" err="1"/>
              <a:t>në</a:t>
            </a:r>
            <a:r>
              <a:rPr lang="en-GB" sz="1600" i="1" dirty="0"/>
              <a:t> </a:t>
            </a:r>
            <a:r>
              <a:rPr lang="en-GB" sz="1600" i="1" dirty="0" err="1"/>
              <a:t>këto</a:t>
            </a:r>
            <a:r>
              <a:rPr lang="en-GB" sz="1600" i="1" dirty="0"/>
              <a:t> </a:t>
            </a:r>
            <a:r>
              <a:rPr lang="en-GB" sz="1600" i="1" dirty="0" err="1"/>
              <a:t>funksione</a:t>
            </a:r>
            <a:r>
              <a:rPr lang="en-GB" sz="1600" i="1" dirty="0"/>
              <a:t> </a:t>
            </a:r>
            <a:r>
              <a:rPr lang="en-GB" sz="1600" i="1" dirty="0" err="1"/>
              <a:t>dhe</a:t>
            </a:r>
            <a:r>
              <a:rPr lang="en-GB" sz="1600" i="1" dirty="0"/>
              <a:t> </a:t>
            </a:r>
            <a:r>
              <a:rPr lang="en-GB" sz="1600" i="1" dirty="0" err="1"/>
              <a:t>mundësitë</a:t>
            </a:r>
            <a:r>
              <a:rPr lang="en-GB" sz="1600" i="1" dirty="0"/>
              <a:t> e </a:t>
            </a:r>
            <a:r>
              <a:rPr lang="en-GB" sz="1600" i="1" dirty="0" err="1"/>
              <a:t>financimit</a:t>
            </a:r>
            <a:r>
              <a:rPr lang="en-GB" sz="1600" i="1" dirty="0"/>
              <a:t> me </a:t>
            </a:r>
            <a:r>
              <a:rPr lang="en-GB" sz="1600" i="1" dirty="0" err="1"/>
              <a:t>transferta</a:t>
            </a:r>
            <a:r>
              <a:rPr lang="en-GB" sz="1600" i="1" dirty="0"/>
              <a:t> </a:t>
            </a:r>
            <a:r>
              <a:rPr lang="en-GB" sz="1600" i="1" dirty="0" err="1"/>
              <a:t>të</a:t>
            </a:r>
            <a:r>
              <a:rPr lang="en-GB" sz="1600" i="1" dirty="0"/>
              <a:t> </a:t>
            </a:r>
            <a:r>
              <a:rPr lang="en-GB" sz="1600" i="1" dirty="0" err="1"/>
              <a:t>kushtëzuara</a:t>
            </a:r>
            <a:r>
              <a:rPr lang="en-GB" sz="1600" i="1" dirty="0"/>
              <a:t> </a:t>
            </a:r>
            <a:r>
              <a:rPr lang="en-GB" sz="1600" i="1" dirty="0" err="1"/>
              <a:t>të</a:t>
            </a:r>
            <a:r>
              <a:rPr lang="en-GB" sz="1600" i="1" dirty="0"/>
              <a:t> </a:t>
            </a:r>
            <a:r>
              <a:rPr lang="en-GB" sz="1600" i="1" dirty="0" err="1"/>
              <a:t>njësive</a:t>
            </a:r>
            <a:r>
              <a:rPr lang="en-GB" sz="1600" i="1" dirty="0"/>
              <a:t> </a:t>
            </a:r>
            <a:r>
              <a:rPr lang="en-GB" sz="1600" i="1" dirty="0" err="1"/>
              <a:t>të</a:t>
            </a:r>
            <a:r>
              <a:rPr lang="en-GB" sz="1600" i="1" dirty="0"/>
              <a:t> </a:t>
            </a:r>
            <a:r>
              <a:rPr lang="en-GB" sz="1600" i="1" dirty="0" err="1"/>
              <a:t>vetëqeverisjes</a:t>
            </a:r>
            <a:r>
              <a:rPr lang="en-GB" sz="1600" i="1" dirty="0"/>
              <a:t> </a:t>
            </a:r>
            <a:r>
              <a:rPr lang="en-GB" sz="1600" i="1" dirty="0" err="1"/>
              <a:t>vendore</a:t>
            </a:r>
            <a:r>
              <a:rPr lang="en-GB" sz="1600" i="1" dirty="0"/>
              <a:t> </a:t>
            </a:r>
            <a:r>
              <a:rPr lang="en-GB" sz="1600" i="1" dirty="0" err="1"/>
              <a:t>nga</a:t>
            </a:r>
            <a:r>
              <a:rPr lang="en-GB" sz="1600" i="1" dirty="0"/>
              <a:t> </a:t>
            </a:r>
            <a:r>
              <a:rPr lang="en-GB" sz="1600" i="1" dirty="0" err="1"/>
              <a:t>buxheti</a:t>
            </a:r>
            <a:r>
              <a:rPr lang="en-GB" sz="1600" i="1" dirty="0"/>
              <a:t> </a:t>
            </a:r>
            <a:r>
              <a:rPr lang="en-GB" sz="1600" i="1" dirty="0" err="1"/>
              <a:t>i</a:t>
            </a:r>
            <a:r>
              <a:rPr lang="en-GB" sz="1600" i="1" dirty="0"/>
              <a:t> </a:t>
            </a:r>
            <a:r>
              <a:rPr lang="en-GB" sz="1600" i="1" dirty="0" err="1"/>
              <a:t>shtetit</a:t>
            </a:r>
            <a:r>
              <a:rPr lang="en-GB" sz="1600" i="1" dirty="0"/>
              <a:t> (</a:t>
            </a:r>
            <a:r>
              <a:rPr lang="en-GB" sz="1600" i="1" dirty="0" err="1"/>
              <a:t>sektori</a:t>
            </a:r>
            <a:r>
              <a:rPr lang="en-GB" sz="1600" i="1" dirty="0"/>
              <a:t> social, </a:t>
            </a:r>
            <a:r>
              <a:rPr lang="en-GB" sz="1600" i="1" dirty="0" err="1"/>
              <a:t>arsim</a:t>
            </a:r>
            <a:r>
              <a:rPr lang="en-GB" sz="1600" i="1" dirty="0"/>
              <a:t> e </a:t>
            </a:r>
            <a:r>
              <a:rPr lang="en-GB" sz="1600" i="1" dirty="0" err="1"/>
              <a:t>shëndetësi</a:t>
            </a:r>
            <a:r>
              <a:rPr lang="en-GB" sz="1600" i="1" dirty="0"/>
              <a:t>).</a:t>
            </a:r>
          </a:p>
          <a:p>
            <a:pPr marL="0" lvl="2" indent="0" algn="just">
              <a:lnSpc>
                <a:spcPct val="125000"/>
              </a:lnSpc>
              <a:spcBef>
                <a:spcPts val="1200"/>
              </a:spcBef>
              <a:spcAft>
                <a:spcPts val="600"/>
              </a:spcAft>
              <a:buNone/>
            </a:pPr>
            <a:endParaRPr lang="en-GB" sz="1800" b="1" i="1" dirty="0">
              <a:effectLst/>
              <a:latin typeface="Times New Roman" panose="02020603050405020304" pitchFamily="18" charset="0"/>
              <a:ea typeface="Times New Roman" panose="02020603050405020304" pitchFamily="18" charset="0"/>
              <a:cs typeface="Calibri" panose="020F0502020204030204" pitchFamily="34" charset="0"/>
            </a:endParaRPr>
          </a:p>
          <a:p>
            <a:pPr marL="0" lvl="2" indent="0" algn="just">
              <a:lnSpc>
                <a:spcPct val="125000"/>
              </a:lnSpc>
              <a:spcBef>
                <a:spcPts val="1200"/>
              </a:spcBef>
              <a:spcAft>
                <a:spcPts val="600"/>
              </a:spcAft>
              <a:buNone/>
            </a:pPr>
            <a:endParaRPr lang="en-US" sz="1800" b="1" dirty="0">
              <a:latin typeface="Calibri" panose="020F0502020204030204" pitchFamily="34" charset="0"/>
            </a:endParaRPr>
          </a:p>
        </p:txBody>
      </p:sp>
      <p:sp>
        <p:nvSpPr>
          <p:cNvPr id="3" name="Title 4"/>
          <p:cNvSpPr txBox="1">
            <a:spLocks/>
          </p:cNvSpPr>
          <p:nvPr/>
        </p:nvSpPr>
        <p:spPr>
          <a:xfrm>
            <a:off x="95333" y="765021"/>
            <a:ext cx="11953328" cy="6092980"/>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pic>
        <p:nvPicPr>
          <p:cNvPr id="2" name="image6.jpeg">
            <a:extLst>
              <a:ext uri="{FF2B5EF4-FFF2-40B4-BE49-F238E27FC236}">
                <a16:creationId xmlns:a16="http://schemas.microsoft.com/office/drawing/2014/main" id="{5D6AC28B-89B5-977B-33AA-C64A41A47639}"/>
              </a:ext>
            </a:extLst>
          </p:cNvPr>
          <p:cNvPicPr>
            <a:picLocks noChangeAspect="1"/>
          </p:cNvPicPr>
          <p:nvPr/>
        </p:nvPicPr>
        <p:blipFill>
          <a:blip r:embed="rId3" cstate="print"/>
          <a:stretch>
            <a:fillRect/>
          </a:stretch>
        </p:blipFill>
        <p:spPr>
          <a:xfrm>
            <a:off x="10221646" y="89851"/>
            <a:ext cx="1638257" cy="675170"/>
          </a:xfrm>
          <a:prstGeom prst="rect">
            <a:avLst/>
          </a:prstGeom>
        </p:spPr>
      </p:pic>
    </p:spTree>
    <p:extLst>
      <p:ext uri="{BB962C8B-B14F-4D97-AF65-F5344CB8AC3E}">
        <p14:creationId xmlns:p14="http://schemas.microsoft.com/office/powerpoint/2010/main" val="365283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639000" y="-74087"/>
            <a:ext cx="7393888" cy="1135737"/>
          </a:xfrm>
        </p:spPr>
        <p:txBody>
          <a:bodyPr vert="horz" lIns="91440" tIns="45720" rIns="91440" bIns="45720" rtlCol="0" anchor="ctr">
            <a:normAutofit/>
          </a:bodyPr>
          <a:lstStyle/>
          <a:p>
            <a:r>
              <a:rPr lang="en-US" sz="2400" b="1" dirty="0"/>
              <a:t>4. </a:t>
            </a:r>
            <a:r>
              <a:rPr lang="en-GB" sz="2400" b="1" dirty="0" err="1"/>
              <a:t>Rritja</a:t>
            </a:r>
            <a:r>
              <a:rPr lang="en-GB" sz="2400" b="1" dirty="0"/>
              <a:t> </a:t>
            </a:r>
            <a:r>
              <a:rPr lang="sq-AL" sz="2400" b="1" dirty="0"/>
              <a:t>e autonomisë financiare vendore nëpërmjet konsolidimit të sistemit të </a:t>
            </a:r>
            <a:r>
              <a:rPr lang="sq-AL" sz="2400" b="1" dirty="0" err="1"/>
              <a:t>të</a:t>
            </a:r>
            <a:r>
              <a:rPr lang="sq-AL" sz="2400" b="1" dirty="0"/>
              <a:t> ardhurave të veta</a:t>
            </a:r>
            <a:r>
              <a:rPr lang="en-GB" sz="1800" b="1" dirty="0">
                <a:solidFill>
                  <a:srgbClr val="2F5496"/>
                </a:solidFill>
                <a:effectLst/>
                <a:latin typeface="Times New Roman" panose="02020603050405020304" pitchFamily="18" charset="0"/>
                <a:ea typeface="Times New Roman" panose="02020603050405020304" pitchFamily="18" charset="0"/>
                <a:cs typeface="Calibri" panose="020F0502020204030204" pitchFamily="34" charset="0"/>
              </a:rPr>
              <a:t/>
            </a:r>
            <a:br>
              <a:rPr lang="en-GB" sz="1800" b="1" dirty="0">
                <a:solidFill>
                  <a:srgbClr val="2F5496"/>
                </a:solidFill>
                <a:effectLst/>
                <a:latin typeface="Times New Roman" panose="02020603050405020304" pitchFamily="18" charset="0"/>
                <a:ea typeface="Times New Roman" panose="02020603050405020304" pitchFamily="18" charset="0"/>
                <a:cs typeface="Calibri" panose="020F0502020204030204" pitchFamily="34" charset="0"/>
              </a:rPr>
            </a:br>
            <a:endParaRPr lang="en-US" sz="2400" b="1" kern="1200" dirty="0">
              <a:solidFill>
                <a:schemeClr val="tx1"/>
              </a:solidFill>
              <a:latin typeface="+mj-lt"/>
              <a:ea typeface="+mj-ea"/>
              <a:cs typeface="+mj-cs"/>
            </a:endParaRPr>
          </a:p>
        </p:txBody>
      </p:sp>
      <p:sp>
        <p:nvSpPr>
          <p:cNvPr id="9" name="Text Placeholder 8"/>
          <p:cNvSpPr>
            <a:spLocks noGrp="1"/>
          </p:cNvSpPr>
          <p:nvPr>
            <p:ph type="body" sz="quarter" idx="14"/>
          </p:nvPr>
        </p:nvSpPr>
        <p:spPr>
          <a:xfrm>
            <a:off x="643468" y="963266"/>
            <a:ext cx="11216435" cy="5351587"/>
          </a:xfrm>
        </p:spPr>
        <p:txBody>
          <a:bodyPr vert="horz" lIns="91440" tIns="45720" rIns="91440" bIns="45720" rtlCol="0">
            <a:normAutofit/>
          </a:bodyPr>
          <a:lstStyle/>
          <a:p>
            <a:pPr marL="0" lvl="2" indent="0" algn="just">
              <a:lnSpc>
                <a:spcPct val="125000"/>
              </a:lnSpc>
              <a:spcBef>
                <a:spcPts val="1200"/>
              </a:spcBef>
              <a:spcAft>
                <a:spcPts val="600"/>
              </a:spcAft>
              <a:buNone/>
            </a:pPr>
            <a:r>
              <a:rPr lang="en-GB" sz="1800" b="1" dirty="0">
                <a:latin typeface="Calibri" panose="020F0502020204030204" pitchFamily="34" charset="0"/>
              </a:rPr>
              <a:t>4.3 </a:t>
            </a:r>
            <a:r>
              <a:rPr lang="sq-AL" sz="1800" b="1" dirty="0">
                <a:latin typeface="Calibri" panose="020F0502020204030204" pitchFamily="34" charset="0"/>
              </a:rPr>
              <a:t>Rritja e </a:t>
            </a:r>
            <a:r>
              <a:rPr lang="sq-AL" sz="1800" b="1" dirty="0" err="1">
                <a:latin typeface="Calibri" panose="020F0502020204030204" pitchFamily="34" charset="0"/>
              </a:rPr>
              <a:t>kapacitetetit</a:t>
            </a:r>
            <a:r>
              <a:rPr lang="sq-AL" sz="1800" b="1" dirty="0">
                <a:latin typeface="Calibri" panose="020F0502020204030204" pitchFamily="34" charset="0"/>
              </a:rPr>
              <a:t> të burimeve financiare vendore me qëllim financimin e projekteve kapitale lokale </a:t>
            </a:r>
            <a:endParaRPr lang="en-GB" sz="1800" b="1" dirty="0">
              <a:latin typeface="Calibri" panose="020F0502020204030204" pitchFamily="34" charset="0"/>
            </a:endParaRPr>
          </a:p>
          <a:p>
            <a:pPr lvl="2" algn="just">
              <a:lnSpc>
                <a:spcPct val="100000"/>
              </a:lnSpc>
              <a:spcAft>
                <a:spcPts val="600"/>
              </a:spcAft>
            </a:pPr>
            <a:r>
              <a:rPr lang="sq-AL" sz="1600" i="1" dirty="0"/>
              <a:t>Financimi nga </a:t>
            </a:r>
            <a:r>
              <a:rPr lang="sq-AL" sz="1600" i="1" dirty="0" err="1"/>
              <a:t>grantet</a:t>
            </a:r>
            <a:r>
              <a:rPr lang="sq-AL" sz="1600" i="1" dirty="0"/>
              <a:t> e investimeve</a:t>
            </a:r>
            <a:r>
              <a:rPr lang="en-GB" sz="1600" i="1" dirty="0"/>
              <a:t> </a:t>
            </a:r>
          </a:p>
          <a:p>
            <a:pPr lvl="2" algn="just">
              <a:lnSpc>
                <a:spcPct val="100000"/>
              </a:lnSpc>
              <a:spcAft>
                <a:spcPts val="600"/>
              </a:spcAft>
            </a:pPr>
            <a:r>
              <a:rPr lang="sq-AL" sz="1600" i="1" dirty="0"/>
              <a:t>Financimi nëpërmjet huamarrjes të njësive t vete qeverisjes vendore</a:t>
            </a:r>
            <a:r>
              <a:rPr lang="en-GB" sz="1600" i="1" dirty="0"/>
              <a:t> (n</a:t>
            </a:r>
            <a:r>
              <a:rPr lang="sq-AL" sz="1600" i="1" dirty="0"/>
              <a:t>ë</a:t>
            </a:r>
            <a:r>
              <a:rPr lang="en-GB" sz="1600" i="1" dirty="0"/>
              <a:t> v</a:t>
            </a:r>
            <a:r>
              <a:rPr lang="sq-AL" sz="1600" i="1" dirty="0"/>
              <a:t>ë</a:t>
            </a:r>
            <a:r>
              <a:rPr lang="en-GB" sz="1600" i="1" dirty="0" err="1"/>
              <a:t>mendje</a:t>
            </a:r>
            <a:r>
              <a:rPr lang="en-GB" sz="1600" i="1" dirty="0"/>
              <a:t> n</a:t>
            </a:r>
            <a:r>
              <a:rPr lang="sq-AL" sz="1600" i="1" dirty="0"/>
              <a:t>ë</a:t>
            </a:r>
            <a:r>
              <a:rPr lang="en-GB" sz="1600" i="1" dirty="0"/>
              <a:t> </a:t>
            </a:r>
            <a:r>
              <a:rPr lang="en-GB" sz="1600" i="1" dirty="0" err="1"/>
              <a:t>periudha</a:t>
            </a:r>
            <a:r>
              <a:rPr lang="en-GB" sz="1600" i="1" dirty="0"/>
              <a:t> m</a:t>
            </a:r>
            <a:r>
              <a:rPr lang="sq-AL" sz="1600" i="1" dirty="0"/>
              <a:t>ë</a:t>
            </a:r>
            <a:r>
              <a:rPr lang="en-GB" sz="1600" i="1" dirty="0"/>
              <a:t> t</a:t>
            </a:r>
            <a:r>
              <a:rPr lang="sq-AL" sz="1600" i="1" dirty="0"/>
              <a:t>ë</a:t>
            </a:r>
            <a:r>
              <a:rPr lang="en-GB" sz="1600" i="1" dirty="0"/>
              <a:t> m</a:t>
            </a:r>
            <a:r>
              <a:rPr lang="sq-AL" sz="1600" i="1" dirty="0"/>
              <a:t>ë</a:t>
            </a:r>
            <a:r>
              <a:rPr lang="en-GB" sz="1600" i="1" dirty="0" err="1"/>
              <a:t>vonshme</a:t>
            </a:r>
            <a:r>
              <a:rPr lang="en-GB" sz="1600" i="1" dirty="0"/>
              <a:t>).</a:t>
            </a:r>
          </a:p>
          <a:p>
            <a:pPr lvl="2" algn="just">
              <a:lnSpc>
                <a:spcPct val="100000"/>
              </a:lnSpc>
              <a:spcAft>
                <a:spcPts val="600"/>
              </a:spcAft>
            </a:pPr>
            <a:endParaRPr lang="en-GB" sz="1600" i="1" dirty="0"/>
          </a:p>
          <a:p>
            <a:pPr lvl="2" algn="just">
              <a:lnSpc>
                <a:spcPct val="100000"/>
              </a:lnSpc>
              <a:spcAft>
                <a:spcPts val="600"/>
              </a:spcAft>
            </a:pPr>
            <a:endParaRPr lang="en-GB" sz="1600" i="1" dirty="0"/>
          </a:p>
          <a:p>
            <a:pPr marL="0" lvl="2" indent="0" algn="just">
              <a:lnSpc>
                <a:spcPct val="125000"/>
              </a:lnSpc>
              <a:spcBef>
                <a:spcPts val="1200"/>
              </a:spcBef>
              <a:spcAft>
                <a:spcPts val="600"/>
              </a:spcAft>
              <a:buNone/>
            </a:pPr>
            <a:r>
              <a:rPr lang="en-GB" sz="1800" b="1" dirty="0">
                <a:effectLst/>
                <a:latin typeface="Calibri" panose="020F0502020204030204" pitchFamily="34" charset="0"/>
                <a:ea typeface="Times New Roman" panose="02020603050405020304" pitchFamily="18" charset="0"/>
              </a:rPr>
              <a:t>4.4 </a:t>
            </a:r>
            <a:r>
              <a:rPr lang="sq-AL" sz="1800" b="1" dirty="0">
                <a:effectLst/>
                <a:latin typeface="Calibri" panose="020F0502020204030204" pitchFamily="34" charset="0"/>
                <a:ea typeface="Times New Roman" panose="02020603050405020304" pitchFamily="18" charset="0"/>
              </a:rPr>
              <a:t>Forcimi i sistemeve në nivel vendor të menaxhimit të financave publike dhe të informacionit financiar.</a:t>
            </a:r>
            <a:endParaRPr lang="en-GB" sz="1800" b="1" dirty="0">
              <a:effectLst/>
              <a:latin typeface="Times New Roman" panose="02020603050405020304" pitchFamily="18" charset="0"/>
              <a:ea typeface="Times New Roman" panose="02020603050405020304" pitchFamily="18" charset="0"/>
            </a:endParaRPr>
          </a:p>
          <a:p>
            <a:pPr lvl="2" algn="just">
              <a:lnSpc>
                <a:spcPct val="100000"/>
              </a:lnSpc>
              <a:spcAft>
                <a:spcPts val="600"/>
              </a:spcAft>
            </a:pPr>
            <a:r>
              <a:rPr lang="sq-AL" sz="1600" i="1" dirty="0"/>
              <a:t>Sistemi Informacionit për Menaxhimin Financiar Vendor (SIMF V) </a:t>
            </a:r>
            <a:endParaRPr lang="en-GB" sz="1600" i="1" dirty="0"/>
          </a:p>
          <a:p>
            <a:pPr lvl="2" algn="just">
              <a:lnSpc>
                <a:spcPct val="100000"/>
              </a:lnSpc>
              <a:spcAft>
                <a:spcPts val="600"/>
              </a:spcAft>
            </a:pPr>
            <a:r>
              <a:rPr lang="sq-AL" sz="1600" i="1" dirty="0"/>
              <a:t>Forcimi i sistemit të menaxhimit te </a:t>
            </a:r>
            <a:r>
              <a:rPr lang="sq-AL" sz="1600" i="1" dirty="0" err="1"/>
              <a:t>aseteve</a:t>
            </a:r>
            <a:r>
              <a:rPr lang="sq-AL" sz="1600" i="1" dirty="0"/>
              <a:t> vendore</a:t>
            </a:r>
            <a:endParaRPr lang="en-GB" sz="1600" i="1" dirty="0"/>
          </a:p>
          <a:p>
            <a:pPr lvl="2" algn="just">
              <a:lnSpc>
                <a:spcPct val="100000"/>
              </a:lnSpc>
              <a:spcAft>
                <a:spcPts val="600"/>
              </a:spcAft>
            </a:pPr>
            <a:r>
              <a:rPr lang="sq-AL" sz="1600" i="1" dirty="0"/>
              <a:t>Krijimi i </a:t>
            </a:r>
            <a:r>
              <a:rPr lang="sq-AL" sz="1600" i="1" dirty="0" err="1"/>
              <a:t>nënllogarive</a:t>
            </a:r>
            <a:r>
              <a:rPr lang="sq-AL" sz="1600" i="1" dirty="0"/>
              <a:t> individuale të NJQVV-ve në llogarinë e vetme të thesarit.</a:t>
            </a:r>
            <a:endParaRPr lang="en-GB" sz="1600" i="1" dirty="0"/>
          </a:p>
          <a:p>
            <a:pPr marL="914400" lvl="2" indent="0" algn="just">
              <a:lnSpc>
                <a:spcPct val="100000"/>
              </a:lnSpc>
              <a:spcAft>
                <a:spcPts val="600"/>
              </a:spcAft>
              <a:buNone/>
            </a:pPr>
            <a:r>
              <a:rPr lang="en-US" sz="1600" i="1" dirty="0"/>
              <a:t>2023-2025: SIMF-V, </a:t>
            </a:r>
            <a:r>
              <a:rPr lang="en-US" sz="1600" i="1" dirty="0" err="1"/>
              <a:t>konsolidimi</a:t>
            </a:r>
            <a:r>
              <a:rPr lang="en-US" sz="1600" i="1" dirty="0"/>
              <a:t> </a:t>
            </a:r>
            <a:r>
              <a:rPr lang="en-US" sz="1600" i="1" dirty="0" err="1"/>
              <a:t>i</a:t>
            </a:r>
            <a:r>
              <a:rPr lang="en-US" sz="1600" i="1" dirty="0"/>
              <a:t> </a:t>
            </a:r>
            <a:r>
              <a:rPr lang="en-US" sz="1600" i="1" dirty="0" err="1"/>
              <a:t>procesit</a:t>
            </a:r>
            <a:r>
              <a:rPr lang="en-US" sz="1600" i="1" dirty="0"/>
              <a:t> </a:t>
            </a:r>
            <a:r>
              <a:rPr lang="en-US" sz="1600" i="1" dirty="0" err="1"/>
              <a:t>të</a:t>
            </a:r>
            <a:r>
              <a:rPr lang="en-US" sz="1600" i="1" dirty="0"/>
              <a:t> </a:t>
            </a:r>
            <a:r>
              <a:rPr lang="en-US" sz="1600" i="1" dirty="0" err="1"/>
              <a:t>buxhetimit</a:t>
            </a:r>
            <a:r>
              <a:rPr lang="en-US" sz="1600" i="1" dirty="0"/>
              <a:t> PBA </a:t>
            </a:r>
            <a:r>
              <a:rPr lang="en-US" sz="1600" i="1" dirty="0" err="1"/>
              <a:t>në</a:t>
            </a:r>
            <a:r>
              <a:rPr lang="en-US" sz="1600" i="1" dirty="0"/>
              <a:t> </a:t>
            </a:r>
            <a:r>
              <a:rPr lang="en-US" sz="1600" i="1" dirty="0" err="1"/>
              <a:t>të</a:t>
            </a:r>
            <a:r>
              <a:rPr lang="en-US" sz="1600" i="1" dirty="0"/>
              <a:t> </a:t>
            </a:r>
            <a:r>
              <a:rPr lang="en-US" sz="1600" i="1" dirty="0" err="1"/>
              <a:t>gjitha</a:t>
            </a:r>
            <a:r>
              <a:rPr lang="en-US" sz="1600" i="1" dirty="0"/>
              <a:t> NJVV-</a:t>
            </a:r>
            <a:r>
              <a:rPr lang="en-US" sz="1600" i="1" dirty="0" err="1"/>
              <a:t>të</a:t>
            </a:r>
            <a:r>
              <a:rPr lang="en-US" sz="1600" i="1" dirty="0"/>
              <a:t>, </a:t>
            </a:r>
            <a:r>
              <a:rPr lang="en-US" sz="1600" i="1" dirty="0" err="1"/>
              <a:t>Vleresimi</a:t>
            </a:r>
            <a:r>
              <a:rPr lang="en-US" sz="1600" i="1" dirty="0"/>
              <a:t> </a:t>
            </a:r>
            <a:r>
              <a:rPr lang="en-US" sz="1600" i="1" dirty="0" err="1"/>
              <a:t>i</a:t>
            </a:r>
            <a:r>
              <a:rPr lang="en-US" sz="1600" i="1" dirty="0"/>
              <a:t> </a:t>
            </a:r>
            <a:r>
              <a:rPr lang="en-US" sz="1600" i="1" dirty="0" err="1"/>
              <a:t>aspekteve</a:t>
            </a:r>
            <a:r>
              <a:rPr lang="en-US" sz="1600" i="1" dirty="0"/>
              <a:t> </a:t>
            </a:r>
            <a:r>
              <a:rPr lang="en-US" sz="1600" i="1" dirty="0" err="1"/>
              <a:t>teknike</a:t>
            </a:r>
            <a:r>
              <a:rPr lang="en-US" sz="1600" i="1" dirty="0"/>
              <a:t> per </a:t>
            </a:r>
            <a:r>
              <a:rPr lang="en-US" sz="1600" i="1" dirty="0" err="1"/>
              <a:t>automatizimin</a:t>
            </a:r>
            <a:r>
              <a:rPr lang="en-US" sz="1600" i="1" dirty="0"/>
              <a:t> e </a:t>
            </a:r>
            <a:r>
              <a:rPr lang="en-US" sz="1600" i="1" dirty="0" err="1"/>
              <a:t>procesit</a:t>
            </a:r>
            <a:r>
              <a:rPr lang="en-US" sz="1600" i="1" dirty="0"/>
              <a:t> </a:t>
            </a:r>
            <a:r>
              <a:rPr lang="en-US" sz="1600" i="1" dirty="0" err="1"/>
              <a:t>te</a:t>
            </a:r>
            <a:r>
              <a:rPr lang="en-US" sz="1600" i="1" dirty="0"/>
              <a:t> </a:t>
            </a:r>
            <a:r>
              <a:rPr lang="en-US" sz="1600" i="1" dirty="0" err="1"/>
              <a:t>menaxhimit</a:t>
            </a:r>
            <a:r>
              <a:rPr lang="en-US" sz="1600" i="1" dirty="0"/>
              <a:t> </a:t>
            </a:r>
            <a:r>
              <a:rPr lang="en-US" sz="1600" i="1" dirty="0" err="1"/>
              <a:t>te</a:t>
            </a:r>
            <a:r>
              <a:rPr lang="en-US" sz="1600" i="1" dirty="0"/>
              <a:t> </a:t>
            </a:r>
            <a:r>
              <a:rPr lang="en-US" sz="1600" i="1" dirty="0" err="1"/>
              <a:t>aseteve</a:t>
            </a:r>
            <a:r>
              <a:rPr lang="en-US" sz="1600" i="1" dirty="0"/>
              <a:t> </a:t>
            </a:r>
            <a:r>
              <a:rPr lang="en-US" sz="1600" i="1" dirty="0" err="1"/>
              <a:t>vendore</a:t>
            </a:r>
            <a:r>
              <a:rPr lang="en-US" sz="1600" i="1" dirty="0"/>
              <a:t>, </a:t>
            </a:r>
            <a:r>
              <a:rPr lang="it-IT" sz="1600" i="1" dirty="0"/>
              <a:t>Identifikimi (ndarja) e llogarive vendore</a:t>
            </a:r>
            <a:endParaRPr lang="en-US" sz="1600" i="1" dirty="0"/>
          </a:p>
        </p:txBody>
      </p:sp>
      <p:sp>
        <p:nvSpPr>
          <p:cNvPr id="3" name="Title 4"/>
          <p:cNvSpPr txBox="1">
            <a:spLocks/>
          </p:cNvSpPr>
          <p:nvPr/>
        </p:nvSpPr>
        <p:spPr>
          <a:xfrm>
            <a:off x="95333" y="765021"/>
            <a:ext cx="11953328" cy="6092980"/>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pic>
        <p:nvPicPr>
          <p:cNvPr id="2" name="image6.jpeg">
            <a:extLst>
              <a:ext uri="{FF2B5EF4-FFF2-40B4-BE49-F238E27FC236}">
                <a16:creationId xmlns:a16="http://schemas.microsoft.com/office/drawing/2014/main" id="{5D6AC28B-89B5-977B-33AA-C64A41A47639}"/>
              </a:ext>
            </a:extLst>
          </p:cNvPr>
          <p:cNvPicPr>
            <a:picLocks noChangeAspect="1"/>
          </p:cNvPicPr>
          <p:nvPr/>
        </p:nvPicPr>
        <p:blipFill>
          <a:blip r:embed="rId3" cstate="print"/>
          <a:stretch>
            <a:fillRect/>
          </a:stretch>
        </p:blipFill>
        <p:spPr>
          <a:xfrm>
            <a:off x="10221646" y="89851"/>
            <a:ext cx="1638257" cy="675170"/>
          </a:xfrm>
          <a:prstGeom prst="rect">
            <a:avLst/>
          </a:prstGeom>
        </p:spPr>
      </p:pic>
    </p:spTree>
    <p:extLst>
      <p:ext uri="{BB962C8B-B14F-4D97-AF65-F5344CB8AC3E}">
        <p14:creationId xmlns:p14="http://schemas.microsoft.com/office/powerpoint/2010/main" val="371768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639000" y="-74087"/>
            <a:ext cx="7393888" cy="1135737"/>
          </a:xfrm>
        </p:spPr>
        <p:txBody>
          <a:bodyPr vert="horz" lIns="91440" tIns="45720" rIns="91440" bIns="45720" rtlCol="0" anchor="ctr">
            <a:normAutofit fontScale="90000"/>
          </a:bodyPr>
          <a:lstStyle/>
          <a:p>
            <a:r>
              <a:rPr lang="en-US" sz="2400" b="1" dirty="0"/>
              <a:t>5. </a:t>
            </a:r>
            <a:r>
              <a:rPr lang="sq-AL" sz="2400" b="1" dirty="0">
                <a:latin typeface="Calibri" panose="020F0502020204030204" pitchFamily="34" charset="0"/>
              </a:rPr>
              <a:t>Forcimi i demokracisë vendore dhe avancim i agjendës së integrimit evropian në nivel vendor</a:t>
            </a:r>
            <a:r>
              <a:rPr lang="en-GB" sz="2400" b="1" dirty="0">
                <a:latin typeface="Calibri" panose="020F0502020204030204" pitchFamily="34" charset="0"/>
              </a:rPr>
              <a:t/>
            </a:r>
            <a:br>
              <a:rPr lang="en-GB" sz="2400" b="1" dirty="0">
                <a:latin typeface="Calibri" panose="020F0502020204030204" pitchFamily="34" charset="0"/>
              </a:rPr>
            </a:br>
            <a:r>
              <a:rPr lang="en-GB" sz="1800" b="1" dirty="0">
                <a:solidFill>
                  <a:srgbClr val="2F5496"/>
                </a:solidFill>
                <a:effectLst/>
                <a:latin typeface="Times New Roman" panose="02020603050405020304" pitchFamily="18" charset="0"/>
                <a:ea typeface="Times New Roman" panose="02020603050405020304" pitchFamily="18" charset="0"/>
                <a:cs typeface="Calibri" panose="020F0502020204030204" pitchFamily="34" charset="0"/>
              </a:rPr>
              <a:t/>
            </a:r>
            <a:br>
              <a:rPr lang="en-GB" sz="1800" b="1" dirty="0">
                <a:solidFill>
                  <a:srgbClr val="2F5496"/>
                </a:solidFill>
                <a:effectLst/>
                <a:latin typeface="Times New Roman" panose="02020603050405020304" pitchFamily="18" charset="0"/>
                <a:ea typeface="Times New Roman" panose="02020603050405020304" pitchFamily="18" charset="0"/>
                <a:cs typeface="Calibri" panose="020F0502020204030204" pitchFamily="34" charset="0"/>
              </a:rPr>
            </a:br>
            <a:endParaRPr lang="en-US" sz="2400" b="1" kern="1200" dirty="0">
              <a:solidFill>
                <a:schemeClr val="tx1"/>
              </a:solidFill>
              <a:latin typeface="+mj-lt"/>
              <a:ea typeface="+mj-ea"/>
              <a:cs typeface="+mj-cs"/>
            </a:endParaRPr>
          </a:p>
        </p:txBody>
      </p:sp>
      <p:sp>
        <p:nvSpPr>
          <p:cNvPr id="9" name="Text Placeholder 8"/>
          <p:cNvSpPr>
            <a:spLocks noGrp="1"/>
          </p:cNvSpPr>
          <p:nvPr>
            <p:ph type="body" sz="quarter" idx="14"/>
          </p:nvPr>
        </p:nvSpPr>
        <p:spPr>
          <a:xfrm>
            <a:off x="643468" y="963266"/>
            <a:ext cx="11216435" cy="5351587"/>
          </a:xfrm>
        </p:spPr>
        <p:txBody>
          <a:bodyPr vert="horz" lIns="91440" tIns="45720" rIns="91440" bIns="45720" rtlCol="0">
            <a:normAutofit/>
          </a:bodyPr>
          <a:lstStyle/>
          <a:p>
            <a:pPr marL="0" lvl="2" indent="0" algn="just">
              <a:lnSpc>
                <a:spcPct val="125000"/>
              </a:lnSpc>
              <a:spcBef>
                <a:spcPts val="1200"/>
              </a:spcBef>
              <a:spcAft>
                <a:spcPts val="600"/>
              </a:spcAft>
              <a:buNone/>
            </a:pPr>
            <a:r>
              <a:rPr lang="en-GB" sz="1800" b="1" dirty="0">
                <a:latin typeface="Calibri" panose="020F0502020204030204" pitchFamily="34" charset="0"/>
              </a:rPr>
              <a:t>5.1 </a:t>
            </a:r>
            <a:r>
              <a:rPr lang="sq-AL" sz="1800" b="1" dirty="0">
                <a:latin typeface="Calibri" panose="020F0502020204030204" pitchFamily="34" charset="0"/>
              </a:rPr>
              <a:t>Konsolidim i rolit të NJVV-ve në ushtrimin e funksioneve të tyre duke qartësuar </a:t>
            </a:r>
            <a:r>
              <a:rPr lang="sq-AL" sz="1800" b="1" dirty="0" err="1">
                <a:latin typeface="Calibri" panose="020F0502020204030204" pitchFamily="34" charset="0"/>
              </a:rPr>
              <a:t>mbivendojset</a:t>
            </a:r>
            <a:r>
              <a:rPr lang="sq-AL" sz="1800" b="1" dirty="0">
                <a:latin typeface="Calibri" panose="020F0502020204030204" pitchFamily="34" charset="0"/>
              </a:rPr>
              <a:t> ligjore dhe administrative në marrëdhëniet ndërqeveritare</a:t>
            </a:r>
            <a:endParaRPr lang="en-GB" sz="1800" b="1" dirty="0">
              <a:latin typeface="Calibri" panose="020F0502020204030204" pitchFamily="34" charset="0"/>
            </a:endParaRPr>
          </a:p>
          <a:p>
            <a:pPr lvl="2" algn="just">
              <a:lnSpc>
                <a:spcPct val="110000"/>
              </a:lnSpc>
              <a:spcAft>
                <a:spcPts val="600"/>
              </a:spcAft>
            </a:pPr>
            <a:r>
              <a:rPr lang="sq-AL" sz="1400" i="1" dirty="0"/>
              <a:t>Sigurimi i përfaqësimit, udhëheqjes, planifikimit dhe vendimmarrjes demokratike dhe efektive</a:t>
            </a:r>
            <a:r>
              <a:rPr lang="en-GB" sz="1400" i="1" dirty="0"/>
              <a:t> (</a:t>
            </a:r>
            <a:r>
              <a:rPr lang="en-GB" sz="1400" i="1" dirty="0" err="1"/>
              <a:t>qartësim</a:t>
            </a:r>
            <a:r>
              <a:rPr lang="en-GB" sz="1400" i="1" dirty="0"/>
              <a:t> </a:t>
            </a:r>
            <a:r>
              <a:rPr lang="en-GB" sz="1400" i="1" dirty="0" err="1"/>
              <a:t>kompetencash</a:t>
            </a:r>
            <a:r>
              <a:rPr lang="en-GB" sz="1400" i="1" dirty="0"/>
              <a:t>, </a:t>
            </a:r>
            <a:r>
              <a:rPr lang="en-GB" sz="1400" i="1" dirty="0" err="1"/>
              <a:t>rishikim</a:t>
            </a:r>
            <a:r>
              <a:rPr lang="en-GB" sz="1400" i="1" dirty="0"/>
              <a:t> </a:t>
            </a:r>
            <a:r>
              <a:rPr lang="en-GB" sz="1400" i="1" dirty="0" err="1"/>
              <a:t>i</a:t>
            </a:r>
            <a:r>
              <a:rPr lang="en-GB" sz="1400" i="1" dirty="0"/>
              <a:t> </a:t>
            </a:r>
            <a:r>
              <a:rPr lang="en-GB" sz="1400" i="1" dirty="0" err="1"/>
              <a:t>kuadrit</a:t>
            </a:r>
            <a:r>
              <a:rPr lang="en-GB" sz="1400" i="1" dirty="0"/>
              <a:t> </a:t>
            </a:r>
            <a:r>
              <a:rPr lang="en-GB" sz="1400" i="1" dirty="0" err="1"/>
              <a:t>ligjor</a:t>
            </a:r>
            <a:r>
              <a:rPr lang="en-GB" sz="1400" i="1" dirty="0"/>
              <a:t> </a:t>
            </a:r>
            <a:r>
              <a:rPr lang="en-GB" sz="1400" i="1" dirty="0" err="1"/>
              <a:t>mbi</a:t>
            </a:r>
            <a:r>
              <a:rPr lang="en-GB" sz="1400" i="1" dirty="0"/>
              <a:t> </a:t>
            </a:r>
            <a:r>
              <a:rPr lang="en-GB" sz="1400" i="1" dirty="0" err="1"/>
              <a:t>konsultimet</a:t>
            </a:r>
            <a:r>
              <a:rPr lang="en-GB" sz="1400" i="1" dirty="0"/>
              <a:t> </a:t>
            </a:r>
            <a:r>
              <a:rPr lang="en-GB" sz="1400" i="1" dirty="0" err="1"/>
              <a:t>publike</a:t>
            </a:r>
            <a:r>
              <a:rPr lang="en-GB" sz="1400" i="1" dirty="0"/>
              <a:t> </a:t>
            </a:r>
            <a:r>
              <a:rPr lang="en-GB" sz="1400" i="1" dirty="0" err="1"/>
              <a:t>në</a:t>
            </a:r>
            <a:r>
              <a:rPr lang="en-GB" sz="1400" i="1" dirty="0"/>
              <a:t> </a:t>
            </a:r>
            <a:r>
              <a:rPr lang="en-GB" sz="1400" i="1" dirty="0" err="1"/>
              <a:t>nivel</a:t>
            </a:r>
            <a:r>
              <a:rPr lang="en-GB" sz="1400" i="1" dirty="0"/>
              <a:t> vendor, </a:t>
            </a:r>
            <a:r>
              <a:rPr lang="en-GB" sz="1400" i="1" dirty="0" err="1"/>
              <a:t>monitorim</a:t>
            </a:r>
            <a:r>
              <a:rPr lang="en-GB" sz="1400" i="1" dirty="0"/>
              <a:t> </a:t>
            </a:r>
            <a:r>
              <a:rPr lang="en-GB" sz="1400" i="1" dirty="0" err="1"/>
              <a:t>i</a:t>
            </a:r>
            <a:r>
              <a:rPr lang="en-GB" sz="1400" i="1" dirty="0"/>
              <a:t> </a:t>
            </a:r>
            <a:r>
              <a:rPr lang="en-GB" sz="1400" i="1" dirty="0" err="1"/>
              <a:t>veprimtarisë</a:t>
            </a:r>
            <a:r>
              <a:rPr lang="en-GB" sz="1400" i="1" dirty="0"/>
              <a:t> </a:t>
            </a:r>
            <a:r>
              <a:rPr lang="en-GB" sz="1400" i="1" dirty="0" err="1"/>
              <a:t>së</a:t>
            </a:r>
            <a:r>
              <a:rPr lang="en-GB" sz="1400" i="1" dirty="0"/>
              <a:t> KB </a:t>
            </a:r>
            <a:r>
              <a:rPr lang="en-GB" sz="1400" i="1" dirty="0" err="1"/>
              <a:t>brenda</a:t>
            </a:r>
            <a:r>
              <a:rPr lang="en-GB" sz="1400" i="1" dirty="0"/>
              <a:t> PV 2023-2025).</a:t>
            </a:r>
          </a:p>
          <a:p>
            <a:pPr lvl="2" algn="just">
              <a:lnSpc>
                <a:spcPct val="110000"/>
              </a:lnSpc>
              <a:spcAft>
                <a:spcPts val="600"/>
              </a:spcAft>
            </a:pPr>
            <a:r>
              <a:rPr lang="sq-AL" sz="1400" i="1" dirty="0"/>
              <a:t>Krijimi i </a:t>
            </a:r>
            <a:r>
              <a:rPr lang="sq-AL" sz="1400" i="1" dirty="0" err="1"/>
              <a:t>stukturave</a:t>
            </a:r>
            <a:r>
              <a:rPr lang="sq-AL" sz="1400" i="1" dirty="0"/>
              <a:t> </a:t>
            </a:r>
            <a:r>
              <a:rPr lang="sq-AL" sz="1400" i="1" dirty="0" err="1"/>
              <a:t>komunitare</a:t>
            </a:r>
            <a:r>
              <a:rPr lang="sq-AL" sz="1400" i="1" dirty="0"/>
              <a:t> te zgjedhura </a:t>
            </a:r>
            <a:r>
              <a:rPr lang="sq-AL" sz="1400" i="1" dirty="0" err="1"/>
              <a:t>demokratikisht</a:t>
            </a:r>
            <a:r>
              <a:rPr lang="sq-AL" sz="1400" i="1" dirty="0"/>
              <a:t>, te informuara dhe efikase, te afta për të përmbushur rolin e tyre në bashkëpunim me organet e zgjedhura dhe ekzekutive</a:t>
            </a:r>
            <a:r>
              <a:rPr lang="en-GB" sz="1400" i="1" dirty="0"/>
              <a:t> (</a:t>
            </a:r>
            <a:r>
              <a:rPr lang="en-GB" sz="1400" i="1" dirty="0" err="1"/>
              <a:t>studim</a:t>
            </a:r>
            <a:r>
              <a:rPr lang="en-GB" sz="1400" i="1" dirty="0"/>
              <a:t> </a:t>
            </a:r>
            <a:r>
              <a:rPr lang="en-GB" sz="1400" i="1" dirty="0" err="1"/>
              <a:t>mbi</a:t>
            </a:r>
            <a:r>
              <a:rPr lang="en-GB" sz="1400" i="1" dirty="0"/>
              <a:t> </a:t>
            </a:r>
            <a:r>
              <a:rPr lang="en-GB" sz="1400" i="1" dirty="0" err="1"/>
              <a:t>referendumin</a:t>
            </a:r>
            <a:r>
              <a:rPr lang="en-GB" sz="1400" i="1" dirty="0"/>
              <a:t> </a:t>
            </a:r>
            <a:r>
              <a:rPr lang="en-GB" sz="1400" i="1" dirty="0" err="1"/>
              <a:t>për</a:t>
            </a:r>
            <a:r>
              <a:rPr lang="en-GB" sz="1400" i="1" dirty="0"/>
              <a:t> </a:t>
            </a:r>
            <a:r>
              <a:rPr lang="en-GB" sz="1400" i="1" dirty="0" err="1"/>
              <a:t>cështjet</a:t>
            </a:r>
            <a:r>
              <a:rPr lang="en-GB" sz="1400" i="1" dirty="0"/>
              <a:t> </a:t>
            </a:r>
            <a:r>
              <a:rPr lang="en-GB" sz="1400" i="1" dirty="0" err="1"/>
              <a:t>vendore</a:t>
            </a:r>
            <a:r>
              <a:rPr lang="en-GB" sz="1400" i="1" dirty="0"/>
              <a:t>)</a:t>
            </a:r>
          </a:p>
          <a:p>
            <a:pPr marL="0" lvl="2" indent="0" algn="just">
              <a:lnSpc>
                <a:spcPct val="125000"/>
              </a:lnSpc>
              <a:spcBef>
                <a:spcPts val="1200"/>
              </a:spcBef>
              <a:spcAft>
                <a:spcPts val="600"/>
              </a:spcAft>
              <a:buNone/>
            </a:pPr>
            <a:r>
              <a:rPr lang="en-GB" sz="1800" b="1" dirty="0">
                <a:latin typeface="Calibri" panose="020F0502020204030204" pitchFamily="34" charset="0"/>
              </a:rPr>
              <a:t>5.2 </a:t>
            </a:r>
            <a:r>
              <a:rPr lang="sq-AL" sz="1800" b="1" dirty="0">
                <a:latin typeface="Calibri" panose="020F0502020204030204" pitchFamily="34" charset="0"/>
              </a:rPr>
              <a:t>Nxitja e politikave kundër korrupsionit në nivel vendor dhe konsolidimi i mëtejshëm i arritjeve mbi integritetin</a:t>
            </a:r>
            <a:endParaRPr lang="en-GB" sz="1800" b="1" dirty="0">
              <a:latin typeface="Calibri" panose="020F0502020204030204" pitchFamily="34" charset="0"/>
            </a:endParaRPr>
          </a:p>
          <a:p>
            <a:pPr lvl="2" algn="just">
              <a:lnSpc>
                <a:spcPct val="110000"/>
              </a:lnSpc>
              <a:spcAft>
                <a:spcPts val="600"/>
              </a:spcAft>
            </a:pPr>
            <a:r>
              <a:rPr lang="sq-AL" sz="1400" i="1" dirty="0" err="1"/>
              <a:t>Finalizmi</a:t>
            </a:r>
            <a:r>
              <a:rPr lang="sq-AL" sz="1400" i="1" dirty="0"/>
              <a:t> i procesit të hartimit të Planeve Vendore të Integritetit dhe Kodit të Sjelljes </a:t>
            </a:r>
            <a:r>
              <a:rPr lang="en-GB" sz="1400" i="1" dirty="0"/>
              <a:t>(</a:t>
            </a:r>
            <a:r>
              <a:rPr lang="en-GB" sz="1400" i="1" dirty="0" err="1"/>
              <a:t>përfundimi</a:t>
            </a:r>
            <a:r>
              <a:rPr lang="en-GB" sz="1400" i="1" dirty="0"/>
              <a:t> I tyre </a:t>
            </a:r>
            <a:r>
              <a:rPr lang="en-GB" sz="1400" i="1" dirty="0" err="1"/>
              <a:t>për</a:t>
            </a:r>
            <a:r>
              <a:rPr lang="en-GB" sz="1400" i="1" dirty="0"/>
              <a:t> </a:t>
            </a:r>
            <a:r>
              <a:rPr lang="en-GB" sz="1400" i="1" dirty="0" err="1"/>
              <a:t>bashkitë</a:t>
            </a:r>
            <a:r>
              <a:rPr lang="en-GB" sz="1400" i="1" dirty="0"/>
              <a:t> e </a:t>
            </a:r>
            <a:r>
              <a:rPr lang="en-GB" sz="1400" i="1" dirty="0" err="1"/>
              <a:t>mbetura</a:t>
            </a:r>
            <a:r>
              <a:rPr lang="en-GB" sz="1400" i="1" dirty="0"/>
              <a:t> </a:t>
            </a:r>
            <a:r>
              <a:rPr lang="en-GB" sz="1400" i="1" dirty="0" err="1"/>
              <a:t>deri</a:t>
            </a:r>
            <a:r>
              <a:rPr lang="en-GB" sz="1400" i="1" dirty="0"/>
              <a:t> </a:t>
            </a:r>
            <a:r>
              <a:rPr lang="en-GB" sz="1400" i="1" dirty="0" err="1"/>
              <a:t>në</a:t>
            </a:r>
            <a:r>
              <a:rPr lang="en-GB" sz="1400" i="1" dirty="0"/>
              <a:t> 2025).</a:t>
            </a:r>
          </a:p>
          <a:p>
            <a:pPr lvl="2" algn="just">
              <a:lnSpc>
                <a:spcPct val="110000"/>
              </a:lnSpc>
              <a:spcAft>
                <a:spcPts val="600"/>
              </a:spcAft>
            </a:pPr>
            <a:r>
              <a:rPr lang="sq-AL" sz="1400" i="1" dirty="0"/>
              <a:t>Krijimi i mekanizmit të brendshëm institucional të strukturave qendrore për monitorimin e elementëve të demokracisë vendore dhe luftës kundër korrupsionit në nivel vendor</a:t>
            </a:r>
            <a:r>
              <a:rPr lang="en-GB" sz="1400" i="1" dirty="0"/>
              <a:t> (</a:t>
            </a:r>
            <a:r>
              <a:rPr lang="en-GB" sz="1400" i="1" dirty="0" err="1"/>
              <a:t>që</a:t>
            </a:r>
            <a:r>
              <a:rPr lang="en-GB" sz="1400" i="1" dirty="0"/>
              <a:t> </a:t>
            </a:r>
            <a:r>
              <a:rPr lang="en-GB" sz="1400" i="1" dirty="0" err="1"/>
              <a:t>brenda</a:t>
            </a:r>
            <a:r>
              <a:rPr lang="en-GB" sz="1400" i="1" dirty="0"/>
              <a:t> 2023-2025 </a:t>
            </a:r>
            <a:r>
              <a:rPr lang="en-GB" sz="1400" i="1" dirty="0" err="1"/>
              <a:t>nëpërmjet</a:t>
            </a:r>
            <a:r>
              <a:rPr lang="en-GB" sz="1400" i="1" dirty="0"/>
              <a:t> KB, </a:t>
            </a:r>
            <a:r>
              <a:rPr lang="en-GB" sz="1400" i="1" dirty="0" err="1"/>
              <a:t>edukimi</a:t>
            </a:r>
            <a:r>
              <a:rPr lang="en-GB" sz="1400" i="1" dirty="0"/>
              <a:t> </a:t>
            </a:r>
            <a:r>
              <a:rPr lang="en-GB" sz="1400" i="1" dirty="0" err="1"/>
              <a:t>ligjor</a:t>
            </a:r>
            <a:r>
              <a:rPr lang="en-GB" sz="1400" i="1" dirty="0"/>
              <a:t> </a:t>
            </a:r>
            <a:r>
              <a:rPr lang="en-GB" sz="1400" i="1" dirty="0" err="1"/>
              <a:t>i</a:t>
            </a:r>
            <a:r>
              <a:rPr lang="en-GB" sz="1400" i="1" dirty="0"/>
              <a:t> </a:t>
            </a:r>
            <a:r>
              <a:rPr lang="en-GB" sz="1400" i="1" dirty="0" err="1"/>
              <a:t>publikut</a:t>
            </a:r>
            <a:r>
              <a:rPr lang="en-GB" sz="1400" i="1" dirty="0"/>
              <a:t>, </a:t>
            </a:r>
            <a:r>
              <a:rPr lang="en-GB" sz="1400" i="1" dirty="0" err="1"/>
              <a:t>përmirësimi</a:t>
            </a:r>
            <a:r>
              <a:rPr lang="en-GB" sz="1400" i="1" dirty="0"/>
              <a:t> </a:t>
            </a:r>
            <a:r>
              <a:rPr lang="en-GB" sz="1400" i="1" dirty="0" err="1"/>
              <a:t>i</a:t>
            </a:r>
            <a:r>
              <a:rPr lang="en-GB" sz="1400" i="1" dirty="0"/>
              <a:t> </a:t>
            </a:r>
            <a:r>
              <a:rPr lang="en-GB" sz="1400" i="1" dirty="0" err="1"/>
              <a:t>infrastrukturës</a:t>
            </a:r>
            <a:r>
              <a:rPr lang="en-GB" sz="1400" i="1" dirty="0"/>
              <a:t> </a:t>
            </a:r>
            <a:r>
              <a:rPr lang="en-GB" sz="1400" i="1" dirty="0" err="1"/>
              <a:t>së</a:t>
            </a:r>
            <a:r>
              <a:rPr lang="en-GB" sz="1400" i="1" dirty="0"/>
              <a:t> KB) </a:t>
            </a:r>
          </a:p>
          <a:p>
            <a:pPr marL="0" lvl="2" indent="0" algn="just">
              <a:lnSpc>
                <a:spcPct val="125000"/>
              </a:lnSpc>
              <a:spcBef>
                <a:spcPts val="1200"/>
              </a:spcBef>
              <a:spcAft>
                <a:spcPts val="600"/>
              </a:spcAft>
              <a:buNone/>
            </a:pPr>
            <a:endParaRPr lang="en-US" sz="1800" b="1" dirty="0">
              <a:latin typeface="Calibri" panose="020F0502020204030204" pitchFamily="34" charset="0"/>
            </a:endParaRPr>
          </a:p>
        </p:txBody>
      </p:sp>
      <p:sp>
        <p:nvSpPr>
          <p:cNvPr id="3" name="Title 4"/>
          <p:cNvSpPr txBox="1">
            <a:spLocks/>
          </p:cNvSpPr>
          <p:nvPr/>
        </p:nvSpPr>
        <p:spPr>
          <a:xfrm>
            <a:off x="95333" y="765021"/>
            <a:ext cx="11953328" cy="6092980"/>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pic>
        <p:nvPicPr>
          <p:cNvPr id="2" name="image6.jpeg">
            <a:extLst>
              <a:ext uri="{FF2B5EF4-FFF2-40B4-BE49-F238E27FC236}">
                <a16:creationId xmlns:a16="http://schemas.microsoft.com/office/drawing/2014/main" id="{5D6AC28B-89B5-977B-33AA-C64A41A47639}"/>
              </a:ext>
            </a:extLst>
          </p:cNvPr>
          <p:cNvPicPr>
            <a:picLocks noChangeAspect="1"/>
          </p:cNvPicPr>
          <p:nvPr/>
        </p:nvPicPr>
        <p:blipFill>
          <a:blip r:embed="rId3" cstate="print"/>
          <a:stretch>
            <a:fillRect/>
          </a:stretch>
        </p:blipFill>
        <p:spPr>
          <a:xfrm>
            <a:off x="10221646" y="89851"/>
            <a:ext cx="1638257" cy="675170"/>
          </a:xfrm>
          <a:prstGeom prst="rect">
            <a:avLst/>
          </a:prstGeom>
        </p:spPr>
      </p:pic>
      <p:pic>
        <p:nvPicPr>
          <p:cNvPr id="6" name="Picture 5" descr="Icon&#10;&#10;Description automatically generated">
            <a:extLst>
              <a:ext uri="{FF2B5EF4-FFF2-40B4-BE49-F238E27FC236}">
                <a16:creationId xmlns:a16="http://schemas.microsoft.com/office/drawing/2014/main" id="{DE708F99-C739-8C0F-0579-E7650F7E5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536" y="4714875"/>
            <a:ext cx="2143125" cy="2143125"/>
          </a:xfrm>
          <a:prstGeom prst="rect">
            <a:avLst/>
          </a:prstGeom>
        </p:spPr>
      </p:pic>
    </p:spTree>
    <p:extLst>
      <p:ext uri="{BB962C8B-B14F-4D97-AF65-F5344CB8AC3E}">
        <p14:creationId xmlns:p14="http://schemas.microsoft.com/office/powerpoint/2010/main" val="79691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9A4F40D6-838D-33B6-BE50-9D5344AEFD86}"/>
              </a:ext>
            </a:extLst>
          </p:cNvPr>
          <p:cNvPicPr>
            <a:picLocks noChangeAspect="1"/>
          </p:cNvPicPr>
          <p:nvPr/>
        </p:nvPicPr>
        <p:blipFill rotWithShape="1">
          <a:blip r:embed="rId3">
            <a:extLst>
              <a:ext uri="{28A0092B-C50C-407E-A947-70E740481C1C}">
                <a14:useLocalDpi xmlns:a14="http://schemas.microsoft.com/office/drawing/2010/main" val="0"/>
              </a:ext>
            </a:extLst>
          </a:blip>
          <a:srcRect t="8511" r="25021" b="579"/>
          <a:stretch/>
        </p:blipFill>
        <p:spPr>
          <a:xfrm>
            <a:off x="4925960" y="10"/>
            <a:ext cx="7266039" cy="6857990"/>
          </a:xfrm>
          <a:prstGeom prst="rect">
            <a:avLst/>
          </a:prstGeom>
        </p:spPr>
      </p:pic>
      <p:sp>
        <p:nvSpPr>
          <p:cNvPr id="5" name="Title 4"/>
          <p:cNvSpPr>
            <a:spLocks noGrp="1"/>
          </p:cNvSpPr>
          <p:nvPr>
            <p:ph type="title" idx="4294967295"/>
          </p:nvPr>
        </p:nvSpPr>
        <p:spPr>
          <a:xfrm>
            <a:off x="371094" y="1161288"/>
            <a:ext cx="5351280" cy="1124712"/>
          </a:xfrm>
        </p:spPr>
        <p:txBody>
          <a:bodyPr vert="horz" lIns="91440" tIns="45720" rIns="91440" bIns="45720" rtlCol="0" anchor="b">
            <a:noAutofit/>
          </a:bodyPr>
          <a:lstStyle/>
          <a:p>
            <a:r>
              <a:rPr lang="en-US" sz="1800" b="1" dirty="0"/>
              <a:t>5. </a:t>
            </a:r>
            <a:r>
              <a:rPr lang="en-US" sz="1800" b="1" dirty="0" err="1"/>
              <a:t>Forcimi</a:t>
            </a:r>
            <a:r>
              <a:rPr lang="en-US" sz="1800" b="1" dirty="0"/>
              <a:t> </a:t>
            </a:r>
            <a:r>
              <a:rPr lang="en-US" sz="1800" b="1" dirty="0" err="1"/>
              <a:t>i</a:t>
            </a:r>
            <a:r>
              <a:rPr lang="en-US" sz="1800" b="1" dirty="0"/>
              <a:t> </a:t>
            </a:r>
            <a:r>
              <a:rPr lang="en-US" sz="1800" b="1" dirty="0" err="1"/>
              <a:t>demokracisë</a:t>
            </a:r>
            <a:r>
              <a:rPr lang="en-US" sz="1800" b="1" dirty="0"/>
              <a:t> </a:t>
            </a:r>
            <a:r>
              <a:rPr lang="en-US" sz="1800" b="1" dirty="0" err="1"/>
              <a:t>vendore</a:t>
            </a:r>
            <a:r>
              <a:rPr lang="en-US" sz="1800" b="1" dirty="0"/>
              <a:t> </a:t>
            </a:r>
            <a:r>
              <a:rPr lang="en-US" sz="1800" b="1" dirty="0" err="1"/>
              <a:t>dhe</a:t>
            </a:r>
            <a:r>
              <a:rPr lang="en-US" sz="1800" b="1" dirty="0"/>
              <a:t> </a:t>
            </a:r>
            <a:r>
              <a:rPr lang="en-US" sz="1800" b="1" dirty="0" err="1"/>
              <a:t>avancim</a:t>
            </a:r>
            <a:r>
              <a:rPr lang="en-US" sz="1800" b="1" dirty="0"/>
              <a:t> </a:t>
            </a:r>
            <a:r>
              <a:rPr lang="en-US" sz="1800" b="1" dirty="0" err="1"/>
              <a:t>i</a:t>
            </a:r>
            <a:r>
              <a:rPr lang="en-US" sz="1800" b="1" dirty="0"/>
              <a:t> </a:t>
            </a:r>
            <a:r>
              <a:rPr lang="en-US" sz="1800" b="1" dirty="0" err="1"/>
              <a:t>agjendës</a:t>
            </a:r>
            <a:r>
              <a:rPr lang="en-US" sz="1800" b="1" dirty="0"/>
              <a:t> </a:t>
            </a:r>
            <a:r>
              <a:rPr lang="en-US" sz="1800" b="1" dirty="0" err="1"/>
              <a:t>së</a:t>
            </a:r>
            <a:r>
              <a:rPr lang="en-US" sz="1800" b="1" dirty="0"/>
              <a:t> </a:t>
            </a:r>
            <a:r>
              <a:rPr lang="en-US" sz="1800" b="1" dirty="0" err="1"/>
              <a:t>integrimit</a:t>
            </a:r>
            <a:r>
              <a:rPr lang="en-US" sz="1800" b="1" dirty="0"/>
              <a:t> </a:t>
            </a:r>
            <a:r>
              <a:rPr lang="en-US" sz="1800" b="1" dirty="0" err="1"/>
              <a:t>evropian</a:t>
            </a:r>
            <a:r>
              <a:rPr lang="en-US" sz="1800" b="1" dirty="0"/>
              <a:t> </a:t>
            </a:r>
            <a:r>
              <a:rPr lang="en-US" sz="1800" b="1" dirty="0" err="1"/>
              <a:t>në</a:t>
            </a:r>
            <a:r>
              <a:rPr lang="en-US" sz="1800" b="1" dirty="0"/>
              <a:t> </a:t>
            </a:r>
            <a:r>
              <a:rPr lang="en-US" sz="1800" b="1" dirty="0" err="1"/>
              <a:t>nivel</a:t>
            </a:r>
            <a:r>
              <a:rPr lang="en-US" sz="1800" b="1" dirty="0"/>
              <a:t> vendor</a:t>
            </a:r>
            <a:br>
              <a:rPr lang="en-US" sz="1800" b="1" dirty="0"/>
            </a:br>
            <a:r>
              <a:rPr lang="en-US" sz="1800" b="1" dirty="0">
                <a:effectLst/>
              </a:rPr>
              <a:t/>
            </a:r>
            <a:br>
              <a:rPr lang="en-US" sz="1800" b="1" dirty="0">
                <a:effectLst/>
              </a:rPr>
            </a:br>
            <a:endParaRPr lang="en-US" sz="1800" b="1" dirty="0"/>
          </a:p>
        </p:txBody>
      </p:sp>
      <p:sp>
        <p:nvSpPr>
          <p:cNvPr id="9" name="Text Placeholder 8"/>
          <p:cNvSpPr>
            <a:spLocks noGrp="1"/>
          </p:cNvSpPr>
          <p:nvPr>
            <p:ph type="body" sz="quarter" idx="14"/>
          </p:nvPr>
        </p:nvSpPr>
        <p:spPr>
          <a:xfrm>
            <a:off x="-54380" y="2207882"/>
            <a:ext cx="4980340" cy="3207258"/>
          </a:xfrm>
        </p:spPr>
        <p:txBody>
          <a:bodyPr vert="horz" lIns="91440" tIns="45720" rIns="91440" bIns="45720" rtlCol="0" anchor="t">
            <a:noAutofit/>
          </a:bodyPr>
          <a:lstStyle/>
          <a:p>
            <a:pPr marL="0" lvl="2">
              <a:spcBef>
                <a:spcPts val="1200"/>
              </a:spcBef>
              <a:spcAft>
                <a:spcPts val="600"/>
              </a:spcAft>
            </a:pPr>
            <a:endParaRPr lang="en-US" sz="1800" b="1" dirty="0"/>
          </a:p>
          <a:p>
            <a:pPr marL="0" lvl="2" indent="0">
              <a:spcBef>
                <a:spcPts val="1200"/>
              </a:spcBef>
              <a:spcAft>
                <a:spcPts val="600"/>
              </a:spcAft>
              <a:buNone/>
            </a:pPr>
            <a:r>
              <a:rPr lang="en-US" sz="1800" b="1" dirty="0"/>
              <a:t>5.3 </a:t>
            </a:r>
            <a:r>
              <a:rPr lang="en-US" sz="1800" b="1" dirty="0" err="1"/>
              <a:t>Avancim</a:t>
            </a:r>
            <a:r>
              <a:rPr lang="en-US" sz="1800" b="1" dirty="0"/>
              <a:t> </a:t>
            </a:r>
            <a:r>
              <a:rPr lang="en-US" sz="1800" b="1" dirty="0" err="1"/>
              <a:t>i</a:t>
            </a:r>
            <a:r>
              <a:rPr lang="en-US" sz="1800" b="1" dirty="0"/>
              <a:t> </a:t>
            </a:r>
            <a:r>
              <a:rPr lang="en-US" sz="1800" b="1" dirty="0" err="1"/>
              <a:t>agjendës</a:t>
            </a:r>
            <a:r>
              <a:rPr lang="en-US" sz="1800" b="1" dirty="0"/>
              <a:t> </a:t>
            </a:r>
            <a:r>
              <a:rPr lang="en-US" sz="1800" b="1" dirty="0" err="1"/>
              <a:t>së</a:t>
            </a:r>
            <a:r>
              <a:rPr lang="en-US" sz="1800" b="1" dirty="0"/>
              <a:t> </a:t>
            </a:r>
            <a:r>
              <a:rPr lang="en-US" sz="1800" b="1" dirty="0" err="1"/>
              <a:t>integrimit</a:t>
            </a:r>
            <a:r>
              <a:rPr lang="en-US" sz="1800" b="1" dirty="0"/>
              <a:t> </a:t>
            </a:r>
            <a:r>
              <a:rPr lang="en-US" sz="1800" b="1" dirty="0" err="1"/>
              <a:t>evropian</a:t>
            </a:r>
            <a:r>
              <a:rPr lang="en-US" sz="1800" b="1" dirty="0"/>
              <a:t> </a:t>
            </a:r>
            <a:r>
              <a:rPr lang="en-US" sz="1800" b="1" dirty="0" err="1"/>
              <a:t>në</a:t>
            </a:r>
            <a:r>
              <a:rPr lang="en-US" sz="1800" b="1" dirty="0"/>
              <a:t> </a:t>
            </a:r>
            <a:r>
              <a:rPr lang="en-US" sz="1800" b="1" dirty="0" err="1"/>
              <a:t>nivel</a:t>
            </a:r>
            <a:r>
              <a:rPr lang="en-US" sz="1800" b="1" dirty="0"/>
              <a:t> vendor</a:t>
            </a:r>
          </a:p>
          <a:p>
            <a:pPr lvl="2" algn="just">
              <a:spcAft>
                <a:spcPts val="600"/>
              </a:spcAft>
            </a:pPr>
            <a:r>
              <a:rPr lang="en-US" sz="1800" i="1" dirty="0" err="1"/>
              <a:t>Rritja</a:t>
            </a:r>
            <a:r>
              <a:rPr lang="en-US" sz="1800" i="1" dirty="0"/>
              <a:t> e </a:t>
            </a:r>
            <a:r>
              <a:rPr lang="en-US" sz="1800" i="1" dirty="0" err="1"/>
              <a:t>kapaciteteve</a:t>
            </a:r>
            <a:r>
              <a:rPr lang="en-US" sz="1800" i="1" dirty="0"/>
              <a:t> </a:t>
            </a:r>
            <a:r>
              <a:rPr lang="en-US" sz="1800" i="1" dirty="0" err="1"/>
              <a:t>të</a:t>
            </a:r>
            <a:r>
              <a:rPr lang="en-US" sz="1800" i="1" dirty="0"/>
              <a:t> </a:t>
            </a:r>
            <a:r>
              <a:rPr lang="en-US" sz="1800" i="1" dirty="0" err="1"/>
              <a:t>njësive</a:t>
            </a:r>
            <a:r>
              <a:rPr lang="en-US" sz="1800" i="1" dirty="0"/>
              <a:t> </a:t>
            </a:r>
            <a:r>
              <a:rPr lang="en-US" sz="1800" i="1" dirty="0" err="1"/>
              <a:t>të</a:t>
            </a:r>
            <a:r>
              <a:rPr lang="en-US" sz="1800" i="1" dirty="0"/>
              <a:t> </a:t>
            </a:r>
            <a:r>
              <a:rPr lang="en-US" sz="1800" i="1" dirty="0" err="1"/>
              <a:t>qeverisjes</a:t>
            </a:r>
            <a:r>
              <a:rPr lang="en-US" sz="1800" i="1" dirty="0"/>
              <a:t> </a:t>
            </a:r>
            <a:r>
              <a:rPr lang="en-US" sz="1800" i="1" dirty="0" err="1"/>
              <a:t>vendore</a:t>
            </a:r>
            <a:r>
              <a:rPr lang="en-US" sz="1800" i="1" dirty="0"/>
              <a:t> </a:t>
            </a:r>
            <a:r>
              <a:rPr lang="en-US" sz="1800" i="1" dirty="0" err="1"/>
              <a:t>për</a:t>
            </a:r>
            <a:r>
              <a:rPr lang="en-US" sz="1800" i="1" dirty="0"/>
              <a:t> </a:t>
            </a:r>
            <a:r>
              <a:rPr lang="en-US" sz="1800" i="1" dirty="0" err="1"/>
              <a:t>të</a:t>
            </a:r>
            <a:r>
              <a:rPr lang="en-US" sz="1800" i="1" dirty="0"/>
              <a:t> </a:t>
            </a:r>
            <a:r>
              <a:rPr lang="en-US" sz="1800" i="1" dirty="0" err="1"/>
              <a:t>zbatuar</a:t>
            </a:r>
            <a:r>
              <a:rPr lang="en-US" sz="1800" i="1" dirty="0"/>
              <a:t> me </a:t>
            </a:r>
            <a:r>
              <a:rPr lang="en-US" sz="1800" i="1" dirty="0" err="1"/>
              <a:t>sukses</a:t>
            </a:r>
            <a:r>
              <a:rPr lang="en-US" sz="1800" i="1" dirty="0"/>
              <a:t> </a:t>
            </a:r>
            <a:r>
              <a:rPr lang="en-US" sz="1800" i="1" dirty="0" err="1"/>
              <a:t>detyrimet</a:t>
            </a:r>
            <a:r>
              <a:rPr lang="en-US" sz="1800" i="1" dirty="0"/>
              <a:t> e </a:t>
            </a:r>
            <a:r>
              <a:rPr lang="en-US" sz="1800" i="1" dirty="0" err="1"/>
              <a:t>anëtarësimit</a:t>
            </a:r>
            <a:r>
              <a:rPr lang="en-US" sz="1800" i="1" dirty="0"/>
              <a:t> </a:t>
            </a:r>
            <a:r>
              <a:rPr lang="en-US" sz="1800" i="1" dirty="0" err="1"/>
              <a:t>në</a:t>
            </a:r>
            <a:r>
              <a:rPr lang="en-US" sz="1800" i="1" dirty="0"/>
              <a:t> BE (2023-2025 </a:t>
            </a:r>
            <a:r>
              <a:rPr lang="en-US" sz="1800" i="1" dirty="0" err="1"/>
              <a:t>dhe</a:t>
            </a:r>
            <a:r>
              <a:rPr lang="en-US" sz="1800" i="1" dirty="0"/>
              <a:t> n</a:t>
            </a:r>
            <a:r>
              <a:rPr lang="sq-AL" sz="1800" i="1" dirty="0"/>
              <a:t>ë</a:t>
            </a:r>
            <a:r>
              <a:rPr lang="en-US" sz="1800" i="1" dirty="0"/>
              <a:t> </a:t>
            </a:r>
            <a:r>
              <a:rPr lang="en-US" sz="1800" i="1" dirty="0" err="1"/>
              <a:t>vazhdim</a:t>
            </a:r>
            <a:r>
              <a:rPr lang="en-US" sz="1800" i="1" dirty="0"/>
              <a:t> </a:t>
            </a:r>
            <a:r>
              <a:rPr lang="en-US" sz="1800" i="1" dirty="0" err="1"/>
              <a:t>si</a:t>
            </a:r>
            <a:r>
              <a:rPr lang="en-US" sz="1800" i="1" dirty="0"/>
              <a:t> </a:t>
            </a:r>
            <a:r>
              <a:rPr lang="en-US" sz="1800" i="1" dirty="0" err="1"/>
              <a:t>nevojë</a:t>
            </a:r>
            <a:r>
              <a:rPr lang="en-US" sz="1800" i="1" dirty="0"/>
              <a:t> e </a:t>
            </a:r>
            <a:r>
              <a:rPr lang="en-US" sz="1800" i="1" dirty="0" err="1"/>
              <a:t>vazhdueshme</a:t>
            </a:r>
            <a:r>
              <a:rPr lang="en-US" sz="1800" i="1" dirty="0"/>
              <a:t>)</a:t>
            </a:r>
          </a:p>
          <a:p>
            <a:pPr lvl="2" algn="just">
              <a:spcAft>
                <a:spcPts val="600"/>
              </a:spcAft>
            </a:pPr>
            <a:r>
              <a:rPr lang="en-US" sz="1800" i="1" dirty="0" err="1"/>
              <a:t>Forcimi</a:t>
            </a:r>
            <a:r>
              <a:rPr lang="en-US" sz="1800" i="1" dirty="0"/>
              <a:t> </a:t>
            </a:r>
            <a:r>
              <a:rPr lang="en-US" sz="1800" i="1" dirty="0" err="1"/>
              <a:t>i</a:t>
            </a:r>
            <a:r>
              <a:rPr lang="en-US" sz="1800" i="1" dirty="0"/>
              <a:t> </a:t>
            </a:r>
            <a:r>
              <a:rPr lang="en-US" sz="1800" i="1" dirty="0" err="1"/>
              <a:t>kapaciteteve</a:t>
            </a:r>
            <a:r>
              <a:rPr lang="en-US" sz="1800" i="1" dirty="0"/>
              <a:t> </a:t>
            </a:r>
            <a:r>
              <a:rPr lang="en-US" sz="1800" i="1" dirty="0" err="1"/>
              <a:t>të</a:t>
            </a:r>
            <a:r>
              <a:rPr lang="en-US" sz="1800" i="1" dirty="0"/>
              <a:t> NJQV-</a:t>
            </a:r>
            <a:r>
              <a:rPr lang="en-US" sz="1800" i="1" dirty="0" err="1"/>
              <a:t>ve</a:t>
            </a:r>
            <a:r>
              <a:rPr lang="en-US" sz="1800" i="1" dirty="0"/>
              <a:t> </a:t>
            </a:r>
            <a:r>
              <a:rPr lang="en-US" sz="1800" i="1" dirty="0" err="1"/>
              <a:t>për</a:t>
            </a:r>
            <a:r>
              <a:rPr lang="en-US" sz="1800" i="1" dirty="0"/>
              <a:t> </a:t>
            </a:r>
            <a:r>
              <a:rPr lang="en-US" sz="1800" i="1" dirty="0" err="1"/>
              <a:t>të</a:t>
            </a:r>
            <a:r>
              <a:rPr lang="en-US" sz="1800" i="1" dirty="0"/>
              <a:t> </a:t>
            </a:r>
            <a:r>
              <a:rPr lang="en-US" sz="1800" i="1" dirty="0" err="1"/>
              <a:t>përfituar</a:t>
            </a:r>
            <a:r>
              <a:rPr lang="en-US" sz="1800" i="1" dirty="0"/>
              <a:t> </a:t>
            </a:r>
            <a:r>
              <a:rPr lang="en-US" sz="1800" i="1" dirty="0" err="1"/>
              <a:t>nga</a:t>
            </a:r>
            <a:r>
              <a:rPr lang="en-US" sz="1800" i="1" dirty="0"/>
              <a:t> </a:t>
            </a:r>
            <a:r>
              <a:rPr lang="en-US" sz="1800" i="1" dirty="0" err="1"/>
              <a:t>mundësitë</a:t>
            </a:r>
            <a:r>
              <a:rPr lang="en-US" sz="1800" i="1" dirty="0"/>
              <a:t> e </a:t>
            </a:r>
            <a:r>
              <a:rPr lang="en-US" sz="1800" i="1" dirty="0" err="1"/>
              <a:t>financimit</a:t>
            </a:r>
            <a:r>
              <a:rPr lang="en-US" sz="1800" i="1" dirty="0"/>
              <a:t> </a:t>
            </a:r>
            <a:r>
              <a:rPr lang="en-US" sz="1800" i="1" dirty="0" err="1"/>
              <a:t>të</a:t>
            </a:r>
            <a:r>
              <a:rPr lang="en-US" sz="1800" i="1" dirty="0"/>
              <a:t> BE-</a:t>
            </a:r>
            <a:r>
              <a:rPr lang="en-US" sz="1800" i="1" dirty="0" err="1"/>
              <a:t>së</a:t>
            </a:r>
            <a:r>
              <a:rPr lang="en-US" sz="1800" i="1" dirty="0"/>
              <a:t> (2023-2025 </a:t>
            </a:r>
            <a:r>
              <a:rPr lang="en-US" sz="1800" i="1" dirty="0" err="1"/>
              <a:t>dhe</a:t>
            </a:r>
            <a:r>
              <a:rPr lang="en-US" sz="1800" i="1" dirty="0"/>
              <a:t> </a:t>
            </a:r>
            <a:r>
              <a:rPr lang="en-US" sz="1800" i="1" dirty="0" err="1"/>
              <a:t>në</a:t>
            </a:r>
            <a:r>
              <a:rPr lang="en-US" sz="1800" i="1" dirty="0"/>
              <a:t> </a:t>
            </a:r>
            <a:r>
              <a:rPr lang="en-US" sz="1800" i="1" dirty="0" err="1"/>
              <a:t>vazhdim</a:t>
            </a:r>
            <a:r>
              <a:rPr lang="en-US" sz="1800" i="1" dirty="0"/>
              <a:t> </a:t>
            </a:r>
            <a:r>
              <a:rPr lang="en-US" sz="1800" i="1" dirty="0" err="1"/>
              <a:t>si</a:t>
            </a:r>
            <a:r>
              <a:rPr lang="en-US" sz="1800" i="1" dirty="0"/>
              <a:t> </a:t>
            </a:r>
            <a:r>
              <a:rPr lang="en-US" sz="1800" i="1" dirty="0" err="1"/>
              <a:t>nevojë</a:t>
            </a:r>
            <a:r>
              <a:rPr lang="en-US" sz="1800" i="1" dirty="0"/>
              <a:t> e </a:t>
            </a:r>
            <a:r>
              <a:rPr lang="en-US" sz="1800" i="1" dirty="0" err="1"/>
              <a:t>vazhdueshme</a:t>
            </a:r>
            <a:r>
              <a:rPr lang="en-US" sz="1800" i="1" dirty="0"/>
              <a:t>).</a:t>
            </a:r>
          </a:p>
          <a:p>
            <a:pPr lvl="2">
              <a:spcAft>
                <a:spcPts val="600"/>
              </a:spcAft>
            </a:pPr>
            <a:endParaRPr lang="en-US" sz="1800" i="1" dirty="0"/>
          </a:p>
          <a:p>
            <a:pPr marL="0" lvl="2">
              <a:spcBef>
                <a:spcPts val="1200"/>
              </a:spcBef>
              <a:spcAft>
                <a:spcPts val="600"/>
              </a:spcAft>
            </a:pPr>
            <a:endParaRPr lang="en-US" sz="1800" b="1" dirty="0"/>
          </a:p>
        </p:txBody>
      </p:sp>
      <p:sp>
        <p:nvSpPr>
          <p:cNvPr id="3" name="Title 4"/>
          <p:cNvSpPr txBox="1">
            <a:spLocks/>
          </p:cNvSpPr>
          <p:nvPr/>
        </p:nvSpPr>
        <p:spPr>
          <a:xfrm>
            <a:off x="95333" y="765021"/>
            <a:ext cx="11953328" cy="6092980"/>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spTree>
    <p:extLst>
      <p:ext uri="{BB962C8B-B14F-4D97-AF65-F5344CB8AC3E}">
        <p14:creationId xmlns:p14="http://schemas.microsoft.com/office/powerpoint/2010/main" val="126522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72493" y="238539"/>
            <a:ext cx="11018520" cy="1434415"/>
          </a:xfrm>
        </p:spPr>
        <p:txBody>
          <a:bodyPr vert="horz" lIns="91440" tIns="45720" rIns="91440" bIns="45720" rtlCol="0" anchor="b">
            <a:normAutofit/>
          </a:bodyPr>
          <a:lstStyle/>
          <a:p>
            <a:r>
              <a:rPr lang="en-US" sz="2200" b="1" dirty="0"/>
              <a:t>6. </a:t>
            </a:r>
            <a:r>
              <a:rPr lang="en-US" sz="2200" b="1" dirty="0" err="1"/>
              <a:t>Forcimi</a:t>
            </a:r>
            <a:r>
              <a:rPr lang="en-US" sz="2200" b="1" dirty="0"/>
              <a:t> </a:t>
            </a:r>
            <a:r>
              <a:rPr lang="en-US" sz="2200" b="1" dirty="0" err="1"/>
              <a:t>i</a:t>
            </a:r>
            <a:r>
              <a:rPr lang="en-US" sz="2200" b="1" dirty="0"/>
              <a:t> </a:t>
            </a:r>
            <a:r>
              <a:rPr lang="en-US" sz="2200" b="1" dirty="0" err="1"/>
              <a:t>kapaciteteve</a:t>
            </a:r>
            <a:r>
              <a:rPr lang="en-US" sz="2200" b="1" dirty="0"/>
              <a:t> </a:t>
            </a:r>
            <a:r>
              <a:rPr lang="en-US" sz="2200" b="1" dirty="0" err="1"/>
              <a:t>institucionale</a:t>
            </a:r>
            <a:r>
              <a:rPr lang="en-US" sz="2200" b="1" dirty="0"/>
              <a:t> </a:t>
            </a:r>
            <a:r>
              <a:rPr lang="en-US" sz="2200" b="1" dirty="0" err="1"/>
              <a:t>të</a:t>
            </a:r>
            <a:r>
              <a:rPr lang="en-US" sz="2200" b="1" dirty="0"/>
              <a:t> </a:t>
            </a:r>
            <a:r>
              <a:rPr lang="en-US" sz="2200" b="1" dirty="0" err="1"/>
              <a:t>strukturave</a:t>
            </a:r>
            <a:r>
              <a:rPr lang="en-US" sz="2200" b="1" dirty="0"/>
              <a:t> </a:t>
            </a:r>
            <a:r>
              <a:rPr lang="en-US" sz="2200" b="1" dirty="0" err="1"/>
              <a:t>qendrore</a:t>
            </a:r>
            <a:r>
              <a:rPr lang="en-US" sz="2200" b="1" dirty="0"/>
              <a:t> </a:t>
            </a:r>
            <a:r>
              <a:rPr lang="en-US" sz="2200" b="1" dirty="0" err="1"/>
              <a:t>dhe</a:t>
            </a:r>
            <a:r>
              <a:rPr lang="en-US" sz="2200" b="1" dirty="0"/>
              <a:t> </a:t>
            </a:r>
            <a:r>
              <a:rPr lang="en-US" sz="2200" b="1" dirty="0" err="1"/>
              <a:t>të</a:t>
            </a:r>
            <a:r>
              <a:rPr lang="en-US" sz="2200" b="1" dirty="0"/>
              <a:t> </a:t>
            </a:r>
            <a:r>
              <a:rPr lang="en-US" sz="2200" b="1" dirty="0" err="1"/>
              <a:t>dekoncentruara</a:t>
            </a:r>
            <a:r>
              <a:rPr lang="en-US" sz="2200" b="1" dirty="0"/>
              <a:t> </a:t>
            </a:r>
            <a:r>
              <a:rPr lang="en-US" sz="2200" b="1" dirty="0" err="1"/>
              <a:t>në</a:t>
            </a:r>
            <a:r>
              <a:rPr lang="en-US" sz="2200" b="1" dirty="0"/>
              <a:t> </a:t>
            </a:r>
            <a:r>
              <a:rPr lang="en-US" sz="2200" b="1" dirty="0" err="1"/>
              <a:t>mbështetje</a:t>
            </a:r>
            <a:r>
              <a:rPr lang="en-US" sz="2200" b="1" dirty="0"/>
              <a:t> </a:t>
            </a:r>
            <a:r>
              <a:rPr lang="en-US" sz="2200" b="1" dirty="0" err="1"/>
              <a:t>të</a:t>
            </a:r>
            <a:r>
              <a:rPr lang="en-US" sz="2200" b="1" dirty="0"/>
              <a:t> </a:t>
            </a:r>
            <a:r>
              <a:rPr lang="en-US" sz="2200" b="1" dirty="0" err="1"/>
              <a:t>qeverisjes</a:t>
            </a:r>
            <a:r>
              <a:rPr lang="en-US" sz="2200" b="1" dirty="0"/>
              <a:t> </a:t>
            </a:r>
            <a:r>
              <a:rPr lang="en-US" sz="2200" b="1" dirty="0" err="1"/>
              <a:t>vendore</a:t>
            </a:r>
            <a:r>
              <a:rPr lang="en-US" sz="2200" b="1" dirty="0"/>
              <a:t/>
            </a:r>
            <a:br>
              <a:rPr lang="en-US" sz="2200" b="1" dirty="0"/>
            </a:br>
            <a:r>
              <a:rPr lang="en-US" sz="2200" b="1" dirty="0">
                <a:effectLst/>
              </a:rPr>
              <a:t/>
            </a:r>
            <a:br>
              <a:rPr lang="en-US" sz="2200" b="1" dirty="0">
                <a:effectLst/>
              </a:rPr>
            </a:br>
            <a:endParaRPr lang="en-US" sz="2200" b="1" dirty="0"/>
          </a:p>
        </p:txBody>
      </p:sp>
      <p:sp>
        <p:nvSpPr>
          <p:cNvPr id="9" name="Text Placeholder 8"/>
          <p:cNvSpPr>
            <a:spLocks noGrp="1"/>
          </p:cNvSpPr>
          <p:nvPr>
            <p:ph type="body" sz="quarter" idx="14"/>
          </p:nvPr>
        </p:nvSpPr>
        <p:spPr>
          <a:xfrm>
            <a:off x="572493" y="1672953"/>
            <a:ext cx="6713552" cy="4946507"/>
          </a:xfrm>
        </p:spPr>
        <p:txBody>
          <a:bodyPr vert="horz" lIns="91440" tIns="45720" rIns="91440" bIns="45720" rtlCol="0" anchor="t">
            <a:normAutofit/>
          </a:bodyPr>
          <a:lstStyle/>
          <a:p>
            <a:pPr marL="0" lvl="2">
              <a:spcBef>
                <a:spcPts val="1200"/>
              </a:spcBef>
              <a:spcAft>
                <a:spcPts val="600"/>
              </a:spcAft>
            </a:pPr>
            <a:endParaRPr lang="en-US" sz="1500" b="1" dirty="0"/>
          </a:p>
          <a:p>
            <a:pPr marL="0" lvl="2" indent="0">
              <a:spcBef>
                <a:spcPts val="1200"/>
              </a:spcBef>
              <a:spcAft>
                <a:spcPts val="600"/>
              </a:spcAft>
              <a:buNone/>
            </a:pPr>
            <a:r>
              <a:rPr lang="en-US" sz="1500" b="1" dirty="0"/>
              <a:t>6.1 </a:t>
            </a:r>
            <a:r>
              <a:rPr lang="en-US" sz="1500" b="1" dirty="0" err="1"/>
              <a:t>Hartëzim</a:t>
            </a:r>
            <a:r>
              <a:rPr lang="en-US" sz="1500" b="1" dirty="0"/>
              <a:t> </a:t>
            </a:r>
            <a:r>
              <a:rPr lang="en-US" sz="1500" b="1" dirty="0" err="1"/>
              <a:t>i</a:t>
            </a:r>
            <a:r>
              <a:rPr lang="en-US" sz="1500" b="1" dirty="0"/>
              <a:t> </a:t>
            </a:r>
            <a:r>
              <a:rPr lang="en-US" sz="1500" b="1" dirty="0" err="1"/>
              <a:t>marrëdhënieve</a:t>
            </a:r>
            <a:r>
              <a:rPr lang="en-US" sz="1500" b="1" dirty="0"/>
              <a:t>, </a:t>
            </a:r>
            <a:r>
              <a:rPr lang="en-US" sz="1500" b="1" dirty="0" err="1"/>
              <a:t>roleve</a:t>
            </a:r>
            <a:r>
              <a:rPr lang="en-US" sz="1500" b="1" dirty="0"/>
              <a:t> </a:t>
            </a:r>
            <a:r>
              <a:rPr lang="en-US" sz="1500" b="1" dirty="0" err="1"/>
              <a:t>dhe</a:t>
            </a:r>
            <a:r>
              <a:rPr lang="en-US" sz="1500" b="1" dirty="0"/>
              <a:t> </a:t>
            </a:r>
            <a:r>
              <a:rPr lang="en-US" sz="1500" b="1" dirty="0" err="1"/>
              <a:t>detyrave</a:t>
            </a:r>
            <a:r>
              <a:rPr lang="en-US" sz="1500" b="1" dirty="0"/>
              <a:t> </a:t>
            </a:r>
            <a:r>
              <a:rPr lang="en-US" sz="1500" b="1" dirty="0" err="1"/>
              <a:t>të</a:t>
            </a:r>
            <a:r>
              <a:rPr lang="en-US" sz="1500" b="1" dirty="0"/>
              <a:t> </a:t>
            </a:r>
            <a:r>
              <a:rPr lang="en-US" sz="1500" b="1" dirty="0" err="1"/>
              <a:t>institucioneve</a:t>
            </a:r>
            <a:r>
              <a:rPr lang="en-US" sz="1500" b="1" dirty="0"/>
              <a:t> </a:t>
            </a:r>
            <a:r>
              <a:rPr lang="en-US" sz="1500" b="1" dirty="0" err="1"/>
              <a:t>qendrore</a:t>
            </a:r>
            <a:r>
              <a:rPr lang="en-US" sz="1500" b="1" dirty="0"/>
              <a:t> </a:t>
            </a:r>
            <a:r>
              <a:rPr lang="en-US" sz="1500" b="1" dirty="0" err="1"/>
              <a:t>dhe</a:t>
            </a:r>
            <a:r>
              <a:rPr lang="en-US" sz="1500" b="1" dirty="0"/>
              <a:t> </a:t>
            </a:r>
            <a:r>
              <a:rPr lang="en-US" sz="1500" b="1" dirty="0" err="1"/>
              <a:t>dekoncentruara</a:t>
            </a:r>
            <a:r>
              <a:rPr lang="en-US" sz="1500" b="1" dirty="0"/>
              <a:t> </a:t>
            </a:r>
            <a:r>
              <a:rPr lang="en-US" sz="1500" b="1" dirty="0" err="1"/>
              <a:t>në</a:t>
            </a:r>
            <a:r>
              <a:rPr lang="en-US" sz="1500" b="1" dirty="0"/>
              <a:t> </a:t>
            </a:r>
            <a:r>
              <a:rPr lang="en-US" sz="1500" b="1" dirty="0" err="1"/>
              <a:t>mbështetje</a:t>
            </a:r>
            <a:r>
              <a:rPr lang="en-US" sz="1500" b="1" dirty="0"/>
              <a:t> </a:t>
            </a:r>
            <a:r>
              <a:rPr lang="en-US" sz="1500" b="1" dirty="0" err="1"/>
              <a:t>të</a:t>
            </a:r>
            <a:r>
              <a:rPr lang="en-US" sz="1500" b="1" dirty="0"/>
              <a:t> </a:t>
            </a:r>
            <a:r>
              <a:rPr lang="en-US" sz="1500" b="1" dirty="0" err="1"/>
              <a:t>qeverisjes</a:t>
            </a:r>
            <a:r>
              <a:rPr lang="en-US" sz="1500" b="1" dirty="0"/>
              <a:t> </a:t>
            </a:r>
            <a:r>
              <a:rPr lang="en-US" sz="1500" b="1" dirty="0" err="1"/>
              <a:t>vendore</a:t>
            </a:r>
            <a:r>
              <a:rPr lang="en-US" sz="1500" b="1" dirty="0"/>
              <a:t> </a:t>
            </a:r>
          </a:p>
          <a:p>
            <a:pPr marL="457200" lvl="3">
              <a:spcBef>
                <a:spcPts val="1200"/>
              </a:spcBef>
              <a:spcAft>
                <a:spcPts val="600"/>
              </a:spcAft>
            </a:pPr>
            <a:r>
              <a:rPr lang="en-US" sz="1500" i="1" dirty="0" err="1"/>
              <a:t>Hartëzim</a:t>
            </a:r>
            <a:r>
              <a:rPr lang="en-US" sz="1500" i="1" dirty="0"/>
              <a:t> </a:t>
            </a:r>
            <a:r>
              <a:rPr lang="en-US" sz="1500" i="1" dirty="0" err="1"/>
              <a:t>dhe</a:t>
            </a:r>
            <a:r>
              <a:rPr lang="en-US" sz="1500" i="1" dirty="0"/>
              <a:t> </a:t>
            </a:r>
            <a:r>
              <a:rPr lang="en-US" sz="1500" i="1" dirty="0" err="1"/>
              <a:t>analizë</a:t>
            </a:r>
            <a:r>
              <a:rPr lang="en-US" sz="1500" i="1" dirty="0"/>
              <a:t> e </a:t>
            </a:r>
            <a:r>
              <a:rPr lang="en-US" sz="1500" i="1" dirty="0" err="1"/>
              <a:t>roleve</a:t>
            </a:r>
            <a:r>
              <a:rPr lang="en-US" sz="1500" i="1" dirty="0"/>
              <a:t> </a:t>
            </a:r>
            <a:r>
              <a:rPr lang="en-US" sz="1500" i="1" dirty="0" err="1"/>
              <a:t>dhe</a:t>
            </a:r>
            <a:r>
              <a:rPr lang="en-US" sz="1500" i="1" dirty="0"/>
              <a:t> </a:t>
            </a:r>
            <a:r>
              <a:rPr lang="en-US" sz="1500" i="1" dirty="0" err="1"/>
              <a:t>detyrave</a:t>
            </a:r>
            <a:r>
              <a:rPr lang="en-US" sz="1500" i="1" dirty="0"/>
              <a:t> (PV 2023-2025 </a:t>
            </a:r>
            <a:r>
              <a:rPr lang="en-US" sz="1500" i="1" dirty="0" err="1"/>
              <a:t>dhe</a:t>
            </a:r>
            <a:r>
              <a:rPr lang="en-US" sz="1500" i="1" dirty="0"/>
              <a:t> p</a:t>
            </a:r>
            <a:r>
              <a:rPr lang="sq-AL" sz="1500" i="1" dirty="0"/>
              <a:t>ë</a:t>
            </a:r>
            <a:r>
              <a:rPr lang="en-US" sz="1500" i="1" dirty="0" err="1"/>
              <a:t>rditësim</a:t>
            </a:r>
            <a:r>
              <a:rPr lang="en-US" sz="1500" i="1" dirty="0"/>
              <a:t> pas 2025).</a:t>
            </a:r>
          </a:p>
          <a:p>
            <a:pPr marL="0" lvl="2" indent="0">
              <a:spcBef>
                <a:spcPts val="1200"/>
              </a:spcBef>
              <a:spcAft>
                <a:spcPts val="600"/>
              </a:spcAft>
              <a:buNone/>
            </a:pPr>
            <a:r>
              <a:rPr lang="en-US" sz="1500" b="1" dirty="0"/>
              <a:t>6.2 </a:t>
            </a:r>
            <a:r>
              <a:rPr lang="en-US" sz="1500" b="1" dirty="0" err="1"/>
              <a:t>Forcimi</a:t>
            </a:r>
            <a:r>
              <a:rPr lang="en-US" sz="1500" b="1" dirty="0"/>
              <a:t> </a:t>
            </a:r>
            <a:r>
              <a:rPr lang="en-US" sz="1500" b="1" dirty="0" err="1"/>
              <a:t>i</a:t>
            </a:r>
            <a:r>
              <a:rPr lang="en-US" sz="1500" b="1" dirty="0"/>
              <a:t> </a:t>
            </a:r>
            <a:r>
              <a:rPr lang="en-US" sz="1500" b="1" dirty="0" err="1"/>
              <a:t>kapaciteteve</a:t>
            </a:r>
            <a:r>
              <a:rPr lang="en-US" sz="1500" b="1" dirty="0"/>
              <a:t> </a:t>
            </a:r>
            <a:r>
              <a:rPr lang="en-US" sz="1500" b="1" dirty="0" err="1"/>
              <a:t>të</a:t>
            </a:r>
            <a:r>
              <a:rPr lang="en-US" sz="1500" b="1" dirty="0"/>
              <a:t> </a:t>
            </a:r>
            <a:r>
              <a:rPr lang="en-US" sz="1500" b="1" dirty="0" err="1"/>
              <a:t>strukturave</a:t>
            </a:r>
            <a:r>
              <a:rPr lang="en-US" sz="1500" b="1" dirty="0"/>
              <a:t> </a:t>
            </a:r>
            <a:r>
              <a:rPr lang="en-US" sz="1500" b="1" dirty="0" err="1"/>
              <a:t>qendrore</a:t>
            </a:r>
            <a:endParaRPr lang="en-US" sz="1500" b="1" dirty="0"/>
          </a:p>
          <a:p>
            <a:pPr marL="457200" lvl="3">
              <a:spcBef>
                <a:spcPts val="1200"/>
              </a:spcBef>
              <a:spcAft>
                <a:spcPts val="600"/>
              </a:spcAft>
            </a:pPr>
            <a:r>
              <a:rPr lang="en-US" sz="1500" i="1" dirty="0" err="1"/>
              <a:t>Forcimi</a:t>
            </a:r>
            <a:r>
              <a:rPr lang="en-US" sz="1500" i="1" dirty="0"/>
              <a:t> </a:t>
            </a:r>
            <a:r>
              <a:rPr lang="en-US" sz="1500" i="1" dirty="0" err="1"/>
              <a:t>i</a:t>
            </a:r>
            <a:r>
              <a:rPr lang="en-US" sz="1500" i="1" dirty="0"/>
              <a:t> </a:t>
            </a:r>
            <a:r>
              <a:rPr lang="en-US" sz="1500" i="1" dirty="0" err="1"/>
              <a:t>rolit</a:t>
            </a:r>
            <a:r>
              <a:rPr lang="en-US" sz="1500" i="1" dirty="0"/>
              <a:t> </a:t>
            </a:r>
            <a:r>
              <a:rPr lang="en-US" sz="1500" i="1" dirty="0" err="1"/>
              <a:t>të</a:t>
            </a:r>
            <a:r>
              <a:rPr lang="en-US" sz="1500" i="1" dirty="0"/>
              <a:t> </a:t>
            </a:r>
            <a:r>
              <a:rPr lang="en-US" sz="1500" i="1" dirty="0" err="1"/>
              <a:t>Drejtorisë</a:t>
            </a:r>
            <a:r>
              <a:rPr lang="en-US" sz="1500" i="1" dirty="0"/>
              <a:t> </a:t>
            </a:r>
            <a:r>
              <a:rPr lang="en-US" sz="1500" i="1" dirty="0" err="1"/>
              <a:t>për</a:t>
            </a:r>
            <a:r>
              <a:rPr lang="en-US" sz="1500" i="1" dirty="0"/>
              <a:t> </a:t>
            </a:r>
            <a:r>
              <a:rPr lang="en-US" sz="1500" i="1" dirty="0" err="1"/>
              <a:t>Çështje</a:t>
            </a:r>
            <a:r>
              <a:rPr lang="en-US" sz="1500" i="1" dirty="0"/>
              <a:t> </a:t>
            </a:r>
            <a:r>
              <a:rPr lang="en-US" sz="1500" i="1" dirty="0" err="1"/>
              <a:t>Vendore</a:t>
            </a:r>
            <a:r>
              <a:rPr lang="en-US" sz="1500" i="1" dirty="0"/>
              <a:t> </a:t>
            </a:r>
            <a:r>
              <a:rPr lang="en-US" sz="1500" i="1" dirty="0" err="1"/>
              <a:t>dhe</a:t>
            </a:r>
            <a:r>
              <a:rPr lang="en-US" sz="1500" i="1" dirty="0"/>
              <a:t> AMVV-</a:t>
            </a:r>
            <a:r>
              <a:rPr lang="en-US" sz="1500" i="1" dirty="0" err="1"/>
              <a:t>së</a:t>
            </a:r>
            <a:r>
              <a:rPr lang="en-US" sz="1500" i="1" dirty="0"/>
              <a:t> </a:t>
            </a:r>
            <a:r>
              <a:rPr lang="en-US" sz="1500" i="1" dirty="0" err="1"/>
              <a:t>për</a:t>
            </a:r>
            <a:r>
              <a:rPr lang="en-US" sz="1500" i="1" dirty="0"/>
              <a:t> </a:t>
            </a:r>
            <a:r>
              <a:rPr lang="en-US" sz="1500" i="1" dirty="0" err="1"/>
              <a:t>hartim</a:t>
            </a:r>
            <a:r>
              <a:rPr lang="en-US" sz="1500" i="1" dirty="0"/>
              <a:t> </a:t>
            </a:r>
            <a:r>
              <a:rPr lang="en-US" sz="1500" i="1" dirty="0" err="1"/>
              <a:t>dhe</a:t>
            </a:r>
            <a:r>
              <a:rPr lang="en-US" sz="1500" i="1" dirty="0"/>
              <a:t> </a:t>
            </a:r>
            <a:r>
              <a:rPr lang="en-US" sz="1500" i="1" dirty="0" err="1"/>
              <a:t>monitorim</a:t>
            </a:r>
            <a:r>
              <a:rPr lang="en-US" sz="1500" i="1" dirty="0"/>
              <a:t> </a:t>
            </a:r>
            <a:r>
              <a:rPr lang="en-US" sz="1500" i="1" dirty="0" err="1"/>
              <a:t>të</a:t>
            </a:r>
            <a:r>
              <a:rPr lang="en-US" sz="1500" i="1" dirty="0"/>
              <a:t> </a:t>
            </a:r>
            <a:r>
              <a:rPr lang="en-US" sz="1500" i="1" dirty="0" err="1"/>
              <a:t>politikave</a:t>
            </a:r>
            <a:r>
              <a:rPr lang="en-US" sz="1500" i="1" dirty="0"/>
              <a:t>, me ML </a:t>
            </a:r>
            <a:r>
              <a:rPr lang="en-US" sz="1500" i="1" dirty="0" err="1"/>
              <a:t>dhe</a:t>
            </a:r>
            <a:r>
              <a:rPr lang="en-US" sz="1500" i="1" dirty="0"/>
              <a:t> NJVV-</a:t>
            </a:r>
            <a:r>
              <a:rPr lang="en-US" sz="1500" i="1" dirty="0" err="1"/>
              <a:t>të</a:t>
            </a:r>
            <a:r>
              <a:rPr lang="en-US" sz="1500" i="1" dirty="0"/>
              <a:t>, </a:t>
            </a:r>
            <a:r>
              <a:rPr lang="en-US" sz="1500" i="1" dirty="0" err="1"/>
              <a:t>respektivisht</a:t>
            </a:r>
            <a:r>
              <a:rPr lang="en-US" sz="1500" i="1" dirty="0"/>
              <a:t> (2023-2025)</a:t>
            </a:r>
          </a:p>
          <a:p>
            <a:pPr marL="457200" lvl="3">
              <a:spcBef>
                <a:spcPts val="1200"/>
              </a:spcBef>
              <a:spcAft>
                <a:spcPts val="600"/>
              </a:spcAft>
            </a:pPr>
            <a:r>
              <a:rPr lang="en-US" sz="1500" i="1" dirty="0" err="1"/>
              <a:t>Forcim</a:t>
            </a:r>
            <a:r>
              <a:rPr lang="en-US" sz="1500" i="1" dirty="0"/>
              <a:t> </a:t>
            </a:r>
            <a:r>
              <a:rPr lang="en-US" sz="1500" i="1" dirty="0" err="1"/>
              <a:t>i</a:t>
            </a:r>
            <a:r>
              <a:rPr lang="en-US" sz="1500" i="1" dirty="0"/>
              <a:t> </a:t>
            </a:r>
            <a:r>
              <a:rPr lang="en-US" sz="1500" i="1" dirty="0" err="1"/>
              <a:t>rolit</a:t>
            </a:r>
            <a:r>
              <a:rPr lang="en-US" sz="1500" i="1" dirty="0"/>
              <a:t> </a:t>
            </a:r>
            <a:r>
              <a:rPr lang="en-US" sz="1500" i="1" dirty="0" err="1"/>
              <a:t>të</a:t>
            </a:r>
            <a:r>
              <a:rPr lang="en-US" sz="1500" i="1" dirty="0"/>
              <a:t> AMVV-</a:t>
            </a:r>
            <a:r>
              <a:rPr lang="en-US" sz="1500" i="1" dirty="0" err="1"/>
              <a:t>së</a:t>
            </a:r>
            <a:r>
              <a:rPr lang="en-US" sz="1500" i="1" dirty="0"/>
              <a:t> </a:t>
            </a:r>
            <a:r>
              <a:rPr lang="en-US" sz="1500" i="1" dirty="0" err="1"/>
              <a:t>për</a:t>
            </a:r>
            <a:r>
              <a:rPr lang="en-US" sz="1500" i="1" dirty="0"/>
              <a:t> </a:t>
            </a:r>
            <a:r>
              <a:rPr lang="en-US" sz="1500" i="1" dirty="0" err="1"/>
              <a:t>të</a:t>
            </a:r>
            <a:r>
              <a:rPr lang="en-US" sz="1500" i="1" dirty="0"/>
              <a:t> </a:t>
            </a:r>
            <a:r>
              <a:rPr lang="en-US" sz="1500" i="1" dirty="0" err="1"/>
              <a:t>komunikuar</a:t>
            </a:r>
            <a:r>
              <a:rPr lang="en-US" sz="1500" i="1" dirty="0"/>
              <a:t> </a:t>
            </a:r>
            <a:r>
              <a:rPr lang="en-US" sz="1500" i="1" dirty="0" err="1"/>
              <a:t>dhe</a:t>
            </a:r>
            <a:r>
              <a:rPr lang="en-US" sz="1500" i="1" dirty="0"/>
              <a:t> </a:t>
            </a:r>
            <a:r>
              <a:rPr lang="en-US" sz="1500" i="1" dirty="0" err="1"/>
              <a:t>mbështetur</a:t>
            </a:r>
            <a:r>
              <a:rPr lang="en-US" sz="1500" i="1" dirty="0"/>
              <a:t> </a:t>
            </a:r>
            <a:r>
              <a:rPr lang="en-US" sz="1500" i="1" dirty="0" err="1"/>
              <a:t>NjVV-të</a:t>
            </a:r>
            <a:r>
              <a:rPr lang="en-US" sz="1500" i="1" dirty="0"/>
              <a:t> </a:t>
            </a:r>
            <a:r>
              <a:rPr lang="en-US" sz="1500" i="1" dirty="0" err="1"/>
              <a:t>dhe</a:t>
            </a:r>
            <a:r>
              <a:rPr lang="en-US" sz="1500" i="1" dirty="0"/>
              <a:t> </a:t>
            </a:r>
            <a:r>
              <a:rPr lang="en-US" sz="1500" i="1" dirty="0" err="1"/>
              <a:t>aktorët</a:t>
            </a:r>
            <a:r>
              <a:rPr lang="en-US" sz="1500" i="1" dirty="0"/>
              <a:t> e </a:t>
            </a:r>
            <a:r>
              <a:rPr lang="en-US" sz="1500" i="1" dirty="0" err="1"/>
              <a:t>tjerë</a:t>
            </a:r>
            <a:r>
              <a:rPr lang="en-US" sz="1500" i="1" dirty="0"/>
              <a:t> </a:t>
            </a:r>
            <a:r>
              <a:rPr lang="en-US" sz="1500" i="1" dirty="0" err="1"/>
              <a:t>që</a:t>
            </a:r>
            <a:r>
              <a:rPr lang="en-US" sz="1500" i="1" dirty="0"/>
              <a:t> </a:t>
            </a:r>
            <a:r>
              <a:rPr lang="en-US" sz="1500" i="1" dirty="0" err="1"/>
              <a:t>ndikojnë</a:t>
            </a:r>
            <a:r>
              <a:rPr lang="en-US" sz="1500" i="1" dirty="0"/>
              <a:t> </a:t>
            </a:r>
            <a:r>
              <a:rPr lang="en-US" sz="1500" i="1" dirty="0" err="1"/>
              <a:t>vetëqeverisjen</a:t>
            </a:r>
            <a:r>
              <a:rPr lang="en-US" sz="1500" i="1" dirty="0"/>
              <a:t> </a:t>
            </a:r>
            <a:r>
              <a:rPr lang="en-US" sz="1500" i="1" dirty="0" err="1"/>
              <a:t>vendore</a:t>
            </a:r>
            <a:r>
              <a:rPr lang="en-US" sz="1500" i="1" dirty="0"/>
              <a:t> (2023-2025).</a:t>
            </a:r>
          </a:p>
          <a:p>
            <a:pPr marL="457200" lvl="3">
              <a:spcBef>
                <a:spcPts val="1200"/>
              </a:spcBef>
              <a:spcAft>
                <a:spcPts val="600"/>
              </a:spcAft>
            </a:pPr>
            <a:r>
              <a:rPr lang="en-US" sz="1500" i="1" dirty="0" err="1"/>
              <a:t>Forcim</a:t>
            </a:r>
            <a:r>
              <a:rPr lang="en-US" sz="1500" i="1" dirty="0"/>
              <a:t> </a:t>
            </a:r>
            <a:r>
              <a:rPr lang="en-US" sz="1500" i="1" dirty="0" err="1"/>
              <a:t>i</a:t>
            </a:r>
            <a:r>
              <a:rPr lang="en-US" sz="1500" i="1" dirty="0"/>
              <a:t> GTD-</a:t>
            </a:r>
            <a:r>
              <a:rPr lang="en-US" sz="1500" i="1" dirty="0" err="1"/>
              <a:t>së</a:t>
            </a:r>
            <a:r>
              <a:rPr lang="en-US" sz="1500" i="1" dirty="0"/>
              <a:t>, KK, </a:t>
            </a:r>
            <a:r>
              <a:rPr lang="en-US" sz="1500" i="1" dirty="0" err="1"/>
              <a:t>institucioni</a:t>
            </a:r>
            <a:r>
              <a:rPr lang="en-US" sz="1500" i="1" dirty="0"/>
              <a:t> </a:t>
            </a:r>
            <a:r>
              <a:rPr lang="en-US" sz="1500" i="1" dirty="0" err="1"/>
              <a:t>i</a:t>
            </a:r>
            <a:r>
              <a:rPr lang="en-US" sz="1500" i="1" dirty="0"/>
              <a:t> </a:t>
            </a:r>
            <a:r>
              <a:rPr lang="en-US" sz="1500" i="1" dirty="0" err="1"/>
              <a:t>Prefektit</a:t>
            </a:r>
            <a:r>
              <a:rPr lang="en-US" sz="1500" i="1" dirty="0"/>
              <a:t>, </a:t>
            </a:r>
            <a:r>
              <a:rPr lang="en-US" sz="1500" i="1" dirty="0" err="1"/>
              <a:t>shoqatat</a:t>
            </a:r>
            <a:r>
              <a:rPr lang="en-US" sz="1500" i="1" dirty="0"/>
              <a:t>, </a:t>
            </a:r>
            <a:r>
              <a:rPr lang="en-US" sz="1500" i="1" dirty="0" err="1"/>
              <a:t>etj</a:t>
            </a:r>
            <a:r>
              <a:rPr lang="en-US" sz="1500" i="1" dirty="0"/>
              <a:t>. (2023-2025).</a:t>
            </a:r>
          </a:p>
          <a:p>
            <a:pPr marL="0" lvl="2" indent="0">
              <a:spcBef>
                <a:spcPts val="1200"/>
              </a:spcBef>
              <a:spcAft>
                <a:spcPts val="600"/>
              </a:spcAft>
              <a:buNone/>
            </a:pPr>
            <a:r>
              <a:rPr lang="en-US" sz="1500" b="1" dirty="0"/>
              <a:t>6.3 </a:t>
            </a:r>
            <a:r>
              <a:rPr lang="en-US" sz="1500" b="1" dirty="0" err="1"/>
              <a:t>Forcimi</a:t>
            </a:r>
            <a:r>
              <a:rPr lang="en-US" sz="1500" b="1" dirty="0"/>
              <a:t> </a:t>
            </a:r>
            <a:r>
              <a:rPr lang="en-US" sz="1500" b="1" dirty="0" err="1"/>
              <a:t>i</a:t>
            </a:r>
            <a:r>
              <a:rPr lang="en-US" sz="1500" b="1" dirty="0"/>
              <a:t> </a:t>
            </a:r>
            <a:r>
              <a:rPr lang="en-US" sz="1500" b="1" dirty="0" err="1"/>
              <a:t>kapaciteteve</a:t>
            </a:r>
            <a:r>
              <a:rPr lang="en-US" sz="1500" b="1" dirty="0"/>
              <a:t> </a:t>
            </a:r>
            <a:r>
              <a:rPr lang="en-US" sz="1500" b="1" dirty="0" err="1"/>
              <a:t>të</a:t>
            </a:r>
            <a:r>
              <a:rPr lang="en-US" sz="1500" b="1" dirty="0"/>
              <a:t> </a:t>
            </a:r>
            <a:r>
              <a:rPr lang="en-US" sz="1500" b="1" dirty="0" err="1"/>
              <a:t>strukturave</a:t>
            </a:r>
            <a:r>
              <a:rPr lang="en-US" sz="1500" b="1" dirty="0"/>
              <a:t> </a:t>
            </a:r>
            <a:r>
              <a:rPr lang="en-US" sz="1500" b="1" dirty="0" err="1"/>
              <a:t>të</a:t>
            </a:r>
            <a:r>
              <a:rPr lang="en-US" sz="1500" b="1" dirty="0"/>
              <a:t> </a:t>
            </a:r>
            <a:r>
              <a:rPr lang="en-US" sz="1500" b="1" dirty="0" err="1"/>
              <a:t>dekoncentruara</a:t>
            </a:r>
            <a:endParaRPr lang="en-US" sz="1500" b="1" dirty="0"/>
          </a:p>
          <a:p>
            <a:pPr marL="457200" lvl="3">
              <a:spcBef>
                <a:spcPts val="1200"/>
              </a:spcBef>
              <a:spcAft>
                <a:spcPts val="600"/>
              </a:spcAft>
            </a:pPr>
            <a:r>
              <a:rPr lang="en-US" sz="1500" i="1" dirty="0" err="1"/>
              <a:t>Në</a:t>
            </a:r>
            <a:r>
              <a:rPr lang="en-US" sz="1500" i="1" dirty="0"/>
              <a:t> </a:t>
            </a:r>
            <a:r>
              <a:rPr lang="en-US" sz="1500" i="1" dirty="0" err="1"/>
              <a:t>vëmendje</a:t>
            </a:r>
            <a:r>
              <a:rPr lang="en-US" sz="1500" i="1" dirty="0"/>
              <a:t> </a:t>
            </a:r>
            <a:r>
              <a:rPr lang="en-US" sz="1500" i="1" dirty="0" err="1"/>
              <a:t>afatgjatë</a:t>
            </a:r>
            <a:endParaRPr lang="en-US" sz="1500" i="1" dirty="0"/>
          </a:p>
          <a:p>
            <a:pPr marL="0" lvl="2">
              <a:spcBef>
                <a:spcPts val="1200"/>
              </a:spcBef>
              <a:spcAft>
                <a:spcPts val="600"/>
              </a:spcAft>
            </a:pPr>
            <a:endParaRPr lang="en-US" sz="1500" b="1" dirty="0"/>
          </a:p>
        </p:txBody>
      </p:sp>
      <p:pic>
        <p:nvPicPr>
          <p:cNvPr id="6" name="Picture 5" descr="Rectangle, funnel chart">
            <a:extLst>
              <a:ext uri="{FF2B5EF4-FFF2-40B4-BE49-F238E27FC236}">
                <a16:creationId xmlns:a16="http://schemas.microsoft.com/office/drawing/2014/main" id="{232DCA48-1591-AB4F-34A9-E2B1640CF45E}"/>
              </a:ext>
            </a:extLst>
          </p:cNvPr>
          <p:cNvPicPr>
            <a:picLocks noChangeAspect="1"/>
          </p:cNvPicPr>
          <p:nvPr/>
        </p:nvPicPr>
        <p:blipFill rotWithShape="1">
          <a:blip r:embed="rId3">
            <a:extLst>
              <a:ext uri="{28A0092B-C50C-407E-A947-70E740481C1C}">
                <a14:useLocalDpi xmlns:a14="http://schemas.microsoft.com/office/drawing/2010/main" val="0"/>
              </a:ext>
            </a:extLst>
          </a:blip>
          <a:srcRect r="3798" b="3"/>
          <a:stretch/>
        </p:blipFill>
        <p:spPr>
          <a:xfrm>
            <a:off x="7675658" y="2093976"/>
            <a:ext cx="3941064" cy="4096512"/>
          </a:xfrm>
          <a:prstGeom prst="rect">
            <a:avLst/>
          </a:prstGeom>
        </p:spPr>
      </p:pic>
      <p:sp>
        <p:nvSpPr>
          <p:cNvPr id="3" name="Title 4"/>
          <p:cNvSpPr txBox="1">
            <a:spLocks/>
          </p:cNvSpPr>
          <p:nvPr/>
        </p:nvSpPr>
        <p:spPr>
          <a:xfrm>
            <a:off x="95333" y="765021"/>
            <a:ext cx="11953328" cy="6092980"/>
          </a:xfrm>
          <a:prstGeom prst="rect">
            <a:avLst/>
          </a:prstGeom>
        </p:spPr>
        <p:txBody>
          <a:bodyPr vert="horz" lIns="108850" tIns="54425" rIns="108850" bIns="54425" rtlCol="0" anchor="t">
            <a:noAutofit/>
          </a:bodyPr>
          <a:lstStyle>
            <a:lvl1pPr algn="ctr" defTabSz="1632753" rtl="0" eaLnBrk="1" latinLnBrk="0" hangingPunct="1">
              <a:spcBef>
                <a:spcPct val="0"/>
              </a:spcBef>
              <a:buNone/>
              <a:defRPr sz="8000" kern="0" cap="all" spc="2000" baseline="0">
                <a:solidFill>
                  <a:schemeClr val="accent1">
                    <a:lumMod val="75000"/>
                  </a:schemeClr>
                </a:solidFill>
                <a:latin typeface="+mj-lt"/>
                <a:ea typeface="+mj-ea"/>
                <a:cs typeface="+mj-cs"/>
              </a:defRPr>
            </a:lvl1pPr>
          </a:lstStyle>
          <a:p>
            <a:pPr marL="719703" indent="-304815" algn="l">
              <a:spcAft>
                <a:spcPts val="1200"/>
              </a:spcAft>
              <a:buFont typeface="Wingdings" panose="05000000000000000000" pitchFamily="2" charset="2"/>
              <a:buChar char="q"/>
            </a:pPr>
            <a:endParaRPr lang="en-US" altLang="ja-JP" sz="1333" cap="none" spc="0" dirty="0">
              <a:solidFill>
                <a:schemeClr val="tx1"/>
              </a:solidFill>
              <a:latin typeface="Helvetica" pitchFamily="34" charset="0"/>
              <a:cs typeface="Helvetica" pitchFamily="34" charset="0"/>
            </a:endParaRPr>
          </a:p>
        </p:txBody>
      </p:sp>
    </p:spTree>
    <p:extLst>
      <p:ext uri="{BB962C8B-B14F-4D97-AF65-F5344CB8AC3E}">
        <p14:creationId xmlns:p14="http://schemas.microsoft.com/office/powerpoint/2010/main" val="426079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B0466-5F2D-161A-1CF4-ACCF0A6F0389}"/>
              </a:ext>
            </a:extLst>
          </p:cNvPr>
          <p:cNvSpPr>
            <a:spLocks noGrp="1"/>
          </p:cNvSpPr>
          <p:nvPr>
            <p:ph type="title"/>
          </p:nvPr>
        </p:nvSpPr>
        <p:spPr>
          <a:xfrm>
            <a:off x="753925" y="1321056"/>
            <a:ext cx="10684151" cy="1991979"/>
          </a:xfrm>
        </p:spPr>
        <p:txBody>
          <a:bodyPr vert="horz" lIns="91440" tIns="45720" rIns="91440" bIns="45720" rtlCol="0" anchor="b">
            <a:normAutofit/>
          </a:bodyPr>
          <a:lstStyle/>
          <a:p>
            <a:pPr algn="ctr"/>
            <a:r>
              <a:rPr lang="en-US" sz="5200" b="1" i="1" kern="1200">
                <a:solidFill>
                  <a:schemeClr val="tx2"/>
                </a:solidFill>
                <a:latin typeface="+mj-lt"/>
                <a:ea typeface="+mj-ea"/>
                <a:cs typeface="+mj-cs"/>
              </a:rPr>
              <a:t>Faleminderit!</a:t>
            </a:r>
            <a:endParaRPr lang="en-US" sz="5200" b="1" i="1" kern="1200" dirty="0">
              <a:solidFill>
                <a:schemeClr val="tx2"/>
              </a:solidFill>
              <a:latin typeface="+mj-lt"/>
              <a:ea typeface="+mj-ea"/>
              <a:cs typeface="+mj-cs"/>
            </a:endParaRPr>
          </a:p>
        </p:txBody>
      </p:sp>
    </p:spTree>
    <p:extLst>
      <p:ext uri="{BB962C8B-B14F-4D97-AF65-F5344CB8AC3E}">
        <p14:creationId xmlns:p14="http://schemas.microsoft.com/office/powerpoint/2010/main" val="3334056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415600" y="593367"/>
            <a:ext cx="11360800" cy="1115200"/>
          </a:xfrm>
          <a:prstGeom prst="rect">
            <a:avLst/>
          </a:prstGeom>
        </p:spPr>
        <p:txBody>
          <a:bodyPr spcFirstLastPara="1" vert="horz" wrap="square" lIns="121900" tIns="121900" rIns="121900" bIns="121900" rtlCol="0" anchor="t" anchorCtr="0">
            <a:noAutofit/>
          </a:bodyPr>
          <a:lstStyle/>
          <a:p>
            <a:pPr algn="ctr">
              <a:buSzPts val="990"/>
            </a:pPr>
            <a:r>
              <a:rPr lang="en" sz="1867" b="1"/>
              <a:t>Strategjia Ndërsektoriale </a:t>
            </a:r>
            <a:endParaRPr sz="1867" b="1"/>
          </a:p>
          <a:p>
            <a:pPr algn="ctr">
              <a:buClr>
                <a:schemeClr val="dk1"/>
              </a:buClr>
              <a:buSzPts val="1100"/>
            </a:pPr>
            <a:r>
              <a:rPr lang="en" sz="1867" b="1"/>
              <a:t>për Decentralizimin dhe Qeverisjen Vendore </a:t>
            </a:r>
            <a:r>
              <a:rPr lang="en" sz="1733" b="1"/>
              <a:t>2023-2030</a:t>
            </a:r>
            <a:endParaRPr sz="1867" b="1"/>
          </a:p>
          <a:p>
            <a:pPr algn="ctr">
              <a:buSzPts val="990"/>
            </a:pPr>
            <a:r>
              <a:rPr lang="en" sz="1867" b="1">
                <a:solidFill>
                  <a:srgbClr val="FF0000"/>
                </a:solidFill>
              </a:rPr>
              <a:t>Metodologjia/Parimet/Institucionet</a:t>
            </a:r>
            <a:endParaRPr sz="1451"/>
          </a:p>
        </p:txBody>
      </p:sp>
      <p:sp>
        <p:nvSpPr>
          <p:cNvPr id="177" name="Google Shape;177;p27"/>
          <p:cNvSpPr txBox="1">
            <a:spLocks noGrp="1"/>
          </p:cNvSpPr>
          <p:nvPr>
            <p:ph type="body" idx="1"/>
          </p:nvPr>
        </p:nvSpPr>
        <p:spPr>
          <a:xfrm>
            <a:off x="415600" y="1842533"/>
            <a:ext cx="11360800" cy="4555200"/>
          </a:xfrm>
          <a:prstGeom prst="rect">
            <a:avLst/>
          </a:prstGeom>
        </p:spPr>
        <p:txBody>
          <a:bodyPr spcFirstLastPara="1" vert="horz" wrap="square" lIns="121900" tIns="121900" rIns="121900" bIns="121900" rtlCol="0" anchor="t" anchorCtr="0">
            <a:normAutofit/>
          </a:bodyPr>
          <a:lstStyle/>
          <a:p>
            <a:pPr marL="0" indent="0">
              <a:spcBef>
                <a:spcPts val="1333"/>
              </a:spcBef>
              <a:buNone/>
            </a:pPr>
            <a:r>
              <a:rPr lang="en" sz="2000" b="1">
                <a:solidFill>
                  <a:schemeClr val="dk1"/>
                </a:solidFill>
              </a:rPr>
              <a:t>Strategjia dhe plani shoqërues i veprimit </a:t>
            </a:r>
            <a:r>
              <a:rPr lang="en" sz="1467">
                <a:solidFill>
                  <a:schemeClr val="dk1"/>
                </a:solidFill>
              </a:rPr>
              <a:t>- </a:t>
            </a:r>
            <a:r>
              <a:rPr lang="en" sz="1600">
                <a:solidFill>
                  <a:schemeClr val="dk1"/>
                </a:solidFill>
              </a:rPr>
              <a:t>qasje planifikuese gjithëpërfshirëse dhe vendimmarrje konsultuese</a:t>
            </a:r>
            <a:endParaRPr sz="1600">
              <a:solidFill>
                <a:schemeClr val="dk1"/>
              </a:solidFill>
            </a:endParaRPr>
          </a:p>
          <a:p>
            <a:pPr marL="0" indent="0">
              <a:spcBef>
                <a:spcPts val="1333"/>
              </a:spcBef>
              <a:buClr>
                <a:schemeClr val="dk1"/>
              </a:buClr>
              <a:buSzPts val="1100"/>
              <a:buNone/>
            </a:pPr>
            <a:endParaRPr sz="1467">
              <a:solidFill>
                <a:schemeClr val="dk1"/>
              </a:solidFill>
            </a:endParaRPr>
          </a:p>
          <a:p>
            <a:pPr marL="0" indent="0">
              <a:spcAft>
                <a:spcPts val="1600"/>
              </a:spcAft>
              <a:buNone/>
            </a:pPr>
            <a:endParaRPr/>
          </a:p>
        </p:txBody>
      </p:sp>
      <p:pic>
        <p:nvPicPr>
          <p:cNvPr id="178" name="Google Shape;178;p27"/>
          <p:cNvPicPr preferRelativeResize="0"/>
          <p:nvPr/>
        </p:nvPicPr>
        <p:blipFill>
          <a:blip r:embed="rId3">
            <a:alphaModFix/>
          </a:blip>
          <a:stretch>
            <a:fillRect/>
          </a:stretch>
        </p:blipFill>
        <p:spPr>
          <a:xfrm>
            <a:off x="415600" y="593452"/>
            <a:ext cx="2199333" cy="1115033"/>
          </a:xfrm>
          <a:prstGeom prst="rect">
            <a:avLst/>
          </a:prstGeom>
          <a:noFill/>
          <a:ln>
            <a:noFill/>
          </a:ln>
        </p:spPr>
      </p:pic>
      <p:pic>
        <p:nvPicPr>
          <p:cNvPr id="179" name="Google Shape;179;p27"/>
          <p:cNvPicPr preferRelativeResize="0"/>
          <p:nvPr/>
        </p:nvPicPr>
        <p:blipFill>
          <a:blip r:embed="rId4">
            <a:alphaModFix/>
          </a:blip>
          <a:stretch>
            <a:fillRect/>
          </a:stretch>
        </p:blipFill>
        <p:spPr>
          <a:xfrm>
            <a:off x="9699867" y="708285"/>
            <a:ext cx="2076533" cy="885367"/>
          </a:xfrm>
          <a:prstGeom prst="rect">
            <a:avLst/>
          </a:prstGeom>
          <a:noFill/>
          <a:ln>
            <a:noFill/>
          </a:ln>
        </p:spPr>
      </p:pic>
      <p:pic>
        <p:nvPicPr>
          <p:cNvPr id="180" name="Google Shape;180;p27"/>
          <p:cNvPicPr preferRelativeResize="0"/>
          <p:nvPr/>
        </p:nvPicPr>
        <p:blipFill>
          <a:blip r:embed="rId5">
            <a:alphaModFix/>
          </a:blip>
          <a:stretch>
            <a:fillRect/>
          </a:stretch>
        </p:blipFill>
        <p:spPr>
          <a:xfrm>
            <a:off x="1283167" y="2418933"/>
            <a:ext cx="9372301" cy="4109600"/>
          </a:xfrm>
          <a:prstGeom prst="rect">
            <a:avLst/>
          </a:prstGeom>
          <a:noFill/>
          <a:ln>
            <a:noFill/>
          </a:ln>
        </p:spPr>
      </p:pic>
    </p:spTree>
    <p:extLst>
      <p:ext uri="{BB962C8B-B14F-4D97-AF65-F5344CB8AC3E}">
        <p14:creationId xmlns:p14="http://schemas.microsoft.com/office/powerpoint/2010/main" val="2879330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rmAutofit/>
          </a:bodyPr>
          <a:lstStyle/>
          <a:p>
            <a:pPr>
              <a:lnSpc>
                <a:spcPct val="115000"/>
              </a:lnSpc>
              <a:spcBef>
                <a:spcPts val="3200"/>
              </a:spcBef>
              <a:buClr>
                <a:schemeClr val="dk1"/>
              </a:buClr>
              <a:buSzPct val="157142"/>
            </a:pPr>
            <a:r>
              <a:rPr lang="en" sz="933">
                <a:latin typeface="Times New Roman"/>
                <a:ea typeface="Times New Roman"/>
                <a:cs typeface="Times New Roman"/>
                <a:sym typeface="Times New Roman"/>
              </a:rPr>
              <a:t> 	</a:t>
            </a:r>
            <a:r>
              <a:rPr lang="en" sz="2355" b="1">
                <a:solidFill>
                  <a:srgbClr val="FF0000"/>
                </a:solidFill>
              </a:rPr>
              <a:t>Llogaridhënia, monitorimi dhe analiza vlerësuese</a:t>
            </a:r>
            <a:endParaRPr sz="2355" b="1">
              <a:solidFill>
                <a:srgbClr val="FF0000"/>
              </a:solidFill>
            </a:endParaRPr>
          </a:p>
          <a:p>
            <a:pPr>
              <a:spcBef>
                <a:spcPts val="800"/>
              </a:spcBef>
            </a:pPr>
            <a:endParaRPr/>
          </a:p>
        </p:txBody>
      </p:sp>
      <p:sp>
        <p:nvSpPr>
          <p:cNvPr id="294" name="Google Shape;294;p43"/>
          <p:cNvSpPr txBox="1">
            <a:spLocks noGrp="1"/>
          </p:cNvSpPr>
          <p:nvPr>
            <p:ph type="body" idx="2"/>
          </p:nvPr>
        </p:nvSpPr>
        <p:spPr>
          <a:xfrm>
            <a:off x="6661467" y="1443300"/>
            <a:ext cx="5116000" cy="4468000"/>
          </a:xfrm>
          <a:prstGeom prst="rect">
            <a:avLst/>
          </a:prstGeom>
        </p:spPr>
        <p:txBody>
          <a:bodyPr spcFirstLastPara="1" vert="horz" wrap="square" lIns="121900" tIns="121900" rIns="121900" bIns="121900" rtlCol="0" anchor="ctr" anchorCtr="0">
            <a:normAutofit/>
          </a:bodyPr>
          <a:lstStyle/>
          <a:p>
            <a:pPr indent="0">
              <a:buNone/>
            </a:pPr>
            <a:endParaRPr sz="1467"/>
          </a:p>
          <a:p>
            <a:pPr marL="0" indent="0" algn="just">
              <a:spcBef>
                <a:spcPts val="1600"/>
              </a:spcBef>
              <a:buNone/>
            </a:pPr>
            <a:r>
              <a:rPr lang="en" sz="1467" b="1">
                <a:solidFill>
                  <a:srgbClr val="FF0000"/>
                </a:solidFill>
              </a:rPr>
              <a:t>Monitorimi i bazuar në standardet e Sistemit të Informacionit për Planifikimin e Integruar (SIPI/IPSIS), në koordinim me SASPAC, ku informacioni do të mblidhet nga Ministritë e Linjës dhe NJVV nëpërmjet formateve të gatshme sipas standardit IPSIS dhe do të kryqëzohet me informacionin nga partnerët e zhvillimit.</a:t>
            </a:r>
            <a:endParaRPr sz="1467" b="1">
              <a:solidFill>
                <a:srgbClr val="FF0000"/>
              </a:solidFill>
            </a:endParaRPr>
          </a:p>
          <a:p>
            <a:pPr indent="-397923">
              <a:spcBef>
                <a:spcPts val="1600"/>
              </a:spcBef>
              <a:buClr>
                <a:srgbClr val="4A86E8"/>
              </a:buClr>
              <a:buSzPts val="1100"/>
              <a:buChar char="❖"/>
            </a:pPr>
            <a:r>
              <a:rPr lang="en" sz="1467" b="1">
                <a:solidFill>
                  <a:srgbClr val="4A86E8"/>
                </a:solidFill>
              </a:rPr>
              <a:t>Monitorim gjashtëmujor dhe  vjetor i Strategjisë</a:t>
            </a:r>
            <a:endParaRPr sz="1467" b="1">
              <a:solidFill>
                <a:srgbClr val="4A86E8"/>
              </a:solidFill>
            </a:endParaRPr>
          </a:p>
          <a:p>
            <a:pPr indent="-397923">
              <a:buClr>
                <a:srgbClr val="4A86E8"/>
              </a:buClr>
              <a:buSzPts val="1100"/>
              <a:buChar char="❖"/>
            </a:pPr>
            <a:r>
              <a:rPr lang="en" sz="1467" b="1">
                <a:solidFill>
                  <a:srgbClr val="4A86E8"/>
                </a:solidFill>
              </a:rPr>
              <a:t>Ndjekje reale e aktiviteteve</a:t>
            </a:r>
            <a:endParaRPr sz="1467" b="1">
              <a:solidFill>
                <a:srgbClr val="4A86E8"/>
              </a:solidFill>
            </a:endParaRPr>
          </a:p>
          <a:p>
            <a:pPr indent="-397923">
              <a:buClr>
                <a:srgbClr val="4A86E8"/>
              </a:buClr>
              <a:buSzPts val="1100"/>
              <a:buChar char="❖"/>
            </a:pPr>
            <a:r>
              <a:rPr lang="en" sz="1467" b="1">
                <a:solidFill>
                  <a:srgbClr val="4A86E8"/>
                </a:solidFill>
              </a:rPr>
              <a:t>Koordinim</a:t>
            </a:r>
            <a:endParaRPr sz="1467" b="1">
              <a:solidFill>
                <a:srgbClr val="4A86E8"/>
              </a:solidFill>
            </a:endParaRPr>
          </a:p>
          <a:p>
            <a:pPr indent="-397923">
              <a:buClr>
                <a:srgbClr val="4A86E8"/>
              </a:buClr>
              <a:buSzPts val="1100"/>
              <a:buChar char="❖"/>
            </a:pPr>
            <a:r>
              <a:rPr lang="en" sz="1467" b="1">
                <a:solidFill>
                  <a:srgbClr val="4A86E8"/>
                </a:solidFill>
              </a:rPr>
              <a:t>Konsultim</a:t>
            </a:r>
            <a:endParaRPr sz="1467" b="1">
              <a:solidFill>
                <a:srgbClr val="4A86E8"/>
              </a:solidFill>
            </a:endParaRPr>
          </a:p>
          <a:p>
            <a:pPr indent="-397923">
              <a:buClr>
                <a:srgbClr val="4A86E8"/>
              </a:buClr>
              <a:buSzPts val="1100"/>
              <a:buChar char="❖"/>
            </a:pPr>
            <a:r>
              <a:rPr lang="en" sz="1467" b="1">
                <a:solidFill>
                  <a:srgbClr val="4A86E8"/>
                </a:solidFill>
              </a:rPr>
              <a:t>Nxitje </a:t>
            </a:r>
            <a:endParaRPr sz="1467" b="1">
              <a:solidFill>
                <a:srgbClr val="4A86E8"/>
              </a:solidFill>
            </a:endParaRPr>
          </a:p>
        </p:txBody>
      </p:sp>
      <p:pic>
        <p:nvPicPr>
          <p:cNvPr id="295" name="Google Shape;295;p43"/>
          <p:cNvPicPr preferRelativeResize="0"/>
          <p:nvPr/>
        </p:nvPicPr>
        <p:blipFill>
          <a:blip r:embed="rId3">
            <a:alphaModFix/>
          </a:blip>
          <a:stretch>
            <a:fillRect/>
          </a:stretch>
        </p:blipFill>
        <p:spPr>
          <a:xfrm>
            <a:off x="405635" y="2886568"/>
            <a:ext cx="5078765" cy="3811033"/>
          </a:xfrm>
          <a:prstGeom prst="rect">
            <a:avLst/>
          </a:prstGeom>
          <a:noFill/>
          <a:ln>
            <a:noFill/>
          </a:ln>
        </p:spPr>
      </p:pic>
      <p:sp>
        <p:nvSpPr>
          <p:cNvPr id="296" name="Google Shape;296;p43"/>
          <p:cNvSpPr txBox="1">
            <a:spLocks noGrp="1"/>
          </p:cNvSpPr>
          <p:nvPr>
            <p:ph type="subTitle" idx="1"/>
          </p:nvPr>
        </p:nvSpPr>
        <p:spPr>
          <a:xfrm>
            <a:off x="354000" y="3737433"/>
            <a:ext cx="5393600" cy="2422400"/>
          </a:xfrm>
          <a:prstGeom prst="rect">
            <a:avLst/>
          </a:prstGeom>
        </p:spPr>
        <p:txBody>
          <a:bodyPr spcFirstLastPara="1" vert="horz" wrap="square" lIns="121900" tIns="121900" rIns="121900" bIns="121900" rtlCol="0" anchor="t" anchorCtr="0">
            <a:normAutofit/>
          </a:bodyPr>
          <a:lstStyle/>
          <a:p>
            <a:pPr marL="0" indent="0" algn="l"/>
            <a:r>
              <a:rPr lang="en" sz="1333" b="1"/>
              <a:t>Monitorimi i SKNQV 2023 - 2030</a:t>
            </a:r>
            <a:r>
              <a:rPr lang="en" sz="933"/>
              <a:t> </a:t>
            </a:r>
            <a:endParaRPr sz="933"/>
          </a:p>
        </p:txBody>
      </p:sp>
      <p:pic>
        <p:nvPicPr>
          <p:cNvPr id="6" name="Google Shape;178;p27"/>
          <p:cNvPicPr preferRelativeResize="0"/>
          <p:nvPr/>
        </p:nvPicPr>
        <p:blipFill>
          <a:blip r:embed="rId4">
            <a:alphaModFix/>
          </a:blip>
          <a:stretch>
            <a:fillRect/>
          </a:stretch>
        </p:blipFill>
        <p:spPr>
          <a:xfrm>
            <a:off x="415600" y="593452"/>
            <a:ext cx="2199333" cy="1115033"/>
          </a:xfrm>
          <a:prstGeom prst="rect">
            <a:avLst/>
          </a:prstGeom>
          <a:noFill/>
          <a:ln>
            <a:noFill/>
          </a:ln>
        </p:spPr>
      </p:pic>
      <p:pic>
        <p:nvPicPr>
          <p:cNvPr id="7" name="Google Shape;65;p14"/>
          <p:cNvPicPr preferRelativeResize="0"/>
          <p:nvPr/>
        </p:nvPicPr>
        <p:blipFill>
          <a:blip r:embed="rId5">
            <a:alphaModFix/>
          </a:blip>
          <a:stretch>
            <a:fillRect/>
          </a:stretch>
        </p:blipFill>
        <p:spPr>
          <a:xfrm>
            <a:off x="9700934" y="557933"/>
            <a:ext cx="2076533" cy="885367"/>
          </a:xfrm>
          <a:prstGeom prst="rect">
            <a:avLst/>
          </a:prstGeom>
          <a:noFill/>
          <a:ln>
            <a:noFill/>
          </a:ln>
        </p:spPr>
      </p:pic>
    </p:spTree>
    <p:extLst>
      <p:ext uri="{BB962C8B-B14F-4D97-AF65-F5344CB8AC3E}">
        <p14:creationId xmlns:p14="http://schemas.microsoft.com/office/powerpoint/2010/main" val="364277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buSzPts val="990"/>
            </a:pPr>
            <a:r>
              <a:rPr lang="en" sz="1827" dirty="0"/>
              <a:t>Zbatimi i Reformës Administrative Territoriale (RAT) </a:t>
            </a:r>
            <a:br>
              <a:rPr lang="en" sz="1827" dirty="0"/>
            </a:br>
            <a:r>
              <a:rPr lang="en" sz="1827" dirty="0"/>
              <a:t>dhe SNDQV-së 2015-2020</a:t>
            </a:r>
            <a:endParaRPr sz="1512" b="1" dirty="0"/>
          </a:p>
          <a:p>
            <a:pPr marL="609585" indent="-420783" algn="ctr">
              <a:buClr>
                <a:srgbClr val="FF0000"/>
              </a:buClr>
              <a:buSzPts val="1370"/>
              <a:buAutoNum type="arabicPeriod"/>
            </a:pPr>
            <a:r>
              <a:rPr lang="en" sz="1827" b="1" dirty="0">
                <a:solidFill>
                  <a:srgbClr val="FF0000"/>
                </a:solidFill>
              </a:rPr>
              <a:t>Konsolidimi i kapaciteteve strategjike dhe operacionale të njësive të vetëqeverisjes vendore</a:t>
            </a:r>
            <a:endParaRPr sz="3867" b="1" dirty="0">
              <a:solidFill>
                <a:srgbClr val="FF0000"/>
              </a:solidFill>
            </a:endParaRPr>
          </a:p>
        </p:txBody>
      </p:sp>
      <p:sp>
        <p:nvSpPr>
          <p:cNvPr id="72" name="Google Shape;72;p15"/>
          <p:cNvSpPr txBox="1">
            <a:spLocks noGrp="1"/>
          </p:cNvSpPr>
          <p:nvPr>
            <p:ph type="body" idx="1"/>
          </p:nvPr>
        </p:nvSpPr>
        <p:spPr>
          <a:xfrm>
            <a:off x="415600" y="1536633"/>
            <a:ext cx="5333200" cy="4555200"/>
          </a:xfrm>
          <a:prstGeom prst="rect">
            <a:avLst/>
          </a:prstGeom>
          <a:solidFill>
            <a:srgbClr val="FFE599"/>
          </a:solidFill>
        </p:spPr>
        <p:txBody>
          <a:bodyPr spcFirstLastPara="1" vert="horz" wrap="square" lIns="121900" tIns="121900" rIns="121900" bIns="121900" rtlCol="0" anchor="t" anchorCtr="0">
            <a:normAutofit/>
          </a:bodyPr>
          <a:lstStyle/>
          <a:p>
            <a:pPr marL="0" indent="0">
              <a:buNone/>
            </a:pPr>
            <a:r>
              <a:rPr lang="en" b="1">
                <a:solidFill>
                  <a:srgbClr val="0E9453"/>
                </a:solidFill>
              </a:rPr>
              <a:t>Arritjet </a:t>
            </a:r>
            <a:endParaRPr b="1">
              <a:solidFill>
                <a:srgbClr val="0E9453"/>
              </a:solidFill>
            </a:endParaRPr>
          </a:p>
          <a:p>
            <a:pPr indent="-389457">
              <a:spcBef>
                <a:spcPts val="1600"/>
              </a:spcBef>
              <a:buSzPts val="1000"/>
            </a:pPr>
            <a:r>
              <a:rPr lang="en" sz="1333"/>
              <a:t>Konsolidimi i kapaciteteve të strukturave administrative</a:t>
            </a:r>
            <a:endParaRPr sz="1333"/>
          </a:p>
          <a:p>
            <a:pPr indent="-389457">
              <a:buSzPts val="1000"/>
            </a:pPr>
            <a:r>
              <a:rPr lang="en" sz="1333"/>
              <a:t>Forcimi i dialogut mes qeverisë qendrore dhe asaj vendore dhe llogaridhënie e dyanshme</a:t>
            </a:r>
            <a:endParaRPr sz="1333"/>
          </a:p>
          <a:p>
            <a:pPr indent="-389457">
              <a:buSzPts val="1000"/>
            </a:pPr>
            <a:r>
              <a:rPr lang="en" sz="1333"/>
              <a:t>Aplikimi i shërbimeve të integruara administrative me teknologjinë e informacionit (zyrat e shërbimit me një ndalesë, nga 2018 ne 2021 100 fishim i numrit të aplikimeve)</a:t>
            </a:r>
            <a:endParaRPr sz="1333"/>
          </a:p>
          <a:p>
            <a:pPr indent="-389457">
              <a:buSzPts val="1000"/>
            </a:pPr>
            <a:r>
              <a:rPr lang="en" sz="1333"/>
              <a:t>Pjesa më e madhe e bashkive kanë hartuar dokumentet strategjike të zhvillimit - Planet Vendore (52/61 bashki)</a:t>
            </a:r>
            <a:endParaRPr sz="1333"/>
          </a:p>
          <a:p>
            <a:pPr indent="-389457">
              <a:buSzPts val="1000"/>
            </a:pPr>
            <a:r>
              <a:rPr lang="en" sz="1333"/>
              <a:t>Krijimi i Këshilli Konsultativ si forumi kryesor për dialogun institucional dhe koordinimin ndërmjet pushtetit qendror dhe atij vendor</a:t>
            </a:r>
            <a:endParaRPr sz="1333"/>
          </a:p>
          <a:p>
            <a:pPr marL="0" indent="0">
              <a:spcBef>
                <a:spcPts val="1600"/>
              </a:spcBef>
              <a:buNone/>
            </a:pPr>
            <a:r>
              <a:rPr lang="en" b="1"/>
              <a:t> </a:t>
            </a:r>
            <a:endParaRPr b="1"/>
          </a:p>
          <a:p>
            <a:pPr marL="0" indent="0">
              <a:spcBef>
                <a:spcPts val="1600"/>
              </a:spcBef>
              <a:spcAft>
                <a:spcPts val="1600"/>
              </a:spcAft>
              <a:buNone/>
            </a:pPr>
            <a:endParaRPr b="1"/>
          </a:p>
        </p:txBody>
      </p:sp>
      <p:sp>
        <p:nvSpPr>
          <p:cNvPr id="73" name="Google Shape;73;p15"/>
          <p:cNvSpPr txBox="1">
            <a:spLocks noGrp="1"/>
          </p:cNvSpPr>
          <p:nvPr>
            <p:ph type="body" idx="2"/>
          </p:nvPr>
        </p:nvSpPr>
        <p:spPr>
          <a:xfrm>
            <a:off x="5748800" y="2075333"/>
            <a:ext cx="5820000" cy="4405200"/>
          </a:xfrm>
          <a:prstGeom prst="rect">
            <a:avLst/>
          </a:prstGeom>
          <a:solidFill>
            <a:srgbClr val="F4CCCC"/>
          </a:solidFill>
        </p:spPr>
        <p:txBody>
          <a:bodyPr spcFirstLastPara="1" vert="horz" wrap="square" lIns="121900" tIns="121900" rIns="121900" bIns="121900" rtlCol="0" anchor="t" anchorCtr="0">
            <a:normAutofit/>
          </a:bodyPr>
          <a:lstStyle/>
          <a:p>
            <a:pPr marL="0" indent="0">
              <a:buNone/>
            </a:pPr>
            <a:r>
              <a:rPr lang="en" b="1">
                <a:solidFill>
                  <a:srgbClr val="FF9900"/>
                </a:solidFill>
              </a:rPr>
              <a:t>Nevoja për përmirësim</a:t>
            </a:r>
            <a:r>
              <a:rPr lang="en" b="1"/>
              <a:t> </a:t>
            </a:r>
            <a:endParaRPr b="1"/>
          </a:p>
          <a:p>
            <a:pPr indent="-389457">
              <a:lnSpc>
                <a:spcPct val="115000"/>
              </a:lnSpc>
              <a:spcBef>
                <a:spcPts val="1600"/>
              </a:spcBef>
              <a:buSzPts val="1000"/>
            </a:pPr>
            <a:r>
              <a:rPr lang="en" sz="1333"/>
              <a:t>Unifikimi dhe standardizimi i procedurave dhe praktikave të menaxhimit të burimeve njerëzore në përputhje edhe me Kartën  Evropiane të  Autonomisë Vendore</a:t>
            </a:r>
            <a:endParaRPr sz="1333"/>
          </a:p>
          <a:p>
            <a:pPr indent="-389457">
              <a:lnSpc>
                <a:spcPct val="115000"/>
              </a:lnSpc>
              <a:buSzPts val="1000"/>
            </a:pPr>
            <a:r>
              <a:rPr lang="en" sz="1333"/>
              <a:t>Pajisja e stafit të njësive vendore me kualifikimet dhe profilet profesionale në përputhje me nevojat dhe prioritetet strategjike të vendit </a:t>
            </a:r>
            <a:endParaRPr sz="1333"/>
          </a:p>
          <a:p>
            <a:pPr indent="-389457">
              <a:buSzPts val="1000"/>
            </a:pPr>
            <a:r>
              <a:rPr lang="en" sz="1333"/>
              <a:t>Asistenca ndaj bashkive me kapacitete dhe resurse të pakta, për plotësimin e kuadrit të tyre strategjik. </a:t>
            </a:r>
            <a:endParaRPr sz="1333"/>
          </a:p>
          <a:p>
            <a:pPr indent="-389457">
              <a:buSzPts val="1000"/>
            </a:pPr>
            <a:r>
              <a:rPr lang="en" sz="1333"/>
              <a:t>Forcimi i rolit të Këshilli Konsultativ</a:t>
            </a:r>
            <a:endParaRPr sz="1333"/>
          </a:p>
          <a:p>
            <a:pPr indent="-389457">
              <a:buSzPts val="1000"/>
            </a:pPr>
            <a:r>
              <a:rPr lang="en" sz="1333"/>
              <a:t>Aplikimi më i gjerë i bashkëpunimit ndërvendor ose nëpërmjet delegimit në bashkitë e tjera apo drejt nivelit të qarkut</a:t>
            </a:r>
            <a:endParaRPr sz="1333"/>
          </a:p>
          <a:p>
            <a:pPr indent="-389457">
              <a:buSzPts val="1000"/>
            </a:pPr>
            <a:r>
              <a:rPr lang="en" sz="1333"/>
              <a:t>Rritja e rolit të qarkut në lidhje me bashkëpunimin ndërvendor</a:t>
            </a:r>
            <a:endParaRPr sz="1333"/>
          </a:p>
        </p:txBody>
      </p:sp>
      <p:pic>
        <p:nvPicPr>
          <p:cNvPr id="5" name="Google Shape;178;p27"/>
          <p:cNvPicPr preferRelativeResize="0"/>
          <p:nvPr/>
        </p:nvPicPr>
        <p:blipFill>
          <a:blip r:embed="rId3">
            <a:alphaModFix/>
          </a:blip>
          <a:stretch>
            <a:fillRect/>
          </a:stretch>
        </p:blipFill>
        <p:spPr>
          <a:xfrm>
            <a:off x="415600" y="103001"/>
            <a:ext cx="2199333" cy="1115033"/>
          </a:xfrm>
          <a:prstGeom prst="rect">
            <a:avLst/>
          </a:prstGeom>
          <a:noFill/>
          <a:ln>
            <a:noFill/>
          </a:ln>
        </p:spPr>
      </p:pic>
      <p:pic>
        <p:nvPicPr>
          <p:cNvPr id="6" name="Google Shape;65;p14"/>
          <p:cNvPicPr preferRelativeResize="0"/>
          <p:nvPr/>
        </p:nvPicPr>
        <p:blipFill>
          <a:blip r:embed="rId4">
            <a:alphaModFix/>
          </a:blip>
          <a:stretch>
            <a:fillRect/>
          </a:stretch>
        </p:blipFill>
        <p:spPr>
          <a:xfrm>
            <a:off x="9699867" y="217833"/>
            <a:ext cx="2076533" cy="885367"/>
          </a:xfrm>
          <a:prstGeom prst="rect">
            <a:avLst/>
          </a:prstGeom>
          <a:noFill/>
          <a:ln>
            <a:noFill/>
          </a:ln>
        </p:spPr>
      </p:pic>
    </p:spTree>
    <p:extLst>
      <p:ext uri="{BB962C8B-B14F-4D97-AF65-F5344CB8AC3E}">
        <p14:creationId xmlns:p14="http://schemas.microsoft.com/office/powerpoint/2010/main" val="3418437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marL="609585" algn="ctr">
              <a:lnSpc>
                <a:spcPct val="115000"/>
              </a:lnSpc>
              <a:spcBef>
                <a:spcPts val="3200"/>
              </a:spcBef>
            </a:pPr>
            <a:r>
              <a:rPr lang="en" sz="1867" b="1">
                <a:solidFill>
                  <a:srgbClr val="FF0000"/>
                </a:solidFill>
              </a:rPr>
              <a:t>Burimet financiare për zbatimin e strategjisë</a:t>
            </a:r>
            <a:endParaRPr sz="4133">
              <a:solidFill>
                <a:srgbClr val="FF0000"/>
              </a:solidFill>
            </a:endParaRPr>
          </a:p>
        </p:txBody>
      </p:sp>
      <p:sp>
        <p:nvSpPr>
          <p:cNvPr id="302" name="Google Shape;302;p44"/>
          <p:cNvSpPr txBox="1">
            <a:spLocks noGrp="1"/>
          </p:cNvSpPr>
          <p:nvPr>
            <p:ph type="body" idx="1"/>
          </p:nvPr>
        </p:nvSpPr>
        <p:spPr>
          <a:xfrm>
            <a:off x="415600" y="1356967"/>
            <a:ext cx="11360800" cy="4734800"/>
          </a:xfrm>
          <a:prstGeom prst="rect">
            <a:avLst/>
          </a:prstGeom>
        </p:spPr>
        <p:txBody>
          <a:bodyPr spcFirstLastPara="1" vert="horz" wrap="square" lIns="121900" tIns="121900" rIns="121900" bIns="121900" rtlCol="0" anchor="t" anchorCtr="0">
            <a:normAutofit fontScale="25000" lnSpcReduction="20000"/>
          </a:bodyPr>
          <a:lstStyle/>
          <a:p>
            <a:pPr marL="0" indent="0">
              <a:spcBef>
                <a:spcPts val="3200"/>
              </a:spcBef>
              <a:buClr>
                <a:schemeClr val="dk1"/>
              </a:buClr>
              <a:buSzPct val="100000"/>
              <a:buNone/>
            </a:pPr>
            <a:r>
              <a:rPr lang="en" sz="1467">
                <a:solidFill>
                  <a:schemeClr val="dk1"/>
                </a:solidFill>
              </a:rPr>
              <a:t> </a:t>
            </a:r>
            <a:endParaRPr sz="1467">
              <a:solidFill>
                <a:schemeClr val="dk1"/>
              </a:solidFill>
            </a:endParaRPr>
          </a:p>
          <a:p>
            <a:pPr marL="0" indent="0" algn="just">
              <a:lnSpc>
                <a:spcPct val="115000"/>
              </a:lnSpc>
              <a:spcBef>
                <a:spcPts val="1600"/>
              </a:spcBef>
              <a:buNone/>
            </a:pPr>
            <a:r>
              <a:rPr lang="en" sz="7644" b="1">
                <a:solidFill>
                  <a:srgbClr val="93C47D"/>
                </a:solidFill>
              </a:rPr>
              <a:t>Plan Veprimi 3 vjeçar (2023-2025) :</a:t>
            </a:r>
            <a:r>
              <a:rPr lang="en" sz="7110" b="1">
                <a:solidFill>
                  <a:srgbClr val="93C47D"/>
                </a:solidFill>
              </a:rPr>
              <a:t> </a:t>
            </a:r>
            <a:endParaRPr sz="7110" b="1">
              <a:solidFill>
                <a:srgbClr val="93C47D"/>
              </a:solidFill>
            </a:endParaRPr>
          </a:p>
          <a:p>
            <a:pPr indent="-413391" algn="just">
              <a:spcBef>
                <a:spcPts val="1600"/>
              </a:spcBef>
              <a:buClr>
                <a:schemeClr val="dk1"/>
              </a:buClr>
              <a:buSzPct val="100000"/>
              <a:buChar char="➢"/>
            </a:pPr>
            <a:r>
              <a:rPr lang="en" sz="6840">
                <a:solidFill>
                  <a:schemeClr val="dk1"/>
                </a:solidFill>
              </a:rPr>
              <a:t>asistencë teknike, </a:t>
            </a:r>
            <a:endParaRPr sz="6840">
              <a:solidFill>
                <a:schemeClr val="dk1"/>
              </a:solidFill>
            </a:endParaRPr>
          </a:p>
          <a:p>
            <a:pPr indent="-413391" algn="just">
              <a:buClr>
                <a:schemeClr val="dk1"/>
              </a:buClr>
              <a:buSzPct val="100000"/>
              <a:buChar char="➢"/>
            </a:pPr>
            <a:r>
              <a:rPr lang="en" sz="6840">
                <a:solidFill>
                  <a:schemeClr val="dk1"/>
                </a:solidFill>
              </a:rPr>
              <a:t>mbështetje të njësive të vetëqeverisjes vendore </a:t>
            </a:r>
            <a:endParaRPr sz="6840">
              <a:solidFill>
                <a:schemeClr val="dk1"/>
              </a:solidFill>
            </a:endParaRPr>
          </a:p>
          <a:p>
            <a:pPr indent="-413391" algn="just">
              <a:buClr>
                <a:schemeClr val="dk1"/>
              </a:buClr>
              <a:buSzPct val="100000"/>
              <a:buChar char="➢"/>
            </a:pPr>
            <a:r>
              <a:rPr lang="en" sz="6840">
                <a:solidFill>
                  <a:schemeClr val="dk1"/>
                </a:solidFill>
              </a:rPr>
              <a:t>studime, vlerësime ligjore dhe teknike të funksioneve të deleguara pushtetit vendor </a:t>
            </a:r>
            <a:endParaRPr sz="4649" b="1">
              <a:solidFill>
                <a:srgbClr val="93C47D"/>
              </a:solidFill>
            </a:endParaRPr>
          </a:p>
          <a:p>
            <a:pPr indent="0" algn="just">
              <a:lnSpc>
                <a:spcPct val="115000"/>
              </a:lnSpc>
              <a:spcBef>
                <a:spcPts val="1600"/>
              </a:spcBef>
              <a:buNone/>
            </a:pPr>
            <a:endParaRPr sz="4649" b="1">
              <a:solidFill>
                <a:srgbClr val="93C47D"/>
              </a:solidFill>
            </a:endParaRPr>
          </a:p>
          <a:p>
            <a:pPr indent="-378609" algn="just">
              <a:lnSpc>
                <a:spcPct val="115000"/>
              </a:lnSpc>
              <a:spcBef>
                <a:spcPts val="1600"/>
              </a:spcBef>
              <a:buClr>
                <a:srgbClr val="CC4125"/>
              </a:buClr>
              <a:buSzPct val="67972"/>
              <a:buChar char="➢"/>
            </a:pPr>
            <a:r>
              <a:rPr lang="en" sz="6840">
                <a:solidFill>
                  <a:schemeClr val="dk1"/>
                </a:solidFill>
              </a:rPr>
              <a:t>i kostuar sipas standardeve IPSIS dhe metodologjisë së OECD/SIGMA, </a:t>
            </a:r>
            <a:endParaRPr sz="6840">
              <a:solidFill>
                <a:schemeClr val="dk1"/>
              </a:solidFill>
            </a:endParaRPr>
          </a:p>
          <a:p>
            <a:pPr indent="-378609" algn="just">
              <a:lnSpc>
                <a:spcPct val="115000"/>
              </a:lnSpc>
              <a:buClr>
                <a:srgbClr val="CC4125"/>
              </a:buClr>
              <a:buSzPct val="67972"/>
              <a:buChar char="➢"/>
            </a:pPr>
            <a:r>
              <a:rPr lang="en" sz="6840">
                <a:solidFill>
                  <a:schemeClr val="dk1"/>
                </a:solidFill>
              </a:rPr>
              <a:t>i shoqëruar nga kostot indikative sipas zërave përkatëse </a:t>
            </a:r>
            <a:endParaRPr sz="6840">
              <a:solidFill>
                <a:schemeClr val="dk1"/>
              </a:solidFill>
            </a:endParaRPr>
          </a:p>
          <a:p>
            <a:pPr indent="-395542" algn="just">
              <a:lnSpc>
                <a:spcPct val="115000"/>
              </a:lnSpc>
              <a:buClr>
                <a:srgbClr val="CC4125"/>
              </a:buClr>
              <a:buSzPct val="83565"/>
              <a:buChar char="➢"/>
            </a:pPr>
            <a:r>
              <a:rPr lang="en" sz="6840">
                <a:solidFill>
                  <a:schemeClr val="dk1"/>
                </a:solidFill>
              </a:rPr>
              <a:t>kostot indikative mbështeten në Programin Buxhetor Afatmesëm </a:t>
            </a:r>
            <a:endParaRPr sz="4649" b="1">
              <a:solidFill>
                <a:srgbClr val="CC4125"/>
              </a:solidFill>
            </a:endParaRPr>
          </a:p>
          <a:p>
            <a:pPr marL="0" indent="0" algn="just">
              <a:lnSpc>
                <a:spcPct val="115000"/>
              </a:lnSpc>
              <a:spcBef>
                <a:spcPts val="1600"/>
              </a:spcBef>
              <a:buClr>
                <a:schemeClr val="dk1"/>
              </a:buClr>
              <a:buSzPts val="275"/>
              <a:buNone/>
            </a:pPr>
            <a:r>
              <a:rPr lang="en" sz="7849" b="1">
                <a:solidFill>
                  <a:srgbClr val="93C47D"/>
                </a:solidFill>
              </a:rPr>
              <a:t>Burime financimi</a:t>
            </a:r>
            <a:r>
              <a:rPr lang="en" sz="7849">
                <a:solidFill>
                  <a:schemeClr val="dk1"/>
                </a:solidFill>
              </a:rPr>
              <a:t> : </a:t>
            </a:r>
            <a:endParaRPr sz="7849">
              <a:solidFill>
                <a:schemeClr val="dk1"/>
              </a:solidFill>
            </a:endParaRPr>
          </a:p>
          <a:p>
            <a:pPr indent="-413391" algn="just">
              <a:lnSpc>
                <a:spcPct val="115000"/>
              </a:lnSpc>
              <a:spcBef>
                <a:spcPts val="1600"/>
              </a:spcBef>
              <a:buClr>
                <a:schemeClr val="dk1"/>
              </a:buClr>
              <a:buSzPct val="100000"/>
              <a:buChar char="➢"/>
            </a:pPr>
            <a:r>
              <a:rPr lang="en" sz="6840">
                <a:solidFill>
                  <a:schemeClr val="dk1"/>
                </a:solidFill>
              </a:rPr>
              <a:t>Qeveria Shqiptare </a:t>
            </a:r>
            <a:endParaRPr sz="6840">
              <a:solidFill>
                <a:schemeClr val="dk1"/>
              </a:solidFill>
            </a:endParaRPr>
          </a:p>
          <a:p>
            <a:pPr indent="-413391" algn="just">
              <a:lnSpc>
                <a:spcPct val="115000"/>
              </a:lnSpc>
              <a:buClr>
                <a:schemeClr val="dk1"/>
              </a:buClr>
              <a:buSzPct val="100000"/>
              <a:buChar char="➢"/>
            </a:pPr>
            <a:r>
              <a:rPr lang="en" sz="6840">
                <a:solidFill>
                  <a:schemeClr val="dk1"/>
                </a:solidFill>
              </a:rPr>
              <a:t>Njësitë e Vetëqeverisjes Vendore </a:t>
            </a:r>
            <a:endParaRPr sz="6840">
              <a:solidFill>
                <a:schemeClr val="dk1"/>
              </a:solidFill>
            </a:endParaRPr>
          </a:p>
          <a:p>
            <a:pPr indent="-413391" algn="just">
              <a:lnSpc>
                <a:spcPct val="115000"/>
              </a:lnSpc>
              <a:buClr>
                <a:schemeClr val="dk1"/>
              </a:buClr>
              <a:buSzPct val="100000"/>
              <a:buChar char="➢"/>
            </a:pPr>
            <a:r>
              <a:rPr lang="en" sz="6840">
                <a:solidFill>
                  <a:schemeClr val="dk1"/>
                </a:solidFill>
              </a:rPr>
              <a:t>Partnerët e Zhvillimit  </a:t>
            </a:r>
            <a:endParaRPr sz="1449" b="1">
              <a:solidFill>
                <a:srgbClr val="DD7E6B"/>
              </a:solidFill>
            </a:endParaRPr>
          </a:p>
          <a:p>
            <a:pPr marL="0" indent="0" algn="just">
              <a:lnSpc>
                <a:spcPct val="115000"/>
              </a:lnSpc>
              <a:spcBef>
                <a:spcPts val="1600"/>
              </a:spcBef>
              <a:buClr>
                <a:schemeClr val="dk1"/>
              </a:buClr>
              <a:buSzPct val="100000"/>
              <a:buNone/>
            </a:pPr>
            <a:endParaRPr sz="1467">
              <a:solidFill>
                <a:schemeClr val="dk1"/>
              </a:solidFill>
            </a:endParaRPr>
          </a:p>
          <a:p>
            <a:pPr marL="0" indent="0" algn="just">
              <a:lnSpc>
                <a:spcPct val="115000"/>
              </a:lnSpc>
              <a:spcBef>
                <a:spcPts val="1600"/>
              </a:spcBef>
              <a:buClr>
                <a:schemeClr val="dk1"/>
              </a:buClr>
              <a:buSzPct val="100000"/>
              <a:buNone/>
            </a:pPr>
            <a:endParaRPr sz="1467">
              <a:solidFill>
                <a:schemeClr val="dk1"/>
              </a:solidFill>
            </a:endParaRPr>
          </a:p>
          <a:p>
            <a:pPr marL="0" indent="0" algn="just">
              <a:lnSpc>
                <a:spcPct val="115000"/>
              </a:lnSpc>
              <a:spcBef>
                <a:spcPts val="1600"/>
              </a:spcBef>
              <a:buClr>
                <a:schemeClr val="dk1"/>
              </a:buClr>
              <a:buSzPct val="100000"/>
              <a:buNone/>
            </a:pPr>
            <a:endParaRPr sz="1467">
              <a:solidFill>
                <a:schemeClr val="dk1"/>
              </a:solidFill>
            </a:endParaRPr>
          </a:p>
          <a:p>
            <a:pPr marL="0" indent="0" algn="just">
              <a:lnSpc>
                <a:spcPct val="115000"/>
              </a:lnSpc>
              <a:spcBef>
                <a:spcPts val="1600"/>
              </a:spcBef>
              <a:buClr>
                <a:schemeClr val="dk1"/>
              </a:buClr>
              <a:buSzPct val="100000"/>
              <a:buNone/>
            </a:pPr>
            <a:r>
              <a:rPr lang="en" sz="1467">
                <a:solidFill>
                  <a:schemeClr val="dk1"/>
                </a:solidFill>
              </a:rPr>
              <a:t> </a:t>
            </a:r>
            <a:endParaRPr sz="1467">
              <a:solidFill>
                <a:schemeClr val="dk1"/>
              </a:solidFill>
            </a:endParaRPr>
          </a:p>
          <a:p>
            <a:pPr marL="0" indent="0">
              <a:spcBef>
                <a:spcPts val="1600"/>
              </a:spcBef>
              <a:spcAft>
                <a:spcPts val="1600"/>
              </a:spcAft>
              <a:buNone/>
            </a:pPr>
            <a:endParaRPr sz="2844">
              <a:solidFill>
                <a:schemeClr val="dk1"/>
              </a:solidFill>
            </a:endParaRPr>
          </a:p>
        </p:txBody>
      </p:sp>
      <p:pic>
        <p:nvPicPr>
          <p:cNvPr id="4" name="Google Shape;178;p27"/>
          <p:cNvPicPr preferRelativeResize="0"/>
          <p:nvPr/>
        </p:nvPicPr>
        <p:blipFill>
          <a:blip r:embed="rId3">
            <a:alphaModFix/>
          </a:blip>
          <a:stretch>
            <a:fillRect/>
          </a:stretch>
        </p:blipFill>
        <p:spPr>
          <a:xfrm>
            <a:off x="415600" y="593452"/>
            <a:ext cx="2199333" cy="1115033"/>
          </a:xfrm>
          <a:prstGeom prst="rect">
            <a:avLst/>
          </a:prstGeom>
          <a:noFill/>
          <a:ln>
            <a:noFill/>
          </a:ln>
        </p:spPr>
      </p:pic>
      <p:pic>
        <p:nvPicPr>
          <p:cNvPr id="5" name="Google Shape;65;p14"/>
          <p:cNvPicPr preferRelativeResize="0"/>
          <p:nvPr/>
        </p:nvPicPr>
        <p:blipFill>
          <a:blip r:embed="rId4">
            <a:alphaModFix/>
          </a:blip>
          <a:stretch>
            <a:fillRect/>
          </a:stretch>
        </p:blipFill>
        <p:spPr>
          <a:xfrm>
            <a:off x="9699867" y="708285"/>
            <a:ext cx="2076533" cy="885367"/>
          </a:xfrm>
          <a:prstGeom prst="rect">
            <a:avLst/>
          </a:prstGeom>
          <a:noFill/>
          <a:ln>
            <a:noFill/>
          </a:ln>
        </p:spPr>
      </p:pic>
    </p:spTree>
    <p:extLst>
      <p:ext uri="{BB962C8B-B14F-4D97-AF65-F5344CB8AC3E}">
        <p14:creationId xmlns:p14="http://schemas.microsoft.com/office/powerpoint/2010/main" val="1941111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marL="609585">
              <a:lnSpc>
                <a:spcPct val="115000"/>
              </a:lnSpc>
              <a:spcBef>
                <a:spcPts val="3200"/>
              </a:spcBef>
            </a:pPr>
            <a:r>
              <a:rPr lang="en" sz="1867" b="1">
                <a:solidFill>
                  <a:srgbClr val="FF0000"/>
                </a:solidFill>
              </a:rPr>
              <a:t>                                                   Treguesit e nivelit strategjik</a:t>
            </a:r>
            <a:endParaRPr sz="4133">
              <a:solidFill>
                <a:srgbClr val="FF0000"/>
              </a:solidFill>
            </a:endParaRPr>
          </a:p>
        </p:txBody>
      </p:sp>
      <p:sp>
        <p:nvSpPr>
          <p:cNvPr id="308" name="Google Shape;308;p45"/>
          <p:cNvSpPr txBox="1">
            <a:spLocks noGrp="1"/>
          </p:cNvSpPr>
          <p:nvPr>
            <p:ph type="body" idx="1"/>
          </p:nvPr>
        </p:nvSpPr>
        <p:spPr>
          <a:xfrm>
            <a:off x="415600" y="1792333"/>
            <a:ext cx="5333200" cy="4394000"/>
          </a:xfrm>
          <a:prstGeom prst="rect">
            <a:avLst/>
          </a:prstGeom>
          <a:effectLst>
            <a:outerShdw blurRad="57150" dist="19050" dir="5400000" algn="bl" rotWithShape="0">
              <a:srgbClr val="000000">
                <a:alpha val="50000"/>
              </a:srgbClr>
            </a:outerShdw>
          </a:effectLst>
        </p:spPr>
        <p:txBody>
          <a:bodyPr spcFirstLastPara="1" vert="horz" wrap="square" lIns="121900" tIns="121900" rIns="121900" bIns="121900" rtlCol="0" anchor="t" anchorCtr="0">
            <a:normAutofit fontScale="25000" lnSpcReduction="20000"/>
          </a:bodyPr>
          <a:lstStyle/>
          <a:p>
            <a:pPr marL="0" marR="101597" indent="0" algn="just">
              <a:spcBef>
                <a:spcPts val="1333"/>
              </a:spcBef>
              <a:buClr>
                <a:schemeClr val="dk1"/>
              </a:buClr>
              <a:buSzPts val="275"/>
              <a:buNone/>
            </a:pPr>
            <a:r>
              <a:rPr lang="en" sz="8400">
                <a:solidFill>
                  <a:srgbClr val="9900FF"/>
                </a:solidFill>
              </a:rPr>
              <a:t>1. Tregues të përzgjedhur të nivelit strategjik në zbatim të SNDQV 2023-2030 </a:t>
            </a:r>
            <a:endParaRPr sz="4133">
              <a:solidFill>
                <a:schemeClr val="dk1"/>
              </a:solidFill>
              <a:latin typeface="Times New Roman"/>
              <a:ea typeface="Times New Roman"/>
              <a:cs typeface="Times New Roman"/>
              <a:sym typeface="Times New Roman"/>
            </a:endParaRPr>
          </a:p>
          <a:p>
            <a:pPr marL="0" marR="101597" indent="0" algn="just">
              <a:spcBef>
                <a:spcPts val="1333"/>
              </a:spcBef>
              <a:buClr>
                <a:schemeClr val="dk1"/>
              </a:buClr>
              <a:buSzPct val="35483"/>
              <a:buNone/>
            </a:pPr>
            <a:r>
              <a:rPr lang="en" sz="4133">
                <a:solidFill>
                  <a:schemeClr val="dk1"/>
                </a:solidFill>
                <a:latin typeface="Times New Roman"/>
                <a:ea typeface="Times New Roman"/>
                <a:cs typeface="Times New Roman"/>
                <a:sym typeface="Times New Roman"/>
              </a:rPr>
              <a:t>      </a:t>
            </a:r>
            <a:endParaRPr sz="4133">
              <a:solidFill>
                <a:schemeClr val="dk1"/>
              </a:solidFill>
              <a:latin typeface="Times New Roman"/>
              <a:ea typeface="Times New Roman"/>
              <a:cs typeface="Times New Roman"/>
              <a:sym typeface="Times New Roman"/>
            </a:endParaRPr>
          </a:p>
          <a:p>
            <a:pPr marR="101597" indent="-410623" algn="just">
              <a:spcBef>
                <a:spcPts val="1333"/>
              </a:spcBef>
              <a:buClr>
                <a:schemeClr val="dk1"/>
              </a:buClr>
              <a:buSzPct val="100000"/>
              <a:buChar char="❖"/>
            </a:pPr>
            <a:r>
              <a:rPr lang="en" sz="6667">
                <a:solidFill>
                  <a:schemeClr val="dk1"/>
                </a:solidFill>
              </a:rPr>
              <a:t>Numri i bashkive që financojnë shërbimet sociale përmes mekanizmit të Fondit Social</a:t>
            </a:r>
            <a:endParaRPr sz="6667">
              <a:solidFill>
                <a:schemeClr val="dk1"/>
              </a:solidFill>
            </a:endParaRPr>
          </a:p>
          <a:p>
            <a:pPr indent="-410623" algn="just">
              <a:buClr>
                <a:schemeClr val="dk1"/>
              </a:buClr>
              <a:buSzPct val="100000"/>
              <a:buChar char="❖"/>
            </a:pPr>
            <a:r>
              <a:rPr lang="en" sz="6667">
                <a:solidFill>
                  <a:schemeClr val="dk1"/>
                </a:solidFill>
              </a:rPr>
              <a:t>Numri i bashkive që ofrojnë shërbime sociale me bazë komunitare</a:t>
            </a:r>
            <a:endParaRPr sz="6667">
              <a:solidFill>
                <a:schemeClr val="dk1"/>
              </a:solidFill>
            </a:endParaRPr>
          </a:p>
          <a:p>
            <a:pPr marR="118530" indent="-410623">
              <a:lnSpc>
                <a:spcPct val="95000"/>
              </a:lnSpc>
              <a:buClr>
                <a:schemeClr val="dk1"/>
              </a:buClr>
              <a:buSzPct val="100000"/>
              <a:buChar char="❖"/>
            </a:pPr>
            <a:r>
              <a:rPr lang="en" sz="6667">
                <a:solidFill>
                  <a:schemeClr val="dk1"/>
                </a:solidFill>
              </a:rPr>
              <a:t>Numri i përfituesve në skemat e miratuara të strehimit social që i përkasin grupeve në pozita të pafavorizuara</a:t>
            </a:r>
            <a:endParaRPr sz="6667">
              <a:solidFill>
                <a:schemeClr val="dk1"/>
              </a:solidFill>
            </a:endParaRPr>
          </a:p>
          <a:p>
            <a:pPr marR="118530" indent="-410623">
              <a:lnSpc>
                <a:spcPct val="95000"/>
              </a:lnSpc>
              <a:buClr>
                <a:schemeClr val="dk1"/>
              </a:buClr>
              <a:buSzPct val="100000"/>
              <a:buChar char="❖"/>
            </a:pPr>
            <a:r>
              <a:rPr lang="en" sz="6667">
                <a:solidFill>
                  <a:schemeClr val="dk1"/>
                </a:solidFill>
              </a:rPr>
              <a:t>Numri i bashkive që trajtojnë mbetjet sipas standardeve</a:t>
            </a:r>
            <a:endParaRPr sz="6667">
              <a:solidFill>
                <a:schemeClr val="dk1"/>
              </a:solidFill>
            </a:endParaRPr>
          </a:p>
          <a:p>
            <a:pPr marR="118530" indent="-410623">
              <a:lnSpc>
                <a:spcPct val="95000"/>
              </a:lnSpc>
              <a:buClr>
                <a:schemeClr val="dk1"/>
              </a:buClr>
              <a:buSzPct val="100000"/>
              <a:buChar char="❖"/>
            </a:pPr>
            <a:r>
              <a:rPr lang="en" sz="6667">
                <a:solidFill>
                  <a:schemeClr val="dk1"/>
                </a:solidFill>
              </a:rPr>
              <a:t>Punonjësit e policisë bashkiake të trajnuar në nivel vendor</a:t>
            </a:r>
            <a:endParaRPr sz="6667">
              <a:solidFill>
                <a:schemeClr val="dk1"/>
              </a:solidFill>
            </a:endParaRPr>
          </a:p>
          <a:p>
            <a:pPr marL="0" indent="0">
              <a:lnSpc>
                <a:spcPct val="149090"/>
              </a:lnSpc>
              <a:spcBef>
                <a:spcPts val="1600"/>
              </a:spcBef>
              <a:buClr>
                <a:schemeClr val="dk1"/>
              </a:buClr>
              <a:buSzPct val="25581"/>
              <a:buNone/>
            </a:pPr>
            <a:r>
              <a:rPr lang="en" sz="5733">
                <a:solidFill>
                  <a:schemeClr val="dk1"/>
                </a:solidFill>
                <a:latin typeface="Times New Roman"/>
                <a:ea typeface="Times New Roman"/>
                <a:cs typeface="Times New Roman"/>
                <a:sym typeface="Times New Roman"/>
              </a:rPr>
              <a:t>      </a:t>
            </a:r>
            <a:r>
              <a:rPr lang="en" sz="6267">
                <a:solidFill>
                  <a:schemeClr val="dk1"/>
                </a:solidFill>
              </a:rPr>
              <a:t> </a:t>
            </a:r>
            <a:endParaRPr sz="6267">
              <a:solidFill>
                <a:schemeClr val="dk1"/>
              </a:solidFill>
            </a:endParaRPr>
          </a:p>
          <a:p>
            <a:pPr marL="0" indent="0" algn="just">
              <a:lnSpc>
                <a:spcPct val="115000"/>
              </a:lnSpc>
              <a:spcBef>
                <a:spcPts val="1600"/>
              </a:spcBef>
              <a:buClr>
                <a:schemeClr val="dk1"/>
              </a:buClr>
              <a:buSzPct val="29461"/>
              <a:buNone/>
            </a:pPr>
            <a:endParaRPr sz="4977">
              <a:solidFill>
                <a:schemeClr val="dk1"/>
              </a:solidFill>
            </a:endParaRPr>
          </a:p>
          <a:p>
            <a:pPr marL="0" indent="0" algn="just">
              <a:lnSpc>
                <a:spcPct val="115000"/>
              </a:lnSpc>
              <a:spcBef>
                <a:spcPts val="1600"/>
              </a:spcBef>
              <a:buClr>
                <a:schemeClr val="dk1"/>
              </a:buClr>
              <a:buSzPct val="100000"/>
              <a:buNone/>
            </a:pPr>
            <a:endParaRPr sz="1467">
              <a:solidFill>
                <a:schemeClr val="dk1"/>
              </a:solidFill>
            </a:endParaRPr>
          </a:p>
          <a:p>
            <a:pPr marL="0" indent="0" algn="just">
              <a:lnSpc>
                <a:spcPct val="115000"/>
              </a:lnSpc>
              <a:spcBef>
                <a:spcPts val="1600"/>
              </a:spcBef>
              <a:buClr>
                <a:schemeClr val="dk1"/>
              </a:buClr>
              <a:buSzPct val="100000"/>
              <a:buNone/>
            </a:pPr>
            <a:endParaRPr sz="1467">
              <a:solidFill>
                <a:schemeClr val="dk1"/>
              </a:solidFill>
            </a:endParaRPr>
          </a:p>
          <a:p>
            <a:pPr marL="0" indent="0" algn="just">
              <a:lnSpc>
                <a:spcPct val="115000"/>
              </a:lnSpc>
              <a:spcBef>
                <a:spcPts val="1600"/>
              </a:spcBef>
              <a:buClr>
                <a:schemeClr val="dk1"/>
              </a:buClr>
              <a:buSzPct val="100000"/>
              <a:buNone/>
            </a:pPr>
            <a:r>
              <a:rPr lang="en" sz="1467">
                <a:solidFill>
                  <a:schemeClr val="dk1"/>
                </a:solidFill>
              </a:rPr>
              <a:t> </a:t>
            </a:r>
            <a:endParaRPr sz="1467">
              <a:solidFill>
                <a:schemeClr val="dk1"/>
              </a:solidFill>
            </a:endParaRPr>
          </a:p>
          <a:p>
            <a:pPr marL="0" indent="0">
              <a:spcBef>
                <a:spcPts val="1600"/>
              </a:spcBef>
              <a:spcAft>
                <a:spcPts val="1600"/>
              </a:spcAft>
              <a:buNone/>
            </a:pPr>
            <a:endParaRPr sz="2844">
              <a:solidFill>
                <a:schemeClr val="dk1"/>
              </a:solidFill>
            </a:endParaRPr>
          </a:p>
        </p:txBody>
      </p:sp>
      <p:sp>
        <p:nvSpPr>
          <p:cNvPr id="309" name="Google Shape;309;p45"/>
          <p:cNvSpPr txBox="1">
            <a:spLocks noGrp="1"/>
          </p:cNvSpPr>
          <p:nvPr>
            <p:ph type="body" idx="2"/>
          </p:nvPr>
        </p:nvSpPr>
        <p:spPr>
          <a:xfrm>
            <a:off x="5924100" y="1792333"/>
            <a:ext cx="5852400" cy="4299600"/>
          </a:xfrm>
          <a:prstGeom prst="rect">
            <a:avLst/>
          </a:prstGeom>
          <a:effectLst>
            <a:outerShdw blurRad="57150" dist="19050" dir="5400000" algn="bl" rotWithShape="0">
              <a:srgbClr val="000000">
                <a:alpha val="50000"/>
              </a:srgbClr>
            </a:outerShdw>
          </a:effectLst>
        </p:spPr>
        <p:txBody>
          <a:bodyPr spcFirstLastPara="1" vert="horz" wrap="square" lIns="121900" tIns="121900" rIns="121900" bIns="121900" rtlCol="0" anchor="t" anchorCtr="0">
            <a:normAutofit fontScale="25000" lnSpcReduction="20000"/>
          </a:bodyPr>
          <a:lstStyle/>
          <a:p>
            <a:pPr marL="0" indent="0">
              <a:lnSpc>
                <a:spcPct val="100000"/>
              </a:lnSpc>
              <a:buNone/>
            </a:pPr>
            <a:r>
              <a:rPr lang="en" sz="8400">
                <a:solidFill>
                  <a:srgbClr val="9900FF"/>
                </a:solidFill>
              </a:rPr>
              <a:t>2. Tregues të përzgjedhur të nivelit strategjik në zbatim të SNDQV 2023-2030</a:t>
            </a:r>
            <a:endParaRPr sz="8400">
              <a:solidFill>
                <a:srgbClr val="00FF00"/>
              </a:solidFill>
            </a:endParaRPr>
          </a:p>
          <a:p>
            <a:pPr indent="-410623">
              <a:lnSpc>
                <a:spcPct val="149090"/>
              </a:lnSpc>
              <a:spcBef>
                <a:spcPts val="1600"/>
              </a:spcBef>
              <a:buClr>
                <a:schemeClr val="dk1"/>
              </a:buClr>
              <a:buSzPct val="100000"/>
              <a:buChar char="❖"/>
            </a:pPr>
            <a:r>
              <a:rPr lang="en" sz="6667">
                <a:solidFill>
                  <a:schemeClr val="dk1"/>
                </a:solidFill>
              </a:rPr>
              <a:t>Të ardhurat nga taksa e pasurisë së paluajtshme në raport me PBB (%)</a:t>
            </a:r>
            <a:endParaRPr sz="6667">
              <a:solidFill>
                <a:schemeClr val="dk1"/>
              </a:solidFill>
            </a:endParaRPr>
          </a:p>
          <a:p>
            <a:pPr indent="-410623">
              <a:lnSpc>
                <a:spcPct val="148181"/>
              </a:lnSpc>
              <a:buClr>
                <a:schemeClr val="dk1"/>
              </a:buClr>
              <a:buSzPct val="100000"/>
              <a:buChar char="❖"/>
            </a:pPr>
            <a:r>
              <a:rPr lang="en" sz="6667">
                <a:solidFill>
                  <a:schemeClr val="dk1"/>
                </a:solidFill>
              </a:rPr>
              <a:t>Buxheti i qeverisjes vendore në raport me PBB (%)</a:t>
            </a:r>
            <a:endParaRPr sz="6667">
              <a:solidFill>
                <a:schemeClr val="dk1"/>
              </a:solidFill>
            </a:endParaRPr>
          </a:p>
          <a:p>
            <a:pPr indent="-410623">
              <a:lnSpc>
                <a:spcPct val="149090"/>
              </a:lnSpc>
              <a:buClr>
                <a:schemeClr val="dk1"/>
              </a:buClr>
              <a:buSzPct val="100000"/>
              <a:buChar char="❖"/>
            </a:pPr>
            <a:r>
              <a:rPr lang="en" sz="6667">
                <a:solidFill>
                  <a:schemeClr val="dk1"/>
                </a:solidFill>
              </a:rPr>
              <a:t>Raporti i të ardhurave të veta vendore në raport me PBB (%);Numri i planeve të integritetit të hartuara në nivel vendor</a:t>
            </a:r>
            <a:endParaRPr sz="6667">
              <a:solidFill>
                <a:schemeClr val="dk1"/>
              </a:solidFill>
            </a:endParaRPr>
          </a:p>
          <a:p>
            <a:pPr marR="169329" indent="-410623">
              <a:lnSpc>
                <a:spcPct val="95000"/>
              </a:lnSpc>
              <a:buClr>
                <a:schemeClr val="dk1"/>
              </a:buClr>
              <a:buSzPct val="100000"/>
              <a:buChar char="❖"/>
            </a:pPr>
            <a:r>
              <a:rPr lang="en" sz="6667">
                <a:solidFill>
                  <a:schemeClr val="dk1"/>
                </a:solidFill>
              </a:rPr>
              <a:t>Numri i akteve ligjore që adopotojne direktivat e BE-se te shqyrtuara nga KK</a:t>
            </a:r>
            <a:endParaRPr sz="6667">
              <a:solidFill>
                <a:schemeClr val="dk1"/>
              </a:solidFill>
            </a:endParaRPr>
          </a:p>
          <a:p>
            <a:pPr indent="-410623">
              <a:buClr>
                <a:schemeClr val="dk1"/>
              </a:buClr>
              <a:buSzPct val="100000"/>
              <a:buChar char="❖"/>
            </a:pPr>
            <a:r>
              <a:rPr lang="en" sz="6667">
                <a:solidFill>
                  <a:schemeClr val="dk1"/>
                </a:solidFill>
              </a:rPr>
              <a:t>Numri i projekteve te financuara nga BE në nivelin vendor.</a:t>
            </a:r>
            <a:endParaRPr sz="5067">
              <a:solidFill>
                <a:srgbClr val="F1C232"/>
              </a:solidFill>
            </a:endParaRPr>
          </a:p>
          <a:p>
            <a:pPr marL="0" indent="0">
              <a:spcBef>
                <a:spcPts val="1600"/>
              </a:spcBef>
              <a:spcAft>
                <a:spcPts val="1600"/>
              </a:spcAft>
              <a:buNone/>
            </a:pPr>
            <a:endParaRPr/>
          </a:p>
        </p:txBody>
      </p:sp>
      <p:pic>
        <p:nvPicPr>
          <p:cNvPr id="5" name="Google Shape;178;p27"/>
          <p:cNvPicPr preferRelativeResize="0"/>
          <p:nvPr/>
        </p:nvPicPr>
        <p:blipFill>
          <a:blip r:embed="rId3">
            <a:alphaModFix/>
          </a:blip>
          <a:stretch>
            <a:fillRect/>
          </a:stretch>
        </p:blipFill>
        <p:spPr>
          <a:xfrm>
            <a:off x="415600" y="593452"/>
            <a:ext cx="2199333" cy="1115033"/>
          </a:xfrm>
          <a:prstGeom prst="rect">
            <a:avLst/>
          </a:prstGeom>
          <a:noFill/>
          <a:ln>
            <a:noFill/>
          </a:ln>
        </p:spPr>
      </p:pic>
      <p:pic>
        <p:nvPicPr>
          <p:cNvPr id="6" name="Google Shape;65;p14"/>
          <p:cNvPicPr preferRelativeResize="0"/>
          <p:nvPr/>
        </p:nvPicPr>
        <p:blipFill>
          <a:blip r:embed="rId4">
            <a:alphaModFix/>
          </a:blip>
          <a:stretch>
            <a:fillRect/>
          </a:stretch>
        </p:blipFill>
        <p:spPr>
          <a:xfrm>
            <a:off x="9633365" y="532483"/>
            <a:ext cx="2076533" cy="885367"/>
          </a:xfrm>
          <a:prstGeom prst="rect">
            <a:avLst/>
          </a:prstGeom>
          <a:noFill/>
          <a:ln>
            <a:noFill/>
          </a:ln>
        </p:spPr>
      </p:pic>
    </p:spTree>
    <p:extLst>
      <p:ext uri="{BB962C8B-B14F-4D97-AF65-F5344CB8AC3E}">
        <p14:creationId xmlns:p14="http://schemas.microsoft.com/office/powerpoint/2010/main" val="90522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4A6836E-C603-43CB-9DA7-89D8E3FA38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96007DD-F9BF-4F0F-B8C6-C514B28419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itle 6">
            <a:extLst>
              <a:ext uri="{FF2B5EF4-FFF2-40B4-BE49-F238E27FC236}">
                <a16:creationId xmlns:a16="http://schemas.microsoft.com/office/drawing/2014/main" id="{4F7B0466-5F2D-161A-1CF4-ACCF0A6F0389}"/>
              </a:ext>
            </a:extLst>
          </p:cNvPr>
          <p:cNvSpPr>
            <a:spLocks noGrp="1"/>
          </p:cNvSpPr>
          <p:nvPr>
            <p:ph type="title"/>
          </p:nvPr>
        </p:nvSpPr>
        <p:spPr>
          <a:xfrm>
            <a:off x="753925" y="1321056"/>
            <a:ext cx="10684151" cy="1991979"/>
          </a:xfrm>
        </p:spPr>
        <p:txBody>
          <a:bodyPr vert="horz" lIns="91440" tIns="45720" rIns="91440" bIns="45720" rtlCol="0" anchor="b">
            <a:normAutofit/>
          </a:bodyPr>
          <a:lstStyle/>
          <a:p>
            <a:pPr algn="ctr"/>
            <a:r>
              <a:rPr lang="en-US" sz="5200" b="1" i="1" kern="1200">
                <a:solidFill>
                  <a:schemeClr val="tx2"/>
                </a:solidFill>
                <a:latin typeface="+mj-lt"/>
                <a:ea typeface="+mj-ea"/>
                <a:cs typeface="+mj-cs"/>
              </a:rPr>
              <a:t>Faleminderit!</a:t>
            </a:r>
            <a:endParaRPr lang="en-US" sz="5200" b="1" i="1" kern="1200" dirty="0">
              <a:solidFill>
                <a:schemeClr val="tx2"/>
              </a:solidFill>
              <a:latin typeface="+mj-lt"/>
              <a:ea typeface="+mj-ea"/>
              <a:cs typeface="+mj-cs"/>
            </a:endParaRPr>
          </a:p>
        </p:txBody>
      </p:sp>
      <p:grpSp>
        <p:nvGrpSpPr>
          <p:cNvPr id="41" name="Group 35">
            <a:extLst>
              <a:ext uri="{FF2B5EF4-FFF2-40B4-BE49-F238E27FC236}">
                <a16:creationId xmlns:a16="http://schemas.microsoft.com/office/drawing/2014/main" id="{8A0FAFCA-5C96-453B-83B7-A9AEF7F1896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47" name="Freeform: Shape 36">
              <a:extLst>
                <a:ext uri="{FF2B5EF4-FFF2-40B4-BE49-F238E27FC236}">
                  <a16:creationId xmlns:a16="http://schemas.microsoft.com/office/drawing/2014/main" id="{4A0F84AE-A24D-4353-B1BA-BD80DAA385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37">
              <a:extLst>
                <a:ext uri="{FF2B5EF4-FFF2-40B4-BE49-F238E27FC236}">
                  <a16:creationId xmlns:a16="http://schemas.microsoft.com/office/drawing/2014/main" id="{AF093259-3E74-43A1-944B-B106C8105E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38">
              <a:extLst>
                <a:ext uri="{FF2B5EF4-FFF2-40B4-BE49-F238E27FC236}">
                  <a16:creationId xmlns:a16="http://schemas.microsoft.com/office/drawing/2014/main" id="{AAA28A35-1E54-4054-BB95-42FAFA13A9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FBA3A17F-F3BD-4B94-9CC8-006700210F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CD0398DD-AD75-4E2B-A3C6-35073082A8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43" name="Freeform: Shape 42">
              <a:extLst>
                <a:ext uri="{FF2B5EF4-FFF2-40B4-BE49-F238E27FC236}">
                  <a16:creationId xmlns:a16="http://schemas.microsoft.com/office/drawing/2014/main" id="{03E4F247-A844-4CD1-A37E-B7EA0DA2DB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E2387B1B-D4D3-493F-8D7A-C7A89DBD4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3404477-1F13-4859-84DA-12A303ACA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1B8C62FD-B708-4F00-80BB-1250C6011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752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677433"/>
            <a:ext cx="11360800" cy="859200"/>
          </a:xfrm>
          <a:prstGeom prst="rect">
            <a:avLst/>
          </a:prstGeom>
        </p:spPr>
        <p:txBody>
          <a:bodyPr spcFirstLastPara="1" vert="horz" wrap="square" lIns="121900" tIns="121900" rIns="121900" bIns="121900" rtlCol="0" anchor="t" anchorCtr="0">
            <a:noAutofit/>
          </a:bodyPr>
          <a:lstStyle/>
          <a:p>
            <a:pPr algn="ctr">
              <a:buClr>
                <a:schemeClr val="dk1"/>
              </a:buClr>
              <a:buSzPts val="990"/>
            </a:pPr>
            <a:r>
              <a:rPr lang="en" sz="2093" dirty="0"/>
              <a:t>Zbatimi i Reformës Administrative Territoriale (RAT) </a:t>
            </a:r>
            <a:br>
              <a:rPr lang="en" sz="2093" dirty="0"/>
            </a:br>
            <a:r>
              <a:rPr lang="en" sz="2093" dirty="0"/>
              <a:t>dhe SNDQV-së 2015-2020</a:t>
            </a:r>
            <a:endParaRPr sz="1973" b="1" dirty="0">
              <a:solidFill>
                <a:srgbClr val="FF0000"/>
              </a:solidFill>
            </a:endParaRPr>
          </a:p>
          <a:p>
            <a:pPr algn="ctr">
              <a:buSzPts val="990"/>
            </a:pPr>
            <a:r>
              <a:rPr lang="en" sz="1973" b="1" dirty="0">
                <a:solidFill>
                  <a:srgbClr val="FF0000"/>
                </a:solidFill>
              </a:rPr>
              <a:t>2. Forcimi i financave vendore dhe autonomisë fiskale</a:t>
            </a:r>
            <a:endParaRPr sz="4133" b="1" dirty="0">
              <a:solidFill>
                <a:srgbClr val="FF0000"/>
              </a:solidFill>
            </a:endParaRPr>
          </a:p>
        </p:txBody>
      </p:sp>
      <p:sp>
        <p:nvSpPr>
          <p:cNvPr id="79" name="Google Shape;79;p16"/>
          <p:cNvSpPr txBox="1">
            <a:spLocks noGrp="1"/>
          </p:cNvSpPr>
          <p:nvPr>
            <p:ph type="body" idx="1"/>
          </p:nvPr>
        </p:nvSpPr>
        <p:spPr>
          <a:xfrm>
            <a:off x="415600" y="1735733"/>
            <a:ext cx="5333200" cy="3839200"/>
          </a:xfrm>
          <a:prstGeom prst="rect">
            <a:avLst/>
          </a:prstGeom>
          <a:solidFill>
            <a:srgbClr val="93C47D"/>
          </a:solidFill>
        </p:spPr>
        <p:txBody>
          <a:bodyPr spcFirstLastPara="1" vert="horz" wrap="square" lIns="121900" tIns="121900" rIns="121900" bIns="121900" rtlCol="0" anchor="t" anchorCtr="0">
            <a:normAutofit fontScale="70000" lnSpcReduction="20000"/>
          </a:bodyPr>
          <a:lstStyle/>
          <a:p>
            <a:pPr marL="0" indent="0">
              <a:buNone/>
            </a:pPr>
            <a:endParaRPr b="1"/>
          </a:p>
          <a:p>
            <a:pPr marL="0" indent="0">
              <a:spcBef>
                <a:spcPts val="1600"/>
              </a:spcBef>
              <a:buNone/>
            </a:pPr>
            <a:r>
              <a:rPr lang="en" sz="4184" b="1"/>
              <a:t>Arritjet </a:t>
            </a:r>
            <a:endParaRPr sz="4184" b="1"/>
          </a:p>
          <a:p>
            <a:pPr indent="-393729">
              <a:spcBef>
                <a:spcPts val="1600"/>
              </a:spcBef>
              <a:buSzPct val="100000"/>
            </a:pPr>
            <a:r>
              <a:rPr lang="en" sz="2545"/>
              <a:t>Forcimi i financave vendore pas riorganizimit administrativo- territorial (80% e NJVV-ve shënojnë rritje të të ardhurave të veta vendore)</a:t>
            </a:r>
            <a:endParaRPr sz="2545"/>
          </a:p>
          <a:p>
            <a:pPr indent="-393729">
              <a:buSzPct val="100000"/>
            </a:pPr>
            <a:r>
              <a:rPr lang="en" sz="2545"/>
              <a:t>Rritje progresive e transfertës së pakushtëzuar</a:t>
            </a:r>
            <a:endParaRPr sz="2545"/>
          </a:p>
          <a:p>
            <a:pPr indent="-393729">
              <a:buSzPct val="100000"/>
            </a:pPr>
            <a:r>
              <a:rPr lang="en" sz="2545"/>
              <a:t>Përmirësim i strukturës buxhetore, orientim më i qartë drejt investimeve dhe shërbimeve publike</a:t>
            </a:r>
            <a:endParaRPr sz="2545"/>
          </a:p>
          <a:p>
            <a:pPr indent="-351358">
              <a:buSzPct val="52357"/>
            </a:pPr>
            <a:r>
              <a:rPr lang="en" sz="2545"/>
              <a:t>Përmirësimi i aspektit rregullator të financave vendore</a:t>
            </a:r>
            <a:r>
              <a:rPr lang="en" sz="2001"/>
              <a:t>  </a:t>
            </a:r>
            <a:endParaRPr sz="2001"/>
          </a:p>
          <a:p>
            <a:pPr marL="0" indent="0">
              <a:spcBef>
                <a:spcPts val="1600"/>
              </a:spcBef>
              <a:buNone/>
            </a:pPr>
            <a:endParaRPr sz="1333"/>
          </a:p>
          <a:p>
            <a:pPr marL="0" indent="0">
              <a:spcBef>
                <a:spcPts val="1600"/>
              </a:spcBef>
              <a:buNone/>
            </a:pPr>
            <a:r>
              <a:rPr lang="en" b="1"/>
              <a:t> </a:t>
            </a:r>
            <a:endParaRPr b="1"/>
          </a:p>
          <a:p>
            <a:pPr marL="0" indent="0">
              <a:spcBef>
                <a:spcPts val="1600"/>
              </a:spcBef>
              <a:spcAft>
                <a:spcPts val="1600"/>
              </a:spcAft>
              <a:buNone/>
            </a:pPr>
            <a:endParaRPr b="1"/>
          </a:p>
        </p:txBody>
      </p:sp>
      <p:sp>
        <p:nvSpPr>
          <p:cNvPr id="80" name="Google Shape;80;p16"/>
          <p:cNvSpPr txBox="1">
            <a:spLocks noGrp="1"/>
          </p:cNvSpPr>
          <p:nvPr>
            <p:ph type="body" idx="2"/>
          </p:nvPr>
        </p:nvSpPr>
        <p:spPr>
          <a:xfrm>
            <a:off x="5769667" y="2075333"/>
            <a:ext cx="5333200" cy="3839200"/>
          </a:xfrm>
          <a:prstGeom prst="rect">
            <a:avLst/>
          </a:prstGeom>
          <a:solidFill>
            <a:srgbClr val="00FFFF"/>
          </a:solidFill>
        </p:spPr>
        <p:txBody>
          <a:bodyPr spcFirstLastPara="1" vert="horz" wrap="square" lIns="121900" tIns="121900" rIns="121900" bIns="121900" rtlCol="0" anchor="t" anchorCtr="0">
            <a:normAutofit/>
          </a:bodyPr>
          <a:lstStyle/>
          <a:p>
            <a:pPr marL="0" indent="0">
              <a:buNone/>
            </a:pPr>
            <a:endParaRPr b="1"/>
          </a:p>
          <a:p>
            <a:pPr marL="0" indent="0">
              <a:spcBef>
                <a:spcPts val="1600"/>
              </a:spcBef>
              <a:buNone/>
            </a:pPr>
            <a:r>
              <a:rPr lang="en" b="1"/>
              <a:t>Nevoja për përmirësim </a:t>
            </a:r>
            <a:endParaRPr b="1"/>
          </a:p>
          <a:p>
            <a:pPr indent="-389457">
              <a:lnSpc>
                <a:spcPct val="115000"/>
              </a:lnSpc>
              <a:spcBef>
                <a:spcPts val="1600"/>
              </a:spcBef>
              <a:buSzPts val="1000"/>
            </a:pPr>
            <a:r>
              <a:rPr lang="en" sz="1333"/>
              <a:t>Autonomi më e madhe fiskale (në burime dhe diskrecionin e plotë të normës së taksës vendore)</a:t>
            </a:r>
            <a:endParaRPr sz="1333"/>
          </a:p>
          <a:p>
            <a:pPr indent="-389457">
              <a:lnSpc>
                <a:spcPct val="115000"/>
              </a:lnSpc>
              <a:buSzPts val="1000"/>
            </a:pPr>
            <a:r>
              <a:rPr lang="en" sz="1333"/>
              <a:t>Arritja e performancës optimale në mbledhjen e të ardhurave të veta</a:t>
            </a:r>
            <a:endParaRPr sz="1333"/>
          </a:p>
        </p:txBody>
      </p:sp>
      <p:pic>
        <p:nvPicPr>
          <p:cNvPr id="5" name="Google Shape;178;p27"/>
          <p:cNvPicPr preferRelativeResize="0"/>
          <p:nvPr/>
        </p:nvPicPr>
        <p:blipFill>
          <a:blip r:embed="rId3">
            <a:alphaModFix/>
          </a:blip>
          <a:stretch>
            <a:fillRect/>
          </a:stretch>
        </p:blipFill>
        <p:spPr>
          <a:xfrm>
            <a:off x="415600" y="277569"/>
            <a:ext cx="2199333" cy="1115033"/>
          </a:xfrm>
          <a:prstGeom prst="rect">
            <a:avLst/>
          </a:prstGeom>
          <a:noFill/>
          <a:ln>
            <a:noFill/>
          </a:ln>
        </p:spPr>
      </p:pic>
      <p:pic>
        <p:nvPicPr>
          <p:cNvPr id="6" name="Google Shape;65;p14"/>
          <p:cNvPicPr preferRelativeResize="0"/>
          <p:nvPr/>
        </p:nvPicPr>
        <p:blipFill>
          <a:blip r:embed="rId4">
            <a:alphaModFix/>
          </a:blip>
          <a:stretch>
            <a:fillRect/>
          </a:stretch>
        </p:blipFill>
        <p:spPr>
          <a:xfrm>
            <a:off x="9699867" y="277569"/>
            <a:ext cx="2076533" cy="885367"/>
          </a:xfrm>
          <a:prstGeom prst="rect">
            <a:avLst/>
          </a:prstGeom>
          <a:noFill/>
          <a:ln>
            <a:noFill/>
          </a:ln>
        </p:spPr>
      </p:pic>
    </p:spTree>
    <p:extLst>
      <p:ext uri="{BB962C8B-B14F-4D97-AF65-F5344CB8AC3E}">
        <p14:creationId xmlns:p14="http://schemas.microsoft.com/office/powerpoint/2010/main" val="233180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15600" y="593367"/>
            <a:ext cx="11360800" cy="821600"/>
          </a:xfrm>
          <a:prstGeom prst="rect">
            <a:avLst/>
          </a:prstGeom>
        </p:spPr>
        <p:txBody>
          <a:bodyPr spcFirstLastPara="1" vert="horz" wrap="square" lIns="121900" tIns="121900" rIns="121900" bIns="121900" rtlCol="0" anchor="t" anchorCtr="0">
            <a:normAutofit fontScale="90000"/>
          </a:bodyPr>
          <a:lstStyle/>
          <a:p>
            <a:pPr algn="ctr">
              <a:buClr>
                <a:schemeClr val="dk1"/>
              </a:buClr>
              <a:buSzPts val="990"/>
            </a:pPr>
            <a:r>
              <a:rPr lang="en" sz="1827" dirty="0"/>
              <a:t>Zbatimi i Reformës Administrative Territoriale (RAT) </a:t>
            </a:r>
            <a:br>
              <a:rPr lang="en" sz="1827" dirty="0"/>
            </a:br>
            <a:r>
              <a:rPr lang="en" sz="1827" dirty="0"/>
              <a:t>dhe SNDQV-së 2015-2020</a:t>
            </a:r>
            <a:endParaRPr sz="1600" b="1" dirty="0">
              <a:solidFill>
                <a:srgbClr val="FF0000"/>
              </a:solidFill>
            </a:endParaRPr>
          </a:p>
          <a:p>
            <a:pPr algn="ctr"/>
            <a:r>
              <a:rPr lang="en" sz="1733" b="1" dirty="0">
                <a:solidFill>
                  <a:srgbClr val="FF0000"/>
                </a:solidFill>
              </a:rPr>
              <a:t>3. Promovimi i zhvillimit të qëndrueshëm vendor</a:t>
            </a:r>
            <a:endParaRPr sz="4133" b="1" dirty="0">
              <a:solidFill>
                <a:srgbClr val="FF0000"/>
              </a:solidFill>
            </a:endParaRPr>
          </a:p>
        </p:txBody>
      </p:sp>
      <p:sp>
        <p:nvSpPr>
          <p:cNvPr id="86" name="Google Shape;86;p17"/>
          <p:cNvSpPr txBox="1">
            <a:spLocks noGrp="1"/>
          </p:cNvSpPr>
          <p:nvPr>
            <p:ph type="body" idx="1"/>
          </p:nvPr>
        </p:nvSpPr>
        <p:spPr>
          <a:xfrm>
            <a:off x="415600" y="1536633"/>
            <a:ext cx="5333200" cy="4555200"/>
          </a:xfrm>
          <a:prstGeom prst="rect">
            <a:avLst/>
          </a:prstGeom>
          <a:solidFill>
            <a:srgbClr val="FF9900"/>
          </a:solidFill>
        </p:spPr>
        <p:txBody>
          <a:bodyPr spcFirstLastPara="1" vert="horz" wrap="square" lIns="121900" tIns="121900" rIns="121900" bIns="121900" rtlCol="0" anchor="t" anchorCtr="0">
            <a:normAutofit/>
          </a:bodyPr>
          <a:lstStyle/>
          <a:p>
            <a:pPr marL="0" indent="0">
              <a:buNone/>
            </a:pPr>
            <a:r>
              <a:rPr lang="en" b="1"/>
              <a:t>Arritjet </a:t>
            </a:r>
            <a:endParaRPr b="1"/>
          </a:p>
          <a:p>
            <a:pPr>
              <a:spcBef>
                <a:spcPts val="1600"/>
              </a:spcBef>
            </a:pPr>
            <a:r>
              <a:rPr lang="en" sz="1333"/>
              <a:t>Përmirësime thelbësore në fushën e funksioneve të veta dhe të deleguara </a:t>
            </a:r>
            <a:r>
              <a:rPr lang="en" b="1"/>
              <a:t> </a:t>
            </a:r>
            <a:endParaRPr b="1"/>
          </a:p>
          <a:p>
            <a:r>
              <a:rPr lang="en" sz="1333"/>
              <a:t>Rritje e transfertës sektoriale në arësim për personel mësimor dhe jomësimor </a:t>
            </a:r>
            <a:endParaRPr sz="1333"/>
          </a:p>
          <a:p>
            <a:pPr indent="-389457">
              <a:buSzPts val="1000"/>
            </a:pPr>
            <a:r>
              <a:rPr lang="en" sz="1333"/>
              <a:t>Roli i qartë i bashkive në planifikim, buxhetim dhe ofrim të shërbimeve sociale </a:t>
            </a:r>
            <a:endParaRPr sz="1333"/>
          </a:p>
          <a:p>
            <a:pPr indent="-389457">
              <a:buSzPts val="1000"/>
            </a:pPr>
            <a:r>
              <a:rPr lang="en" sz="1333"/>
              <a:t>Miratimi i Ligjit për zhvillimin rajonal dhe kohezionin rregullon programin e zhvillimit ekonomik rajonal dhe orienton investimet kapitale vendore e rajonale</a:t>
            </a:r>
            <a:endParaRPr sz="1333"/>
          </a:p>
          <a:p>
            <a:pPr indent="-389457">
              <a:buSzPts val="1000"/>
            </a:pPr>
            <a:r>
              <a:rPr lang="en" sz="1333"/>
              <a:t>Rritja e mbulimit të territorit me shërbimin e furnizimit me ujë</a:t>
            </a:r>
            <a:endParaRPr sz="1333"/>
          </a:p>
          <a:p>
            <a:pPr indent="-389457">
              <a:buSzPts val="1000"/>
            </a:pPr>
            <a:r>
              <a:rPr lang="en" sz="1333"/>
              <a:t>Bashkitë e zotërojnë funksionin e ndërtimit, rehabilitimit dhe mirëmbajtjes së rrugëve si edhe funksione të tjera si administrimi i parqeve, varrezave etj.</a:t>
            </a:r>
            <a:endParaRPr b="1"/>
          </a:p>
        </p:txBody>
      </p:sp>
      <p:sp>
        <p:nvSpPr>
          <p:cNvPr id="87" name="Google Shape;87;p17"/>
          <p:cNvSpPr txBox="1">
            <a:spLocks noGrp="1"/>
          </p:cNvSpPr>
          <p:nvPr>
            <p:ph type="body" idx="2"/>
          </p:nvPr>
        </p:nvSpPr>
        <p:spPr>
          <a:xfrm>
            <a:off x="5748800" y="1896100"/>
            <a:ext cx="5820000" cy="4594000"/>
          </a:xfrm>
          <a:prstGeom prst="rect">
            <a:avLst/>
          </a:prstGeom>
          <a:solidFill>
            <a:srgbClr val="E6B8AF"/>
          </a:solidFill>
        </p:spPr>
        <p:txBody>
          <a:bodyPr spcFirstLastPara="1" vert="horz" wrap="square" lIns="121900" tIns="121900" rIns="121900" bIns="121900" rtlCol="0" anchor="t" anchorCtr="0">
            <a:normAutofit/>
          </a:bodyPr>
          <a:lstStyle/>
          <a:p>
            <a:pPr marL="0" indent="0">
              <a:buNone/>
            </a:pPr>
            <a:r>
              <a:rPr lang="en" b="1"/>
              <a:t>Nevoja për përmirësim </a:t>
            </a:r>
            <a:endParaRPr b="1"/>
          </a:p>
          <a:p>
            <a:pPr indent="-389457">
              <a:spcBef>
                <a:spcPts val="1600"/>
              </a:spcBef>
              <a:buSzPts val="1000"/>
            </a:pPr>
            <a:r>
              <a:rPr lang="en" sz="1333"/>
              <a:t>Garantim i instrumenteve të mjaftueshëm, cilësorë dhe të qendrueshëm për ofrimin e shërbimeve sociale </a:t>
            </a:r>
            <a:endParaRPr sz="1333"/>
          </a:p>
          <a:p>
            <a:pPr indent="-389457">
              <a:buSzPts val="1000"/>
            </a:pPr>
            <a:r>
              <a:rPr lang="en" sz="1333"/>
              <a:t>Respektimi i standarteve të shërbimeve publike</a:t>
            </a:r>
            <a:endParaRPr sz="1333"/>
          </a:p>
          <a:p>
            <a:pPr indent="-389457">
              <a:buSzPts val="1000"/>
            </a:pPr>
            <a:r>
              <a:rPr lang="en" sz="1333"/>
              <a:t>Kompetencat bashkiake në lidhje me kujdesin shëndetësor parësor duhet të mbahen nga bashkitë dhe jo nga qeverisja qendrore</a:t>
            </a:r>
            <a:endParaRPr sz="1333"/>
          </a:p>
          <a:p>
            <a:pPr indent="-389457">
              <a:buSzPts val="1000"/>
            </a:pPr>
            <a:r>
              <a:rPr lang="en" sz="1333"/>
              <a:t>Rritja në masë dhe qendrueshmëri e  investimeve kapitale vendore </a:t>
            </a:r>
            <a:endParaRPr sz="1333"/>
          </a:p>
          <a:p>
            <a:pPr indent="-389457">
              <a:buSzPts val="1000"/>
            </a:pPr>
            <a:r>
              <a:rPr lang="en" sz="1333"/>
              <a:t>Rritja e rolit të NJVV në skemat kombëtare të financimit të investimeve në territoret dhe funksionet e tyre </a:t>
            </a:r>
            <a:endParaRPr sz="1333"/>
          </a:p>
          <a:p>
            <a:pPr indent="-389457">
              <a:buSzPts val="1000"/>
            </a:pPr>
            <a:r>
              <a:rPr lang="en" sz="1333"/>
              <a:t>Bërja operacionale e Komiteteve Rajonale dhe Programit Kombëtar Operacional për garantimin e  prezencës vendore në vendimmarrjen dhe zbatimin e investimeve. </a:t>
            </a:r>
            <a:endParaRPr sz="1333"/>
          </a:p>
          <a:p>
            <a:pPr indent="-389457">
              <a:buSzPts val="1000"/>
            </a:pPr>
            <a:r>
              <a:rPr lang="en" sz="1333"/>
              <a:t>Forcimi i kapaciteteve vendore për menaxhimin me sukses të ciklit të projekteve investuese në infrastrukturë</a:t>
            </a:r>
            <a:endParaRPr sz="1333"/>
          </a:p>
          <a:p>
            <a:pPr indent="-389457">
              <a:buSzPts val="1000"/>
            </a:pPr>
            <a:r>
              <a:rPr lang="en" sz="1333"/>
              <a:t>Rritja e performancës financiare nga shoqëritë UK</a:t>
            </a:r>
            <a:endParaRPr sz="1333"/>
          </a:p>
          <a:p>
            <a:pPr indent="-389457">
              <a:buSzPts val="1000"/>
            </a:pPr>
            <a:r>
              <a:rPr lang="en" sz="1333"/>
              <a:t>Përmirësim i sinjalistikës rrugore </a:t>
            </a:r>
            <a:endParaRPr sz="1333"/>
          </a:p>
          <a:p>
            <a:pPr indent="0">
              <a:spcBef>
                <a:spcPts val="1600"/>
              </a:spcBef>
              <a:spcAft>
                <a:spcPts val="1600"/>
              </a:spcAft>
              <a:buNone/>
            </a:pPr>
            <a:endParaRPr sz="1333"/>
          </a:p>
        </p:txBody>
      </p:sp>
      <p:pic>
        <p:nvPicPr>
          <p:cNvPr id="5" name="Google Shape;178;p27"/>
          <p:cNvPicPr preferRelativeResize="0"/>
          <p:nvPr/>
        </p:nvPicPr>
        <p:blipFill>
          <a:blip r:embed="rId3">
            <a:alphaModFix/>
          </a:blip>
          <a:stretch>
            <a:fillRect/>
          </a:stretch>
        </p:blipFill>
        <p:spPr>
          <a:xfrm>
            <a:off x="357411" y="195100"/>
            <a:ext cx="2199333" cy="1115033"/>
          </a:xfrm>
          <a:prstGeom prst="rect">
            <a:avLst/>
          </a:prstGeom>
          <a:noFill/>
          <a:ln>
            <a:noFill/>
          </a:ln>
        </p:spPr>
      </p:pic>
      <p:pic>
        <p:nvPicPr>
          <p:cNvPr id="6" name="Google Shape;65;p14"/>
          <p:cNvPicPr preferRelativeResize="0"/>
          <p:nvPr/>
        </p:nvPicPr>
        <p:blipFill>
          <a:blip r:embed="rId4">
            <a:alphaModFix/>
          </a:blip>
          <a:stretch>
            <a:fillRect/>
          </a:stretch>
        </p:blipFill>
        <p:spPr>
          <a:xfrm>
            <a:off x="9699867" y="195100"/>
            <a:ext cx="2076533" cy="885367"/>
          </a:xfrm>
          <a:prstGeom prst="rect">
            <a:avLst/>
          </a:prstGeom>
          <a:noFill/>
          <a:ln>
            <a:noFill/>
          </a:ln>
        </p:spPr>
      </p:pic>
    </p:spTree>
    <p:extLst>
      <p:ext uri="{BB962C8B-B14F-4D97-AF65-F5344CB8AC3E}">
        <p14:creationId xmlns:p14="http://schemas.microsoft.com/office/powerpoint/2010/main" val="159001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15600" y="593367"/>
            <a:ext cx="11360800" cy="736800"/>
          </a:xfrm>
          <a:prstGeom prst="rect">
            <a:avLst/>
          </a:prstGeom>
        </p:spPr>
        <p:txBody>
          <a:bodyPr spcFirstLastPara="1" vert="horz" wrap="square" lIns="121900" tIns="121900" rIns="121900" bIns="121900" rtlCol="0" anchor="t" anchorCtr="0">
            <a:normAutofit fontScale="90000"/>
          </a:bodyPr>
          <a:lstStyle/>
          <a:p>
            <a:pPr algn="ctr">
              <a:buClr>
                <a:schemeClr val="dk1"/>
              </a:buClr>
              <a:buSzPct val="69085"/>
            </a:pPr>
            <a:r>
              <a:rPr lang="en" sz="2123" dirty="0"/>
              <a:t>Zbatimi i Reformës Administrative Territoriale (RAT) </a:t>
            </a:r>
            <a:br>
              <a:rPr lang="en" sz="2123" dirty="0"/>
            </a:br>
            <a:r>
              <a:rPr lang="en" sz="2123" dirty="0"/>
              <a:t>dhe SNDQV-së 2015-2020</a:t>
            </a:r>
            <a:endParaRPr sz="1896" b="1" dirty="0">
              <a:solidFill>
                <a:srgbClr val="FF0000"/>
              </a:solidFill>
            </a:endParaRPr>
          </a:p>
          <a:p>
            <a:pPr algn="ctr">
              <a:buClr>
                <a:schemeClr val="dk1"/>
              </a:buClr>
              <a:buSzPct val="72262"/>
            </a:pPr>
            <a:r>
              <a:rPr lang="en" sz="2029" b="1" dirty="0">
                <a:solidFill>
                  <a:srgbClr val="FF0000"/>
                </a:solidFill>
              </a:rPr>
              <a:t>3. Promovimi i zhvillimit të qëndrueshëm vendor</a:t>
            </a:r>
            <a:endParaRPr sz="4429" b="1" dirty="0">
              <a:solidFill>
                <a:srgbClr val="FF0000"/>
              </a:solidFill>
            </a:endParaRPr>
          </a:p>
          <a:p>
            <a:pPr algn="ctr"/>
            <a:endParaRPr sz="1600" b="1" dirty="0">
              <a:solidFill>
                <a:srgbClr val="FF0000"/>
              </a:solidFill>
            </a:endParaRPr>
          </a:p>
        </p:txBody>
      </p:sp>
      <p:sp>
        <p:nvSpPr>
          <p:cNvPr id="93" name="Google Shape;93;p18"/>
          <p:cNvSpPr txBox="1">
            <a:spLocks noGrp="1"/>
          </p:cNvSpPr>
          <p:nvPr>
            <p:ph type="body" idx="1"/>
          </p:nvPr>
        </p:nvSpPr>
        <p:spPr>
          <a:xfrm>
            <a:off x="415600" y="1839500"/>
            <a:ext cx="5333200" cy="3226000"/>
          </a:xfrm>
          <a:prstGeom prst="rect">
            <a:avLst/>
          </a:prstGeom>
          <a:solidFill>
            <a:srgbClr val="B6D7A8"/>
          </a:solidFill>
        </p:spPr>
        <p:txBody>
          <a:bodyPr spcFirstLastPara="1" vert="horz" wrap="square" lIns="121900" tIns="121900" rIns="121900" bIns="121900" rtlCol="0" anchor="t" anchorCtr="0">
            <a:normAutofit/>
          </a:bodyPr>
          <a:lstStyle/>
          <a:p>
            <a:pPr marL="0" indent="0">
              <a:buNone/>
            </a:pPr>
            <a:r>
              <a:rPr lang="en" b="1"/>
              <a:t>Arritjet </a:t>
            </a:r>
            <a:endParaRPr b="1"/>
          </a:p>
          <a:p>
            <a:pPr indent="-397923">
              <a:spcBef>
                <a:spcPts val="1600"/>
              </a:spcBef>
              <a:buClr>
                <a:schemeClr val="dk1"/>
              </a:buClr>
              <a:buSzPts val="1100"/>
            </a:pPr>
            <a:r>
              <a:rPr lang="en" sz="1467">
                <a:solidFill>
                  <a:schemeClr val="dk1"/>
                </a:solidFill>
              </a:rPr>
              <a:t>Investime në shumë bashki për ngritjen dhe/ose përmirësimin e infrastrukturës në mbrojtje të cilësisë së mjedisit (kanalizime, trajtim ujërash të ndotura, pyllëzim, fushata ndërgjegjësuese) etj,</a:t>
            </a:r>
            <a:endParaRPr sz="1467">
              <a:solidFill>
                <a:schemeClr val="dk1"/>
              </a:solidFill>
            </a:endParaRPr>
          </a:p>
          <a:p>
            <a:pPr indent="-397923">
              <a:buClr>
                <a:schemeClr val="dk1"/>
              </a:buClr>
              <a:buSzPts val="1100"/>
            </a:pPr>
            <a:r>
              <a:rPr lang="en" sz="1467">
                <a:solidFill>
                  <a:schemeClr val="dk1"/>
                </a:solidFill>
              </a:rPr>
              <a:t>Administrimi i mbetjeve ecuri pozitive lidhur me shkallën e mbulimit dhe eficencën e shërbimit</a:t>
            </a:r>
            <a:endParaRPr sz="1467">
              <a:solidFill>
                <a:schemeClr val="dk1"/>
              </a:solidFill>
            </a:endParaRPr>
          </a:p>
          <a:p>
            <a:pPr marL="0" indent="0">
              <a:spcBef>
                <a:spcPts val="1600"/>
              </a:spcBef>
              <a:buClr>
                <a:schemeClr val="dk1"/>
              </a:buClr>
              <a:buSzPts val="1100"/>
              <a:buNone/>
            </a:pPr>
            <a:endParaRPr sz="1467">
              <a:solidFill>
                <a:schemeClr val="dk1"/>
              </a:solidFill>
            </a:endParaRPr>
          </a:p>
          <a:p>
            <a:pPr marL="0" indent="0">
              <a:spcBef>
                <a:spcPts val="1600"/>
              </a:spcBef>
              <a:buClr>
                <a:schemeClr val="dk1"/>
              </a:buClr>
              <a:buSzPts val="1100"/>
              <a:buNone/>
            </a:pPr>
            <a:endParaRPr sz="1467">
              <a:solidFill>
                <a:schemeClr val="dk1"/>
              </a:solidFill>
            </a:endParaRPr>
          </a:p>
          <a:p>
            <a:pPr marL="0" indent="0">
              <a:spcBef>
                <a:spcPts val="1600"/>
              </a:spcBef>
              <a:spcAft>
                <a:spcPts val="1600"/>
              </a:spcAft>
              <a:buNone/>
            </a:pPr>
            <a:endParaRPr sz="1333"/>
          </a:p>
        </p:txBody>
      </p:sp>
      <p:sp>
        <p:nvSpPr>
          <p:cNvPr id="94" name="Google Shape;94;p18"/>
          <p:cNvSpPr txBox="1">
            <a:spLocks noGrp="1"/>
          </p:cNvSpPr>
          <p:nvPr>
            <p:ph type="body" idx="2"/>
          </p:nvPr>
        </p:nvSpPr>
        <p:spPr>
          <a:xfrm>
            <a:off x="5509033" y="2188533"/>
            <a:ext cx="5659600" cy="3537600"/>
          </a:xfrm>
          <a:prstGeom prst="rect">
            <a:avLst/>
          </a:prstGeom>
          <a:solidFill>
            <a:srgbClr val="F1C232"/>
          </a:solidFill>
        </p:spPr>
        <p:txBody>
          <a:bodyPr spcFirstLastPara="1" vert="horz" wrap="square" lIns="121900" tIns="121900" rIns="121900" bIns="121900" rtlCol="0" anchor="t" anchorCtr="0">
            <a:normAutofit/>
          </a:bodyPr>
          <a:lstStyle/>
          <a:p>
            <a:pPr marL="0" indent="0">
              <a:buNone/>
            </a:pPr>
            <a:r>
              <a:rPr lang="en" b="1"/>
              <a:t>Nevoja për përmirësim </a:t>
            </a:r>
            <a:endParaRPr b="1"/>
          </a:p>
          <a:p>
            <a:pPr indent="-389457">
              <a:spcBef>
                <a:spcPts val="1600"/>
              </a:spcBef>
              <a:buSzPts val="1000"/>
            </a:pPr>
            <a:r>
              <a:rPr lang="en" sz="1467">
                <a:solidFill>
                  <a:schemeClr val="dk1"/>
                </a:solidFill>
              </a:rPr>
              <a:t>Programim i saktë, financim i mjaftueshmëm dhe qartësi në zbatimin e funksionit të menaxhimit të mjedisit</a:t>
            </a:r>
            <a:endParaRPr sz="1467">
              <a:solidFill>
                <a:schemeClr val="dk1"/>
              </a:solidFill>
            </a:endParaRPr>
          </a:p>
          <a:p>
            <a:pPr indent="-397923">
              <a:buClr>
                <a:schemeClr val="dk1"/>
              </a:buClr>
              <a:buSzPts val="1100"/>
            </a:pPr>
            <a:r>
              <a:rPr lang="en" sz="1467">
                <a:solidFill>
                  <a:schemeClr val="dk1"/>
                </a:solidFill>
              </a:rPr>
              <a:t>Rol më proaktiv  i bashkive në fushatat ndërgjegjësuese të monitorimit të cilësisë së mjedisit </a:t>
            </a:r>
            <a:endParaRPr sz="1467">
              <a:solidFill>
                <a:schemeClr val="dk1"/>
              </a:solidFill>
            </a:endParaRPr>
          </a:p>
          <a:p>
            <a:pPr indent="-397923">
              <a:buClr>
                <a:schemeClr val="dk1"/>
              </a:buClr>
              <a:buSzPts val="1100"/>
            </a:pPr>
            <a:r>
              <a:rPr lang="en" sz="1467">
                <a:solidFill>
                  <a:schemeClr val="dk1"/>
                </a:solidFill>
              </a:rPr>
              <a:t>Përcaktimi i standardeve minimale të aprovuara të shërbimeve mjedisore</a:t>
            </a:r>
            <a:endParaRPr sz="1467">
              <a:solidFill>
                <a:schemeClr val="dk1"/>
              </a:solidFill>
            </a:endParaRPr>
          </a:p>
          <a:p>
            <a:pPr indent="-397923">
              <a:buClr>
                <a:schemeClr val="dk1"/>
              </a:buClr>
              <a:buSzPts val="1100"/>
            </a:pPr>
            <a:r>
              <a:rPr lang="en" sz="1467">
                <a:solidFill>
                  <a:schemeClr val="dk1"/>
                </a:solidFill>
              </a:rPr>
              <a:t>Rregullim i plotë i proceseve të riciklimit dhe kompostimit</a:t>
            </a:r>
            <a:endParaRPr sz="1467">
              <a:solidFill>
                <a:schemeClr val="dk1"/>
              </a:solidFill>
            </a:endParaRPr>
          </a:p>
          <a:p>
            <a:pPr indent="-397923">
              <a:buClr>
                <a:schemeClr val="dk1"/>
              </a:buClr>
              <a:buSzPts val="1100"/>
            </a:pPr>
            <a:r>
              <a:rPr lang="en" sz="1467">
                <a:solidFill>
                  <a:schemeClr val="dk1"/>
                </a:solidFill>
              </a:rPr>
              <a:t>Eficencë dhe përputhshmëri me direktivat e BE-së</a:t>
            </a:r>
            <a:endParaRPr sz="1467">
              <a:solidFill>
                <a:schemeClr val="dk1"/>
              </a:solidFill>
            </a:endParaRPr>
          </a:p>
        </p:txBody>
      </p:sp>
      <p:pic>
        <p:nvPicPr>
          <p:cNvPr id="5" name="Google Shape;178;p27"/>
          <p:cNvPicPr preferRelativeResize="0"/>
          <p:nvPr/>
        </p:nvPicPr>
        <p:blipFill>
          <a:blip r:embed="rId3">
            <a:alphaModFix/>
          </a:blip>
          <a:stretch>
            <a:fillRect/>
          </a:stretch>
        </p:blipFill>
        <p:spPr>
          <a:xfrm>
            <a:off x="332473" y="63834"/>
            <a:ext cx="2199333" cy="1115033"/>
          </a:xfrm>
          <a:prstGeom prst="rect">
            <a:avLst/>
          </a:prstGeom>
          <a:noFill/>
          <a:ln>
            <a:noFill/>
          </a:ln>
        </p:spPr>
      </p:pic>
      <p:pic>
        <p:nvPicPr>
          <p:cNvPr id="6" name="Google Shape;65;p14"/>
          <p:cNvPicPr preferRelativeResize="0"/>
          <p:nvPr/>
        </p:nvPicPr>
        <p:blipFill>
          <a:blip r:embed="rId4">
            <a:alphaModFix/>
          </a:blip>
          <a:stretch>
            <a:fillRect/>
          </a:stretch>
        </p:blipFill>
        <p:spPr>
          <a:xfrm>
            <a:off x="9699867" y="293500"/>
            <a:ext cx="2076533" cy="885367"/>
          </a:xfrm>
          <a:prstGeom prst="rect">
            <a:avLst/>
          </a:prstGeom>
          <a:noFill/>
          <a:ln>
            <a:noFill/>
          </a:ln>
        </p:spPr>
      </p:pic>
    </p:spTree>
    <p:extLst>
      <p:ext uri="{BB962C8B-B14F-4D97-AF65-F5344CB8AC3E}">
        <p14:creationId xmlns:p14="http://schemas.microsoft.com/office/powerpoint/2010/main" val="344436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15600" y="593367"/>
            <a:ext cx="11360800" cy="708400"/>
          </a:xfrm>
          <a:prstGeom prst="rect">
            <a:avLst/>
          </a:prstGeom>
        </p:spPr>
        <p:txBody>
          <a:bodyPr spcFirstLastPara="1" vert="horz" wrap="square" lIns="121900" tIns="121900" rIns="121900" bIns="121900" rtlCol="0" anchor="t" anchorCtr="0">
            <a:normAutofit fontScale="90000"/>
          </a:bodyPr>
          <a:lstStyle/>
          <a:p>
            <a:pPr algn="ctr">
              <a:buClr>
                <a:schemeClr val="dk1"/>
              </a:buClr>
              <a:buSzPct val="69085"/>
            </a:pPr>
            <a:r>
              <a:rPr lang="en" sz="2123" dirty="0"/>
              <a:t>Zbatimi i Reformës Administrative Territoriale (RAT)</a:t>
            </a:r>
            <a:br>
              <a:rPr lang="en" sz="2123" dirty="0"/>
            </a:br>
            <a:r>
              <a:rPr lang="en" sz="2123" dirty="0"/>
              <a:t> dhe SNDQV-së 2015-2020</a:t>
            </a:r>
            <a:endParaRPr sz="1896" b="1" dirty="0">
              <a:solidFill>
                <a:srgbClr val="FF0000"/>
              </a:solidFill>
            </a:endParaRPr>
          </a:p>
          <a:p>
            <a:pPr algn="ctr">
              <a:buClr>
                <a:schemeClr val="dk1"/>
              </a:buClr>
              <a:buSzPct val="72262"/>
            </a:pPr>
            <a:r>
              <a:rPr lang="en" sz="2029" b="1" dirty="0">
                <a:solidFill>
                  <a:srgbClr val="FF0000"/>
                </a:solidFill>
              </a:rPr>
              <a:t>3. Promovimi i zhvillimit të qëndrueshëm vendor</a:t>
            </a:r>
            <a:endParaRPr sz="1600" b="1" dirty="0">
              <a:solidFill>
                <a:srgbClr val="FF0000"/>
              </a:solidFill>
            </a:endParaRPr>
          </a:p>
        </p:txBody>
      </p:sp>
      <p:sp>
        <p:nvSpPr>
          <p:cNvPr id="100" name="Google Shape;100;p19"/>
          <p:cNvSpPr txBox="1">
            <a:spLocks noGrp="1"/>
          </p:cNvSpPr>
          <p:nvPr>
            <p:ph type="body" idx="1"/>
          </p:nvPr>
        </p:nvSpPr>
        <p:spPr>
          <a:xfrm>
            <a:off x="415600" y="1536633"/>
            <a:ext cx="4876400" cy="4555200"/>
          </a:xfrm>
          <a:prstGeom prst="rect">
            <a:avLst/>
          </a:prstGeom>
          <a:solidFill>
            <a:srgbClr val="FCE5CD"/>
          </a:solidFill>
        </p:spPr>
        <p:txBody>
          <a:bodyPr spcFirstLastPara="1" vert="horz" wrap="square" lIns="121900" tIns="121900" rIns="121900" bIns="121900" rtlCol="0" anchor="t" anchorCtr="0">
            <a:normAutofit fontScale="25000" lnSpcReduction="20000"/>
          </a:bodyPr>
          <a:lstStyle/>
          <a:p>
            <a:pPr marL="0" indent="0">
              <a:buNone/>
            </a:pPr>
            <a:r>
              <a:rPr lang="en" sz="6685" b="1"/>
              <a:t>Arritjet </a:t>
            </a:r>
            <a:endParaRPr sz="6685" b="1"/>
          </a:p>
          <a:p>
            <a:pPr marL="0" indent="0">
              <a:spcBef>
                <a:spcPts val="1600"/>
              </a:spcBef>
              <a:buNone/>
            </a:pPr>
            <a:endParaRPr sz="4179" b="1"/>
          </a:p>
          <a:p>
            <a:pPr indent="-395526">
              <a:spcBef>
                <a:spcPts val="1600"/>
              </a:spcBef>
              <a:buClr>
                <a:schemeClr val="dk1"/>
              </a:buClr>
              <a:buSzPct val="100000"/>
            </a:pPr>
            <a:r>
              <a:rPr lang="en" sz="5715">
                <a:solidFill>
                  <a:schemeClr val="dk1"/>
                </a:solidFill>
              </a:rPr>
              <a:t>Vlera pozitive të rritjes ekonomike, punësimit dhe kornizave strukturore për sipërmarrjen</a:t>
            </a:r>
            <a:endParaRPr sz="5715">
              <a:solidFill>
                <a:schemeClr val="dk1"/>
              </a:solidFill>
            </a:endParaRPr>
          </a:p>
          <a:p>
            <a:pPr indent="-382501">
              <a:buClr>
                <a:schemeClr val="dk1"/>
              </a:buClr>
              <a:buSzPct val="85644"/>
            </a:pPr>
            <a:r>
              <a:rPr lang="en" sz="5715">
                <a:solidFill>
                  <a:schemeClr val="dk1"/>
                </a:solidFill>
              </a:rPr>
              <a:t>90% e NjVV kanë hartuar dhe janë duke zbatuar Planet e Përgjithshme Vendore </a:t>
            </a:r>
            <a:endParaRPr sz="5715">
              <a:solidFill>
                <a:schemeClr val="dk1"/>
              </a:solidFill>
            </a:endParaRPr>
          </a:p>
          <a:p>
            <a:pPr indent="-382501" algn="just">
              <a:lnSpc>
                <a:spcPct val="115000"/>
              </a:lnSpc>
              <a:buClr>
                <a:schemeClr val="dk1"/>
              </a:buClr>
              <a:buSzPct val="85644"/>
            </a:pPr>
            <a:r>
              <a:rPr lang="en" sz="5715">
                <a:solidFill>
                  <a:schemeClr val="dk1"/>
                </a:solidFill>
              </a:rPr>
              <a:t>Prezantimi i Grupi Vendor i Veprimit (LAG/GVV), si  instrument i zhvillimit bujqësor/rural </a:t>
            </a:r>
            <a:endParaRPr sz="5715">
              <a:solidFill>
                <a:schemeClr val="dk1"/>
              </a:solidFill>
            </a:endParaRPr>
          </a:p>
          <a:p>
            <a:pPr indent="-382501" algn="just">
              <a:lnSpc>
                <a:spcPct val="115000"/>
              </a:lnSpc>
              <a:buClr>
                <a:schemeClr val="dk1"/>
              </a:buClr>
              <a:buSzPct val="85644"/>
            </a:pPr>
            <a:r>
              <a:rPr lang="en" sz="5715">
                <a:solidFill>
                  <a:schemeClr val="dk1"/>
                </a:solidFill>
              </a:rPr>
              <a:t>Evidenca të burimeve natyrore dhe sektorëve ekonomikë kontribues në ekonominë vendore</a:t>
            </a:r>
            <a:endParaRPr sz="5715">
              <a:solidFill>
                <a:schemeClr val="dk1"/>
              </a:solidFill>
            </a:endParaRPr>
          </a:p>
          <a:p>
            <a:pPr indent="-382501" algn="just">
              <a:lnSpc>
                <a:spcPct val="115000"/>
              </a:lnSpc>
              <a:buClr>
                <a:schemeClr val="dk1"/>
              </a:buClr>
              <a:buSzPct val="85644"/>
            </a:pPr>
            <a:r>
              <a:rPr lang="en" sz="5715">
                <a:solidFill>
                  <a:schemeClr val="dk1"/>
                </a:solidFill>
              </a:rPr>
              <a:t>Transferim i suksesshëm i funksioneve në fushën e Sigurisë Publike </a:t>
            </a:r>
            <a:endParaRPr sz="5715">
              <a:solidFill>
                <a:schemeClr val="dk1"/>
              </a:solidFill>
            </a:endParaRPr>
          </a:p>
          <a:p>
            <a:pPr indent="-382501">
              <a:buClr>
                <a:schemeClr val="dk1"/>
              </a:buClr>
              <a:buSzPct val="85644"/>
            </a:pPr>
            <a:r>
              <a:rPr lang="en" sz="5715">
                <a:solidFill>
                  <a:schemeClr val="dk1"/>
                </a:solidFill>
              </a:rPr>
              <a:t>Ngritja e Këshillave Vendorë të Sigurisë Publike (KVSP) ne (54 bashki)</a:t>
            </a:r>
            <a:endParaRPr sz="5715">
              <a:solidFill>
                <a:schemeClr val="dk1"/>
              </a:solidFill>
            </a:endParaRPr>
          </a:p>
          <a:p>
            <a:pPr indent="-382501">
              <a:buClr>
                <a:schemeClr val="dk1"/>
              </a:buClr>
              <a:buSzPct val="85644"/>
            </a:pPr>
            <a:r>
              <a:rPr lang="en" sz="5715">
                <a:solidFill>
                  <a:schemeClr val="dk1"/>
                </a:solidFill>
              </a:rPr>
              <a:t>Ligji i ri i mbrojtjes civile nr.45/2019 përcakton përgjegjësi direkte të autoriteteve vendore në fushën e mbrojtjes civile</a:t>
            </a:r>
            <a:endParaRPr sz="5715">
              <a:solidFill>
                <a:schemeClr val="dk1"/>
              </a:solidFill>
            </a:endParaRPr>
          </a:p>
          <a:p>
            <a:pPr indent="0" algn="just">
              <a:lnSpc>
                <a:spcPct val="115000"/>
              </a:lnSpc>
              <a:spcBef>
                <a:spcPts val="1600"/>
              </a:spcBef>
              <a:buNone/>
            </a:pPr>
            <a:r>
              <a:rPr lang="en" sz="1467">
                <a:solidFill>
                  <a:schemeClr val="dk1"/>
                </a:solidFill>
              </a:rPr>
              <a:t> </a:t>
            </a:r>
            <a:endParaRPr sz="1467">
              <a:solidFill>
                <a:schemeClr val="dk1"/>
              </a:solidFill>
            </a:endParaRPr>
          </a:p>
          <a:p>
            <a:pPr marL="0" indent="0">
              <a:spcBef>
                <a:spcPts val="1600"/>
              </a:spcBef>
              <a:buNone/>
            </a:pPr>
            <a:endParaRPr sz="1467">
              <a:solidFill>
                <a:schemeClr val="dk1"/>
              </a:solidFill>
            </a:endParaRPr>
          </a:p>
          <a:p>
            <a:pPr marL="0" indent="0">
              <a:spcBef>
                <a:spcPts val="1600"/>
              </a:spcBef>
              <a:spcAft>
                <a:spcPts val="1600"/>
              </a:spcAft>
              <a:buNone/>
            </a:pPr>
            <a:endParaRPr sz="1333"/>
          </a:p>
        </p:txBody>
      </p:sp>
      <p:sp>
        <p:nvSpPr>
          <p:cNvPr id="101" name="Google Shape;101;p19"/>
          <p:cNvSpPr txBox="1">
            <a:spLocks noGrp="1"/>
          </p:cNvSpPr>
          <p:nvPr>
            <p:ph type="body" idx="2"/>
          </p:nvPr>
        </p:nvSpPr>
        <p:spPr>
          <a:xfrm>
            <a:off x="5292000" y="2131933"/>
            <a:ext cx="6276800" cy="4301600"/>
          </a:xfrm>
          <a:prstGeom prst="rect">
            <a:avLst/>
          </a:prstGeom>
          <a:solidFill>
            <a:srgbClr val="93C47D"/>
          </a:solidFill>
        </p:spPr>
        <p:txBody>
          <a:bodyPr spcFirstLastPara="1" vert="horz" wrap="square" lIns="121900" tIns="121900" rIns="121900" bIns="121900" rtlCol="0" anchor="t" anchorCtr="0">
            <a:normAutofit fontScale="92500" lnSpcReduction="20000"/>
          </a:bodyPr>
          <a:lstStyle/>
          <a:p>
            <a:pPr marL="0" indent="0">
              <a:buNone/>
            </a:pPr>
            <a:r>
              <a:rPr lang="en" b="1"/>
              <a:t>Nevoja për përmirësim </a:t>
            </a:r>
            <a:endParaRPr b="1"/>
          </a:p>
          <a:p>
            <a:pPr indent="-376757">
              <a:spcBef>
                <a:spcPts val="1600"/>
              </a:spcBef>
              <a:buSzPct val="90909"/>
            </a:pPr>
            <a:r>
              <a:rPr lang="en" sz="1467">
                <a:solidFill>
                  <a:schemeClr val="dk1"/>
                </a:solidFill>
              </a:rPr>
              <a:t>Të arrihet optimumi i përdorimit të kapitaleve natyrore si dhe kapaciteteve njerëzore për zhvillimin ekonomik vendor</a:t>
            </a:r>
            <a:endParaRPr sz="1467">
              <a:solidFill>
                <a:schemeClr val="dk1"/>
              </a:solidFill>
            </a:endParaRPr>
          </a:p>
          <a:p>
            <a:pPr indent="-383953">
              <a:buClr>
                <a:schemeClr val="dk1"/>
              </a:buClr>
              <a:buSzPct val="100000"/>
            </a:pPr>
            <a:r>
              <a:rPr lang="en" sz="1467">
                <a:solidFill>
                  <a:schemeClr val="dk1"/>
                </a:solidFill>
              </a:rPr>
              <a:t>Eksplorimi i gjerë i instrumenteve/nxitësve të marrëveshjeve ndërbashkiake </a:t>
            </a:r>
            <a:endParaRPr sz="1467">
              <a:solidFill>
                <a:schemeClr val="dk1"/>
              </a:solidFill>
            </a:endParaRPr>
          </a:p>
          <a:p>
            <a:pPr indent="-383953" algn="just">
              <a:lnSpc>
                <a:spcPct val="115000"/>
              </a:lnSpc>
              <a:buClr>
                <a:schemeClr val="dk1"/>
              </a:buClr>
              <a:buSzPct val="100000"/>
            </a:pPr>
            <a:r>
              <a:rPr lang="en" sz="1467">
                <a:solidFill>
                  <a:schemeClr val="dk1"/>
                </a:solidFill>
              </a:rPr>
              <a:t>Konsolidimi i instrumentit Grupi Vendor i Veprimit (LAG/GVV)  </a:t>
            </a:r>
            <a:endParaRPr sz="1467">
              <a:solidFill>
                <a:schemeClr val="dk1"/>
              </a:solidFill>
            </a:endParaRPr>
          </a:p>
          <a:p>
            <a:pPr indent="-383953" algn="just">
              <a:lnSpc>
                <a:spcPct val="115000"/>
              </a:lnSpc>
              <a:buClr>
                <a:schemeClr val="dk1"/>
              </a:buClr>
              <a:buSzPct val="100000"/>
            </a:pPr>
            <a:r>
              <a:rPr lang="en" sz="1467">
                <a:solidFill>
                  <a:schemeClr val="dk1"/>
                </a:solidFill>
              </a:rPr>
              <a:t>Qasje gjithpërfshirëse ndaj aktorëve ekonomikë vendorë për garantimin e qendrueshmërisë në proceset e planifikimit strategjik vendor</a:t>
            </a:r>
            <a:endParaRPr sz="1467">
              <a:solidFill>
                <a:schemeClr val="dk1"/>
              </a:solidFill>
            </a:endParaRPr>
          </a:p>
          <a:p>
            <a:pPr indent="-383953" algn="just">
              <a:lnSpc>
                <a:spcPct val="115000"/>
              </a:lnSpc>
              <a:buClr>
                <a:schemeClr val="dk1"/>
              </a:buClr>
              <a:buSzPct val="100000"/>
            </a:pPr>
            <a:r>
              <a:rPr lang="en" sz="1467">
                <a:solidFill>
                  <a:schemeClr val="dk1"/>
                </a:solidFill>
              </a:rPr>
              <a:t>Qartësim i  funksioneve dhe përgjegjësive në fushën e Trashëgimisë Kulturore për një sistem të integruar të menaxhimit të trashëgimisë kulturore në nivel vendor </a:t>
            </a:r>
            <a:endParaRPr sz="1467">
              <a:solidFill>
                <a:schemeClr val="dk1"/>
              </a:solidFill>
            </a:endParaRPr>
          </a:p>
          <a:p>
            <a:pPr indent="-383953" algn="just">
              <a:lnSpc>
                <a:spcPct val="115000"/>
              </a:lnSpc>
              <a:buClr>
                <a:schemeClr val="dk1"/>
              </a:buClr>
              <a:buSzPct val="100000"/>
            </a:pPr>
            <a:r>
              <a:rPr lang="en" sz="1467">
                <a:solidFill>
                  <a:schemeClr val="dk1"/>
                </a:solidFill>
              </a:rPr>
              <a:t>Transferimi i aseteve vendore te NJVV</a:t>
            </a:r>
            <a:endParaRPr sz="1467">
              <a:solidFill>
                <a:schemeClr val="dk1"/>
              </a:solidFill>
            </a:endParaRPr>
          </a:p>
          <a:p>
            <a:pPr indent="-383953">
              <a:buClr>
                <a:schemeClr val="dk1"/>
              </a:buClr>
              <a:buSzPct val="100000"/>
            </a:pPr>
            <a:r>
              <a:rPr lang="en" sz="1467">
                <a:solidFill>
                  <a:schemeClr val="dk1"/>
                </a:solidFill>
              </a:rPr>
              <a:t>Ngritja e  KVSP të shoqërohet me akte shteruese ligjore dhe nënligjore</a:t>
            </a:r>
            <a:endParaRPr sz="1467">
              <a:solidFill>
                <a:schemeClr val="dk1"/>
              </a:solidFill>
            </a:endParaRPr>
          </a:p>
          <a:p>
            <a:pPr marL="0" indent="0" algn="just">
              <a:lnSpc>
                <a:spcPct val="115000"/>
              </a:lnSpc>
              <a:spcBef>
                <a:spcPts val="1600"/>
              </a:spcBef>
              <a:buNone/>
            </a:pPr>
            <a:r>
              <a:rPr lang="en" sz="1467" b="1" i="1" u="sng">
                <a:solidFill>
                  <a:srgbClr val="FF0000"/>
                </a:solidFill>
              </a:rPr>
              <a:t>Konkluzion</a:t>
            </a:r>
            <a:endParaRPr sz="1467" b="1" i="1" u="sng">
              <a:solidFill>
                <a:srgbClr val="FF0000"/>
              </a:solidFill>
            </a:endParaRPr>
          </a:p>
          <a:p>
            <a:pPr marL="0" indent="0" algn="just">
              <a:lnSpc>
                <a:spcPct val="115000"/>
              </a:lnSpc>
              <a:spcBef>
                <a:spcPts val="1600"/>
              </a:spcBef>
              <a:spcAft>
                <a:spcPts val="1600"/>
              </a:spcAft>
              <a:buNone/>
            </a:pPr>
            <a:r>
              <a:rPr lang="en" sz="1467" i="1">
                <a:solidFill>
                  <a:srgbClr val="FF0000"/>
                </a:solidFill>
              </a:rPr>
              <a:t>Zhvillimi Ekonomik Vendor gjen zbatim dhe bëhet eficent pas konsolidimit të terrenit të përshtatshëm të zhvillimit të politikave dhe menaxhimit eficent të aseteve</a:t>
            </a:r>
            <a:endParaRPr sz="1467">
              <a:solidFill>
                <a:srgbClr val="FF0000"/>
              </a:solidFill>
            </a:endParaRPr>
          </a:p>
        </p:txBody>
      </p:sp>
      <p:pic>
        <p:nvPicPr>
          <p:cNvPr id="5" name="Google Shape;178;p27"/>
          <p:cNvPicPr preferRelativeResize="0"/>
          <p:nvPr/>
        </p:nvPicPr>
        <p:blipFill>
          <a:blip r:embed="rId3">
            <a:alphaModFix/>
          </a:blip>
          <a:stretch>
            <a:fillRect/>
          </a:stretch>
        </p:blipFill>
        <p:spPr>
          <a:xfrm>
            <a:off x="299221" y="44301"/>
            <a:ext cx="2199333" cy="1115033"/>
          </a:xfrm>
          <a:prstGeom prst="rect">
            <a:avLst/>
          </a:prstGeom>
          <a:noFill/>
          <a:ln>
            <a:noFill/>
          </a:ln>
        </p:spPr>
      </p:pic>
      <p:pic>
        <p:nvPicPr>
          <p:cNvPr id="6" name="Google Shape;65;p14"/>
          <p:cNvPicPr preferRelativeResize="0"/>
          <p:nvPr/>
        </p:nvPicPr>
        <p:blipFill>
          <a:blip r:embed="rId4">
            <a:alphaModFix/>
          </a:blip>
          <a:stretch>
            <a:fillRect/>
          </a:stretch>
        </p:blipFill>
        <p:spPr>
          <a:xfrm>
            <a:off x="9699867" y="273967"/>
            <a:ext cx="2076533" cy="885367"/>
          </a:xfrm>
          <a:prstGeom prst="rect">
            <a:avLst/>
          </a:prstGeom>
          <a:noFill/>
          <a:ln>
            <a:noFill/>
          </a:ln>
        </p:spPr>
      </p:pic>
    </p:spTree>
    <p:extLst>
      <p:ext uri="{BB962C8B-B14F-4D97-AF65-F5344CB8AC3E}">
        <p14:creationId xmlns:p14="http://schemas.microsoft.com/office/powerpoint/2010/main" val="8347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15600" y="593367"/>
            <a:ext cx="11360800" cy="821600"/>
          </a:xfrm>
          <a:prstGeom prst="rect">
            <a:avLst/>
          </a:prstGeom>
        </p:spPr>
        <p:txBody>
          <a:bodyPr spcFirstLastPara="1" vert="horz" wrap="square" lIns="121900" tIns="121900" rIns="121900" bIns="121900" rtlCol="0" anchor="t" anchorCtr="0">
            <a:noAutofit/>
          </a:bodyPr>
          <a:lstStyle/>
          <a:p>
            <a:pPr algn="ctr">
              <a:buClr>
                <a:schemeClr val="dk1"/>
              </a:buClr>
              <a:buSzPts val="1100"/>
            </a:pPr>
            <a:r>
              <a:rPr lang="en" sz="2123" dirty="0"/>
              <a:t>Zbatimi i Reformës Administrative Territoriale (RAT) </a:t>
            </a:r>
            <a:br>
              <a:rPr lang="en" sz="2123" dirty="0"/>
            </a:br>
            <a:r>
              <a:rPr lang="en" sz="2123" dirty="0"/>
              <a:t>dhe SNDQV-së 2015-2020</a:t>
            </a:r>
            <a:endParaRPr sz="1896" b="1" dirty="0">
              <a:solidFill>
                <a:srgbClr val="FF0000"/>
              </a:solidFill>
            </a:endParaRPr>
          </a:p>
          <a:p>
            <a:pPr algn="ctr">
              <a:buSzPts val="990"/>
            </a:pPr>
            <a:r>
              <a:rPr lang="en" sz="1853" b="1" dirty="0">
                <a:solidFill>
                  <a:srgbClr val="FF0000"/>
                </a:solidFill>
              </a:rPr>
              <a:t>4. Forcimi i qeverisjes së mirë në nivel vendor</a:t>
            </a:r>
            <a:endParaRPr sz="4013" b="1" dirty="0">
              <a:solidFill>
                <a:srgbClr val="FF0000"/>
              </a:solidFill>
            </a:endParaRPr>
          </a:p>
        </p:txBody>
      </p:sp>
      <p:sp>
        <p:nvSpPr>
          <p:cNvPr id="107" name="Google Shape;107;p20"/>
          <p:cNvSpPr txBox="1">
            <a:spLocks noGrp="1"/>
          </p:cNvSpPr>
          <p:nvPr>
            <p:ph type="body" idx="1"/>
          </p:nvPr>
        </p:nvSpPr>
        <p:spPr>
          <a:xfrm>
            <a:off x="877300" y="1536633"/>
            <a:ext cx="5405200" cy="4555200"/>
          </a:xfrm>
          <a:prstGeom prst="rect">
            <a:avLst/>
          </a:prstGeom>
          <a:solidFill>
            <a:srgbClr val="D0E0E3"/>
          </a:solidFill>
        </p:spPr>
        <p:txBody>
          <a:bodyPr spcFirstLastPara="1" vert="horz" wrap="square" lIns="121900" tIns="121900" rIns="121900" bIns="121900" rtlCol="0" anchor="t" anchorCtr="0">
            <a:normAutofit/>
          </a:bodyPr>
          <a:lstStyle/>
          <a:p>
            <a:pPr marL="0" indent="0">
              <a:buNone/>
            </a:pPr>
            <a:endParaRPr b="1"/>
          </a:p>
          <a:p>
            <a:pPr marL="0" indent="0">
              <a:spcBef>
                <a:spcPts val="1600"/>
              </a:spcBef>
              <a:buNone/>
            </a:pPr>
            <a:r>
              <a:rPr lang="en" b="1"/>
              <a:t>Arritjet </a:t>
            </a:r>
            <a:endParaRPr b="1"/>
          </a:p>
          <a:p>
            <a:pPr indent="-389457">
              <a:spcBef>
                <a:spcPts val="1600"/>
              </a:spcBef>
              <a:buSzPts val="1000"/>
            </a:pPr>
            <a:r>
              <a:rPr lang="en" sz="1333"/>
              <a:t>Transparencë e akses i rritur në informacion, për qytetarët</a:t>
            </a:r>
            <a:endParaRPr sz="1333"/>
          </a:p>
          <a:p>
            <a:pPr indent="-389457">
              <a:buSzPts val="1000"/>
            </a:pPr>
            <a:r>
              <a:rPr lang="en" sz="1333"/>
              <a:t>Kuadër procedural dhe rregullator i plotë dhe asistencë ndaj sekretarëve/sekretariateve të këshillave vendore</a:t>
            </a:r>
            <a:endParaRPr sz="1333"/>
          </a:p>
          <a:p>
            <a:pPr indent="-389457">
              <a:buSzPts val="1000"/>
            </a:pPr>
            <a:r>
              <a:rPr lang="en" sz="1333"/>
              <a:t>Lufta kundër korrupsionit  prioritet i Qeverisë Shqiptare në nivel qendror dhe vendor</a:t>
            </a:r>
            <a:endParaRPr sz="1333"/>
          </a:p>
          <a:p>
            <a:pPr indent="-389457">
              <a:buSzPts val="1000"/>
            </a:pPr>
            <a:r>
              <a:rPr lang="en" sz="1333"/>
              <a:t>Ecuri e suksesshme lidhur me ndërgjegjësimin mbi transparencën dhe integritetin institucional. (21 bashki kanë hartuar dhe janë duke zbatuar plane e tyre të integritetit)</a:t>
            </a:r>
            <a:endParaRPr sz="1333"/>
          </a:p>
          <a:p>
            <a:pPr indent="-389457">
              <a:buSzPts val="1000"/>
            </a:pPr>
            <a:r>
              <a:rPr lang="en" sz="1333"/>
              <a:t>Progres i NJVV në aplikimet për projekte</a:t>
            </a:r>
            <a:endParaRPr sz="1333"/>
          </a:p>
        </p:txBody>
      </p:sp>
      <p:sp>
        <p:nvSpPr>
          <p:cNvPr id="108" name="Google Shape;108;p20"/>
          <p:cNvSpPr txBox="1">
            <a:spLocks noGrp="1"/>
          </p:cNvSpPr>
          <p:nvPr>
            <p:ph type="body" idx="2"/>
          </p:nvPr>
        </p:nvSpPr>
        <p:spPr>
          <a:xfrm>
            <a:off x="6216533" y="2094200"/>
            <a:ext cx="5273200" cy="4235600"/>
          </a:xfrm>
          <a:prstGeom prst="rect">
            <a:avLst/>
          </a:prstGeom>
          <a:solidFill>
            <a:srgbClr val="FCE5CD"/>
          </a:solidFill>
        </p:spPr>
        <p:txBody>
          <a:bodyPr spcFirstLastPara="1" vert="horz" wrap="square" lIns="121900" tIns="121900" rIns="121900" bIns="121900" rtlCol="0" anchor="t" anchorCtr="0">
            <a:normAutofit/>
          </a:bodyPr>
          <a:lstStyle/>
          <a:p>
            <a:pPr marL="0" indent="0">
              <a:buNone/>
            </a:pPr>
            <a:endParaRPr b="1"/>
          </a:p>
          <a:p>
            <a:pPr marL="0" indent="0">
              <a:spcBef>
                <a:spcPts val="1600"/>
              </a:spcBef>
              <a:buNone/>
            </a:pPr>
            <a:r>
              <a:rPr lang="en" b="1"/>
              <a:t>Nevoja për përmirësim </a:t>
            </a:r>
            <a:endParaRPr b="1"/>
          </a:p>
          <a:p>
            <a:pPr indent="-389457">
              <a:spcBef>
                <a:spcPts val="1600"/>
              </a:spcBef>
              <a:buSzPts val="1000"/>
            </a:pPr>
            <a:r>
              <a:rPr lang="en" sz="1333"/>
              <a:t>Përmirësim në pjëmarrjen dhe angazhimin e qytetarëve në proceset demokratike (përfaqësimi nga këshillat vendorë dhe praktikat e konsultimit)</a:t>
            </a:r>
            <a:endParaRPr sz="1333"/>
          </a:p>
          <a:p>
            <a:pPr indent="-389457">
              <a:buSzPts val="1000"/>
            </a:pPr>
            <a:r>
              <a:rPr lang="en" sz="1333"/>
              <a:t>Plotësimi i të gjithë bashkive me plane të integritetit</a:t>
            </a:r>
            <a:endParaRPr sz="1333"/>
          </a:p>
          <a:p>
            <a:pPr indent="-389457">
              <a:buSzPts val="1000"/>
            </a:pPr>
            <a:r>
              <a:rPr lang="en" sz="1333"/>
              <a:t>Përmirësim i bashkërendimit midis qeverisjes qendrore dhe asaj vendore drejt agjendës së përbashkët të integrimit evropian </a:t>
            </a:r>
            <a:endParaRPr sz="1333"/>
          </a:p>
          <a:p>
            <a:pPr indent="-389457">
              <a:buSzPts val="1000"/>
            </a:pPr>
            <a:r>
              <a:rPr lang="en" sz="1333"/>
              <a:t>Forcim të kapaciteteve vendore në përthithjen e fondeve të BE-së</a:t>
            </a:r>
            <a:endParaRPr sz="1333"/>
          </a:p>
        </p:txBody>
      </p:sp>
      <p:pic>
        <p:nvPicPr>
          <p:cNvPr id="5" name="Google Shape;178;p27"/>
          <p:cNvPicPr preferRelativeResize="0"/>
          <p:nvPr/>
        </p:nvPicPr>
        <p:blipFill>
          <a:blip r:embed="rId3">
            <a:alphaModFix/>
          </a:blip>
          <a:stretch>
            <a:fillRect/>
          </a:stretch>
        </p:blipFill>
        <p:spPr>
          <a:xfrm>
            <a:off x="149593" y="82034"/>
            <a:ext cx="2199333" cy="1115033"/>
          </a:xfrm>
          <a:prstGeom prst="rect">
            <a:avLst/>
          </a:prstGeom>
          <a:noFill/>
          <a:ln>
            <a:noFill/>
          </a:ln>
        </p:spPr>
      </p:pic>
      <p:pic>
        <p:nvPicPr>
          <p:cNvPr id="6" name="Google Shape;65;p14"/>
          <p:cNvPicPr preferRelativeResize="0"/>
          <p:nvPr/>
        </p:nvPicPr>
        <p:blipFill>
          <a:blip r:embed="rId4">
            <a:alphaModFix/>
          </a:blip>
          <a:stretch>
            <a:fillRect/>
          </a:stretch>
        </p:blipFill>
        <p:spPr>
          <a:xfrm>
            <a:off x="9699867" y="311700"/>
            <a:ext cx="2076533" cy="885367"/>
          </a:xfrm>
          <a:prstGeom prst="rect">
            <a:avLst/>
          </a:prstGeom>
          <a:noFill/>
          <a:ln>
            <a:noFill/>
          </a:ln>
        </p:spPr>
      </p:pic>
    </p:spTree>
    <p:extLst>
      <p:ext uri="{BB962C8B-B14F-4D97-AF65-F5344CB8AC3E}">
        <p14:creationId xmlns:p14="http://schemas.microsoft.com/office/powerpoint/2010/main" val="156239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15600" y="593367"/>
            <a:ext cx="11360800" cy="784000"/>
          </a:xfrm>
          <a:prstGeom prst="rect">
            <a:avLst/>
          </a:prstGeom>
        </p:spPr>
        <p:txBody>
          <a:bodyPr spcFirstLastPara="1" vert="horz" wrap="square" lIns="121900" tIns="121900" rIns="121900" bIns="121900" rtlCol="0" anchor="t" anchorCtr="0">
            <a:noAutofit/>
          </a:bodyPr>
          <a:lstStyle/>
          <a:p>
            <a:pPr algn="ctr">
              <a:buSzPts val="990"/>
            </a:pPr>
            <a:r>
              <a:rPr lang="en" sz="1867" b="1" dirty="0">
                <a:solidFill>
                  <a:srgbClr val="FF0000"/>
                </a:solidFill>
              </a:rPr>
              <a:t>Konsiderata dhe mësime të nxjerra gjatë procesit të monitorimit </a:t>
            </a:r>
            <a:br>
              <a:rPr lang="en" sz="1867" b="1" dirty="0">
                <a:solidFill>
                  <a:srgbClr val="FF0000"/>
                </a:solidFill>
              </a:rPr>
            </a:br>
            <a:r>
              <a:rPr lang="en" sz="1867" b="1" dirty="0">
                <a:solidFill>
                  <a:srgbClr val="FF0000"/>
                </a:solidFill>
              </a:rPr>
              <a:t>të SNDQV-së 2015-2020 </a:t>
            </a:r>
            <a:br>
              <a:rPr lang="en" sz="1867" b="1" dirty="0">
                <a:solidFill>
                  <a:srgbClr val="FF0000"/>
                </a:solidFill>
              </a:rPr>
            </a:br>
            <a:r>
              <a:rPr lang="en" sz="1867" b="1" dirty="0">
                <a:solidFill>
                  <a:srgbClr val="FF0000"/>
                </a:solidFill>
              </a:rPr>
              <a:t>dhe hartimit të strategjisë SNDQV 2023-2030</a:t>
            </a:r>
            <a:r>
              <a:rPr lang="en" sz="1733" dirty="0"/>
              <a:t> </a:t>
            </a:r>
            <a:endParaRPr sz="4279" b="1" dirty="0">
              <a:solidFill>
                <a:srgbClr val="FF0000"/>
              </a:solidFill>
            </a:endParaRPr>
          </a:p>
        </p:txBody>
      </p:sp>
      <p:sp>
        <p:nvSpPr>
          <p:cNvPr id="114" name="Google Shape;114;p21"/>
          <p:cNvSpPr txBox="1">
            <a:spLocks noGrp="1"/>
          </p:cNvSpPr>
          <p:nvPr>
            <p:ph type="body" idx="1"/>
          </p:nvPr>
        </p:nvSpPr>
        <p:spPr>
          <a:xfrm>
            <a:off x="415600" y="2047033"/>
            <a:ext cx="5131200" cy="3556400"/>
          </a:xfrm>
          <a:prstGeom prst="rect">
            <a:avLst/>
          </a:prstGeom>
          <a:solidFill>
            <a:srgbClr val="FFF2CC"/>
          </a:solidFill>
        </p:spPr>
        <p:txBody>
          <a:bodyPr spcFirstLastPara="1" vert="horz" wrap="square" lIns="121900" tIns="121900" rIns="121900" bIns="121900" rtlCol="0" anchor="t" anchorCtr="0">
            <a:normAutofit fontScale="55000" lnSpcReduction="20000"/>
          </a:bodyPr>
          <a:lstStyle/>
          <a:p>
            <a:pPr indent="0">
              <a:spcBef>
                <a:spcPts val="1600"/>
              </a:spcBef>
              <a:buNone/>
            </a:pPr>
            <a:endParaRPr sz="1333"/>
          </a:p>
          <a:p>
            <a:pPr indent="-385646">
              <a:spcBef>
                <a:spcPts val="1600"/>
              </a:spcBef>
              <a:buSzPct val="100000"/>
              <a:buAutoNum type="arabicPeriod"/>
            </a:pPr>
            <a:r>
              <a:rPr lang="en" sz="2680">
                <a:solidFill>
                  <a:srgbClr val="FF0000"/>
                </a:solidFill>
              </a:rPr>
              <a:t>Agjenda e decentralizimit ka nevojë të konsolidohet në funksionet ekzistuese duke ndikuar në mënyrë të drejtpërdrejtë tek cilësia e ofrimit të shërbimit tek qytetarët</a:t>
            </a:r>
            <a:r>
              <a:rPr lang="en" sz="2680"/>
              <a:t>. </a:t>
            </a:r>
            <a:endParaRPr sz="2680"/>
          </a:p>
          <a:p>
            <a:pPr indent="-385646">
              <a:buSzPct val="100000"/>
              <a:buAutoNum type="arabicPeriod"/>
            </a:pPr>
            <a:r>
              <a:rPr lang="en" sz="2680"/>
              <a:t>Decentralizimi simetrik kundrejt decentralizimit asimetrik mbetet  një çështje për diskutim, analizë dhe vendimmarrje.</a:t>
            </a:r>
            <a:endParaRPr sz="2680"/>
          </a:p>
          <a:p>
            <a:pPr indent="-385646">
              <a:buSzPct val="100000"/>
              <a:buAutoNum type="arabicPeriod"/>
            </a:pPr>
            <a:r>
              <a:rPr lang="en" sz="2680"/>
              <a:t>Pavarësisht diferencave në madhësi të bashkive, ofrimi shërbimeve tek qytetarët sipas të njejtave standarte minimale, ka rëndësi. Prioritizimi i një liste të shërbimeve vendore për qytetarët është kyç në këtë proces.</a:t>
            </a:r>
            <a:endParaRPr sz="2680"/>
          </a:p>
          <a:p>
            <a:pPr indent="-385646" algn="just">
              <a:lnSpc>
                <a:spcPct val="115000"/>
              </a:lnSpc>
              <a:buSzPct val="100000"/>
              <a:buAutoNum type="arabicPeriod"/>
            </a:pPr>
            <a:r>
              <a:rPr lang="en" sz="2680"/>
              <a:t>Digjitalizimi i shërbimeve publike synon të rrisë transparencën, efikasitetin, të sjellë uljen e shpenzimeve të qytetarëve dhe bizneseve në marrjen e këtyre shërbimeve. </a:t>
            </a:r>
            <a:endParaRPr sz="2680"/>
          </a:p>
          <a:p>
            <a:pPr marL="0" indent="0">
              <a:spcBef>
                <a:spcPts val="1600"/>
              </a:spcBef>
              <a:spcAft>
                <a:spcPts val="1600"/>
              </a:spcAft>
              <a:buNone/>
            </a:pPr>
            <a:endParaRPr sz="1333"/>
          </a:p>
        </p:txBody>
      </p:sp>
      <p:sp>
        <p:nvSpPr>
          <p:cNvPr id="115" name="Google Shape;115;p21"/>
          <p:cNvSpPr txBox="1">
            <a:spLocks noGrp="1"/>
          </p:cNvSpPr>
          <p:nvPr>
            <p:ph type="body" idx="2"/>
          </p:nvPr>
        </p:nvSpPr>
        <p:spPr>
          <a:xfrm>
            <a:off x="5546767" y="1536633"/>
            <a:ext cx="6022000" cy="5076000"/>
          </a:xfrm>
          <a:prstGeom prst="rect">
            <a:avLst/>
          </a:prstGeom>
          <a:solidFill>
            <a:srgbClr val="D0E0E3"/>
          </a:solidFill>
        </p:spPr>
        <p:txBody>
          <a:bodyPr spcFirstLastPara="1" vert="horz" wrap="square" lIns="121900" tIns="121900" rIns="121900" bIns="121900" rtlCol="0" anchor="t" anchorCtr="0">
            <a:normAutofit/>
          </a:bodyPr>
          <a:lstStyle/>
          <a:p>
            <a:pPr marL="0" indent="0">
              <a:buNone/>
            </a:pPr>
            <a:endParaRPr sz="1333" b="1">
              <a:solidFill>
                <a:srgbClr val="FF0000"/>
              </a:solidFill>
            </a:endParaRPr>
          </a:p>
          <a:p>
            <a:pPr marL="0" indent="0">
              <a:spcBef>
                <a:spcPts val="1600"/>
              </a:spcBef>
              <a:buNone/>
            </a:pPr>
            <a:endParaRPr sz="1333" b="1">
              <a:solidFill>
                <a:srgbClr val="FF0000"/>
              </a:solidFill>
            </a:endParaRPr>
          </a:p>
          <a:p>
            <a:pPr indent="-389457">
              <a:spcBef>
                <a:spcPts val="1600"/>
              </a:spcBef>
              <a:buSzPts val="1000"/>
              <a:buAutoNum type="romanUcPeriod"/>
            </a:pPr>
            <a:r>
              <a:rPr lang="en" sz="1333" b="1">
                <a:solidFill>
                  <a:srgbClr val="FF0000"/>
                </a:solidFill>
              </a:rPr>
              <a:t>Angazhimi i qeverisë qendrore dhe bashkëpunimi ndërinstitucional dhe ndërqeveritar mbetet kyç në realizimin e objektivave të SNDQV së re</a:t>
            </a:r>
            <a:r>
              <a:rPr lang="en" sz="1333"/>
              <a:t> </a:t>
            </a:r>
            <a:endParaRPr sz="1333"/>
          </a:p>
          <a:p>
            <a:pPr indent="-389457">
              <a:buSzPts val="1000"/>
              <a:buAutoNum type="romanUcPeriod"/>
            </a:pPr>
            <a:r>
              <a:rPr lang="en" sz="1333" b="1"/>
              <a:t>Rivitalizimi i agjendës së decentralizimit me fokus zhvillimin ekonomik vendor, ku bashkitë bëhen faktor i rëndësishëm i zhvillimit, kërkon një bashkëpunim dhe koordinim të vazhdueshëm</a:t>
            </a:r>
            <a:endParaRPr sz="1333" b="1"/>
          </a:p>
          <a:p>
            <a:pPr indent="-389457">
              <a:buSzPts val="1000"/>
              <a:buAutoNum type="romanUcPeriod"/>
            </a:pPr>
            <a:r>
              <a:rPr lang="en" sz="1333"/>
              <a:t>Matja e performancës së NJVV-të përbën një aspekt të rëndësishëm të agjendës së decentralizimit </a:t>
            </a:r>
            <a:endParaRPr sz="1333"/>
          </a:p>
          <a:p>
            <a:pPr indent="-389457">
              <a:buSzPts val="1000"/>
            </a:pPr>
            <a:r>
              <a:rPr lang="en" sz="1333"/>
              <a:t>Ajo u shërben vetë bashkive për të monitoruar institucionet e tyre apo për të bërë krahasimin me bashki të tjera</a:t>
            </a:r>
            <a:endParaRPr sz="1333"/>
          </a:p>
          <a:p>
            <a:pPr indent="-389457">
              <a:buSzPts val="1000"/>
            </a:pPr>
            <a:r>
              <a:rPr lang="en" sz="1333"/>
              <a:t>Matja e performancës i shërben si një instrument qeverisë qendrore për të kuptuar në mënyrë empirike progresin e agjendës së decentralizimit, dhe  lidh këtë informacion me transfertat ndërqeveritare</a:t>
            </a:r>
            <a:endParaRPr sz="1333"/>
          </a:p>
        </p:txBody>
      </p:sp>
      <p:pic>
        <p:nvPicPr>
          <p:cNvPr id="5" name="Google Shape;178;p27"/>
          <p:cNvPicPr preferRelativeResize="0"/>
          <p:nvPr/>
        </p:nvPicPr>
        <p:blipFill>
          <a:blip r:embed="rId3">
            <a:alphaModFix/>
          </a:blip>
          <a:stretch>
            <a:fillRect/>
          </a:stretch>
        </p:blipFill>
        <p:spPr>
          <a:xfrm>
            <a:off x="290909" y="209418"/>
            <a:ext cx="2199333" cy="1115033"/>
          </a:xfrm>
          <a:prstGeom prst="rect">
            <a:avLst/>
          </a:prstGeom>
          <a:noFill/>
          <a:ln>
            <a:noFill/>
          </a:ln>
        </p:spPr>
      </p:pic>
      <p:pic>
        <p:nvPicPr>
          <p:cNvPr id="6" name="Google Shape;65;p14"/>
          <p:cNvPicPr preferRelativeResize="0"/>
          <p:nvPr/>
        </p:nvPicPr>
        <p:blipFill>
          <a:blip r:embed="rId4">
            <a:alphaModFix/>
          </a:blip>
          <a:stretch>
            <a:fillRect/>
          </a:stretch>
        </p:blipFill>
        <p:spPr>
          <a:xfrm>
            <a:off x="9699867" y="209418"/>
            <a:ext cx="2076533" cy="885367"/>
          </a:xfrm>
          <a:prstGeom prst="rect">
            <a:avLst/>
          </a:prstGeom>
          <a:noFill/>
          <a:ln>
            <a:noFill/>
          </a:ln>
        </p:spPr>
      </p:pic>
    </p:spTree>
    <p:extLst>
      <p:ext uri="{BB962C8B-B14F-4D97-AF65-F5344CB8AC3E}">
        <p14:creationId xmlns:p14="http://schemas.microsoft.com/office/powerpoint/2010/main" val="3209937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TotalTime>
  <Words>4094</Words>
  <Application>Microsoft Office PowerPoint</Application>
  <PresentationFormat>Widescreen</PresentationFormat>
  <Paragraphs>376</Paragraphs>
  <Slides>32</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游ゴシック</vt:lpstr>
      <vt:lpstr>游ゴシック Light</vt:lpstr>
      <vt:lpstr>Arial</vt:lpstr>
      <vt:lpstr>Calibri</vt:lpstr>
      <vt:lpstr>Calibri Light</vt:lpstr>
      <vt:lpstr>Helvetica</vt:lpstr>
      <vt:lpstr>Roboto</vt:lpstr>
      <vt:lpstr>Times New Roman</vt:lpstr>
      <vt:lpstr>Wingdings</vt:lpstr>
      <vt:lpstr>Office Theme</vt:lpstr>
      <vt:lpstr>        Konsultim në Këshill Konsultativ   “Për miratimin e Strategjisë Ndërsektoriale  për Decentralizimin dhe Qeverisjen Vendore, 2023-2030, të planit të saj të veprimit dhe të pasaportës së treguesve”    12 Dhjetor 2022 </vt:lpstr>
      <vt:lpstr>Strategjia Ndërsektoriale  për Decentralizimin dhe Qeverisjen Vendore </vt:lpstr>
      <vt:lpstr>Zbatimi i Reformës Administrative Territoriale (RAT)  dhe SNDQV-së 2015-2020 Konsolidimi i kapaciteteve strategjike dhe operacionale të njësive të vetëqeverisjes vendore</vt:lpstr>
      <vt:lpstr>Zbatimi i Reformës Administrative Territoriale (RAT)  dhe SNDQV-së 2015-2020 2. Forcimi i financave vendore dhe autonomisë fiskale</vt:lpstr>
      <vt:lpstr>Zbatimi i Reformës Administrative Territoriale (RAT)  dhe SNDQV-së 2015-2020 3. Promovimi i zhvillimit të qëndrueshëm vendor</vt:lpstr>
      <vt:lpstr>Zbatimi i Reformës Administrative Territoriale (RAT)  dhe SNDQV-së 2015-2020 3. Promovimi i zhvillimit të qëndrueshëm vendor </vt:lpstr>
      <vt:lpstr>Zbatimi i Reformës Administrative Territoriale (RAT)  dhe SNDQV-së 2015-2020 3. Promovimi i zhvillimit të qëndrueshëm vendor</vt:lpstr>
      <vt:lpstr>Zbatimi i Reformës Administrative Territoriale (RAT)  dhe SNDQV-së 2015-2020 4. Forcimi i qeverisjes së mirë në nivel vendor</vt:lpstr>
      <vt:lpstr>Konsiderata dhe mësime të nxjerra gjatë procesit të monitorimit  të SNDQV-së 2015-2020  dhe hartimit të strategjisë SNDQV 2023-2030 </vt:lpstr>
      <vt:lpstr>Rekomandime nga Komisioni i Posacëm i Reformës Administrative Territoriale (2022) Komisioni rekomandon : Përmirësime të mundshme ligjore dhe mundësi për krijimin e mekanizmave dhe instrumenteve efektivë për të garantuar një mbështetje më të madhe për NJVQV, sipas rekomandimeve të paraqitura në këtë raport, t’i propozohen Ministrisë së Brendshme si mundësi për përfshirje të tyre në Strategjinë për Decentralizim dhe Vetëqeverisje Vendore 2023-2030 që është në proces hartimi, me qëllim konsolidimin e vetëqeverisjes vendore drejt një Vetëqeverisje Vendore të Hapur, që ofron shërbime cilësore për komunitetin.  Konkretisht: Përfaqësimi i banorëve të NJA dhe zonave rurale në Këshillat Bashkiake mund të përmirësohet nëpërmjet rishikimit të mënyrës së zgjedhjes së Këshillave Bashkiake dhe strukturave komunitare. Forcimi i rolit të Këshillave Bashkiake në mbikëqyrjen dhe kontrollin e veprimtarisë së ekzekutivit duhet sanksionuar në ligjin organik nr 139/2015 “Për vetëqeverisjen vendore”. Vijimi i decentralizimit dhe veçanërisht decentralizimit asimetrik duhet të sigurojë decentralizim funksionesh dhe kompetencash të reja për bashkitë që zotërojnë kapacitetet e nevojshme për administrimin e tyre. Shtimi i mbështetjes financiare për bashkitë nëpërmjet shtimit të taksave të ndara si dhe rritjes së përqindjes së taksave të ndara në favor të bashkive, veçanërisht rentës minerare dhe tatimit për të ardhurat personale të parashikuara në Ligjin 68/2017 “Për financat e vetëqeverisjes vendore” si dhe sigurimi i mbështetjes për krijimin e kadastrës fiskale.    </vt:lpstr>
      <vt:lpstr>Rekomandime nga Komisionit të Posacëm të Reformës Administrative Territoriale (2022)   Rritja e kompetencave të administratorëve dhe e rolit të NjA si dhe e strukturave komunitare në ofrimin e shërbimeve publike nëpërmjet delegimit të më shumë kompetencave nga ana e kryetarëve dhe këshillave bashkiake. Qartësimi i kompetencave të NJVQV me qëllim shmangien e mbivendosjeve me strukturat e dekoncentruara vendore. Rishikimi/Liberalizimi i nivelit të pagave të administratës së bashkive me qëllim sigurimin e një administrate të aftë dhe të mirëpaguar, veçanërisht në bashkitë me numër të vogël banorësh. Plotësimi dhe përmirësimi i legjislacionit sektorial në fushat e funksioneve të bashkive. Rishikimi i rolit dhe kompetencave të qarkut në përputhje me Strategjinë e Zhvillimit Rajonal si dhe me perspektivën eventuale të afrimit me BE-në Të tjera përmirësime që diktohen nga nevoja për një e-qeverisje vendore të hapur dhe transparente.   </vt:lpstr>
      <vt:lpstr>Strategjia Ndërsektoriale  për Decentralizimin dhe Qeverisjen Vendore 2023-2030 Synimet </vt:lpstr>
      <vt:lpstr>Parimet dhe kuadri strategjik </vt:lpstr>
      <vt:lpstr>Strategjia Ndërsektoriale  për Decentralizimin dhe Qeverisjen Vendore 2023-2030 </vt:lpstr>
      <vt:lpstr>PowerPoint Presentation</vt:lpstr>
      <vt:lpstr>1. Forcimi dhe nxitja e zhvillimit të qëndrueshëm vendor. </vt:lpstr>
      <vt:lpstr>1. Forcimi dhe nxitja e zhvillimit të qëndrueshëm vendor. </vt:lpstr>
      <vt:lpstr>Ofrimi cilësor i shërbimeve vendore sipas standardeve kombëtare,  shoqëruar me rritje të performancës së bashkive dhe menaxhimit  të burimeve njerëzore.</vt:lpstr>
      <vt:lpstr>Ofrimi cilësor i shërbimeve vendore sipas standardeve kombëtare,  shoqëruar me rritje të performancës së bashkive dhe menaxhimit  të burimeve njerëzore.</vt:lpstr>
      <vt:lpstr>Ofrimi cilësor i shërbimeve vendore sipas standardeve kombëtare,  shoqëruar me rritje të performancës së bashkive dhe menaxhimit  të burimeve njerëzore.</vt:lpstr>
      <vt:lpstr>PowerPoint Presentation</vt:lpstr>
      <vt:lpstr>4. Rritja e autonomisë financiare vendore nëpërmjet konsolidimit të sistemit të të ardhurave të veta </vt:lpstr>
      <vt:lpstr>4. Rritja e autonomisë financiare vendore nëpërmjet konsolidimit të sistemit të të ardhurave të veta </vt:lpstr>
      <vt:lpstr>5. Forcimi i demokracisë vendore dhe avancim i agjendës së integrimit evropian në nivel vendor  </vt:lpstr>
      <vt:lpstr>5. Forcimi i demokracisë vendore dhe avancim i agjendës së integrimit evropian në nivel vendor  </vt:lpstr>
      <vt:lpstr>6. Forcimi i kapaciteteve institucionale të strukturave qendrore dhe të dekoncentruara në mbështetje të qeverisjes vendore  </vt:lpstr>
      <vt:lpstr>Faleminderit!</vt:lpstr>
      <vt:lpstr>Strategjia Ndërsektoriale  për Decentralizimin dhe Qeverisjen Vendore 2023-2030 Metodologjia/Parimet/Institucionet</vt:lpstr>
      <vt:lpstr>  Llogaridhënia, monitorimi dhe analiza vlerësuese </vt:lpstr>
      <vt:lpstr>Burimet financiare për zbatimin e strategjisë</vt:lpstr>
      <vt:lpstr>                                                   Treguesit e nivelit strategjik</vt:lpstr>
      <vt:lpstr>Faleminderit!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Strategjia Ndërsektoriale për Decentralizimin  dhe Qeverisjen Vendore, 2023-2030  Qasja, Procesi dhe Vizioni    21-22 Shtator 2022</dc:title>
  <dc:creator>Aida</dc:creator>
  <cp:lastModifiedBy>User</cp:lastModifiedBy>
  <cp:revision>26</cp:revision>
  <dcterms:created xsi:type="dcterms:W3CDTF">2022-09-19T19:37:05Z</dcterms:created>
  <dcterms:modified xsi:type="dcterms:W3CDTF">2022-12-12T10:59:27Z</dcterms:modified>
</cp:coreProperties>
</file>