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1" r:id="rId2"/>
    <p:sldId id="276" r:id="rId3"/>
    <p:sldId id="259" r:id="rId4"/>
    <p:sldId id="263" r:id="rId5"/>
    <p:sldId id="264" r:id="rId6"/>
    <p:sldId id="278" r:id="rId7"/>
    <p:sldId id="296" r:id="rId8"/>
    <p:sldId id="312" r:id="rId9"/>
    <p:sldId id="309" r:id="rId10"/>
    <p:sldId id="302" r:id="rId11"/>
    <p:sldId id="315" r:id="rId12"/>
    <p:sldId id="313" r:id="rId13"/>
    <p:sldId id="290" r:id="rId14"/>
    <p:sldId id="304" r:id="rId15"/>
    <p:sldId id="307"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392CA4-F04E-63ED-7229-84C59843801D}" name="Doris Andoni" initials="DA" userId="S::Doris.Andoni@financa.gov.al::4fd74bd5-a47a-4c0a-8293-c65f5aceb7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04"/>
    <a:srgbClr val="6BC181"/>
    <a:srgbClr val="F7F3FB"/>
    <a:srgbClr val="EDE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86364"/>
  </p:normalViewPr>
  <p:slideViewPr>
    <p:cSldViewPr snapToGrid="0">
      <p:cViewPr varScale="1">
        <p:scale>
          <a:sx n="93" d="100"/>
          <a:sy n="93" d="100"/>
        </p:scale>
        <p:origin x="216" y="3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68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A2013-0426-344F-8A36-A605FF5677D7}" type="doc">
      <dgm:prSet loTypeId="urn:microsoft.com/office/officeart/2005/8/layout/vList2" loCatId="" qsTypeId="urn:microsoft.com/office/officeart/2005/8/quickstyle/simple1" qsCatId="simple" csTypeId="urn:microsoft.com/office/officeart/2005/8/colors/accent2_1" csCatId="accent2" phldr="1"/>
      <dgm:spPr/>
      <dgm:t>
        <a:bodyPr/>
        <a:lstStyle/>
        <a:p>
          <a:endParaRPr lang="en-GB"/>
        </a:p>
      </dgm:t>
    </dgm:pt>
    <dgm:pt modelId="{DD58BCE4-CB80-C247-8C1B-8536D783F0A8}">
      <dgm:prSet phldrT="[Text]" custT="1"/>
      <dgm:spPr/>
      <dgm:t>
        <a:bodyPr/>
        <a:lstStyle/>
        <a:p>
          <a:r>
            <a:rPr lang="sq-AL" sz="1800" b="0" i="0" dirty="0">
              <a:latin typeface="Arial" panose="020B0604020202020204" pitchFamily="34" charset="0"/>
              <a:cs typeface="Arial" panose="020B0604020202020204" pitchFamily="34" charset="0"/>
            </a:rPr>
            <a:t>Përfshirje e </a:t>
          </a:r>
          <a:r>
            <a:rPr lang="en-US" sz="1800" b="0" i="0" dirty="0" err="1">
              <a:latin typeface="Arial" panose="020B0604020202020204" pitchFamily="34" charset="0"/>
              <a:cs typeface="Arial" panose="020B0604020202020204" pitchFamily="34" charset="0"/>
            </a:rPr>
            <a:t>prioriteteve</a:t>
          </a:r>
          <a:r>
            <a:rPr lang="sq-AL"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të</a:t>
          </a:r>
          <a:r>
            <a:rPr lang="en-US" sz="1800" b="0" i="0" dirty="0">
              <a:latin typeface="Arial" panose="020B0604020202020204" pitchFamily="34" charset="0"/>
              <a:cs typeface="Arial" panose="020B0604020202020204" pitchFamily="34" charset="0"/>
            </a:rPr>
            <a:t> </a:t>
          </a:r>
          <a:r>
            <a:rPr lang="it-CH" sz="1800" b="0" i="0" dirty="0">
              <a:latin typeface="Arial" panose="020B0604020202020204" pitchFamily="34" charset="0"/>
              <a:cs typeface="Arial" panose="020B0604020202020204" pitchFamily="34" charset="0"/>
            </a:rPr>
            <a:t>programit politik të qeverisë për strehimin dhe digitalizimin</a:t>
          </a:r>
          <a:endParaRPr lang="en-GB" sz="1800" b="0" i="0" dirty="0">
            <a:latin typeface="Arial" panose="020B0604020202020204" pitchFamily="34" charset="0"/>
            <a:cs typeface="Arial" panose="020B0604020202020204" pitchFamily="34" charset="0"/>
          </a:endParaRPr>
        </a:p>
      </dgm:t>
    </dgm:pt>
    <dgm:pt modelId="{2C21E86F-5886-294B-B111-ADC6D463E940}" type="parTrans" cxnId="{1109B4F5-0025-7542-8403-038A806294EB}">
      <dgm:prSet/>
      <dgm:spPr/>
      <dgm:t>
        <a:bodyPr/>
        <a:lstStyle/>
        <a:p>
          <a:endParaRPr lang="en-GB" sz="1800"/>
        </a:p>
      </dgm:t>
    </dgm:pt>
    <dgm:pt modelId="{A756116B-12C2-3348-A9B6-70F55FBB2D55}" type="sibTrans" cxnId="{1109B4F5-0025-7542-8403-038A806294EB}">
      <dgm:prSet/>
      <dgm:spPr/>
      <dgm:t>
        <a:bodyPr/>
        <a:lstStyle/>
        <a:p>
          <a:endParaRPr lang="en-GB" sz="1800"/>
        </a:p>
      </dgm:t>
    </dgm:pt>
    <dgm:pt modelId="{43439013-AF10-E548-A753-A683613F8752}">
      <dgm:prSet phldrT="[Text]" custT="1"/>
      <dgm:spPr/>
      <dgm:t>
        <a:bodyPr/>
        <a:lstStyle/>
        <a:p>
          <a:r>
            <a:rPr lang="en-US" sz="1800" b="0" i="0" dirty="0" err="1">
              <a:latin typeface="Arial" panose="020B0604020202020204" pitchFamily="34" charset="0"/>
              <a:cs typeface="Arial" panose="020B0604020202020204" pitchFamily="34" charset="0"/>
            </a:rPr>
            <a:t>Korrigjime</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dhe</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përmirësim</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të</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procedurave</a:t>
          </a:r>
          <a:endParaRPr lang="en-GB" sz="1800" b="0" i="0" dirty="0">
            <a:latin typeface="Arial" panose="020B0604020202020204" pitchFamily="34" charset="0"/>
            <a:cs typeface="Arial" panose="020B0604020202020204" pitchFamily="34" charset="0"/>
          </a:endParaRPr>
        </a:p>
      </dgm:t>
    </dgm:pt>
    <dgm:pt modelId="{7D95A813-2B94-3E4A-9CE9-3E1B0990D516}" type="parTrans" cxnId="{24E6243C-BA8D-A240-B5C0-B105CE1D554B}">
      <dgm:prSet/>
      <dgm:spPr/>
      <dgm:t>
        <a:bodyPr/>
        <a:lstStyle/>
        <a:p>
          <a:endParaRPr lang="en-GB" sz="1800"/>
        </a:p>
      </dgm:t>
    </dgm:pt>
    <dgm:pt modelId="{B198120E-97BC-3A43-95B9-CBBDEDFFAA96}" type="sibTrans" cxnId="{24E6243C-BA8D-A240-B5C0-B105CE1D554B}">
      <dgm:prSet/>
      <dgm:spPr/>
      <dgm:t>
        <a:bodyPr/>
        <a:lstStyle/>
        <a:p>
          <a:endParaRPr lang="en-GB" sz="1800"/>
        </a:p>
      </dgm:t>
    </dgm:pt>
    <dgm:pt modelId="{791731BC-AA22-AF46-85AA-E0BC422109DD}">
      <dgm:prSet phldrT="[Text]" custT="1"/>
      <dgm:spPr/>
      <dgm:t>
        <a:bodyPr/>
        <a:lstStyle/>
        <a:p>
          <a:r>
            <a:rPr lang="en-GB" sz="1800" b="0" i="0" dirty="0" err="1">
              <a:latin typeface="Arial" panose="020B0604020202020204" pitchFamily="34" charset="0"/>
              <a:cs typeface="Arial" panose="020B0604020202020204" pitchFamily="34" charset="0"/>
            </a:rPr>
            <a:t>Zbatim</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i</a:t>
          </a:r>
          <a:r>
            <a:rPr lang="en-GB"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Strategjisë</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së</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Strehimit</a:t>
          </a:r>
          <a:r>
            <a:rPr lang="en-US" sz="1800" b="0" i="0" dirty="0">
              <a:latin typeface="Arial" panose="020B0604020202020204" pitchFamily="34" charset="0"/>
              <a:cs typeface="Arial" panose="020B0604020202020204" pitchFamily="34" charset="0"/>
            </a:rPr>
            <a:t> Social 2016-2025, </a:t>
          </a:r>
          <a:r>
            <a:rPr lang="en-US" sz="1800" b="0" i="0" dirty="0" err="1">
              <a:latin typeface="Arial" panose="020B0604020202020204" pitchFamily="34" charset="0"/>
              <a:cs typeface="Arial" panose="020B0604020202020204" pitchFamily="34" charset="0"/>
            </a:rPr>
            <a:t>të</a:t>
          </a:r>
          <a:r>
            <a:rPr lang="en-US" sz="1800" b="0" i="0" dirty="0">
              <a:latin typeface="Arial" panose="020B0604020202020204" pitchFamily="34" charset="0"/>
              <a:cs typeface="Arial" panose="020B0604020202020204" pitchFamily="34" charset="0"/>
            </a:rPr>
            <a:t> </a:t>
          </a:r>
          <a:r>
            <a:rPr lang="en-US" sz="1800" b="0" i="0" dirty="0" err="1">
              <a:latin typeface="Arial" panose="020B0604020202020204" pitchFamily="34" charset="0"/>
              <a:cs typeface="Arial" panose="020B0604020202020204" pitchFamily="34" charset="0"/>
            </a:rPr>
            <a:t>miratuar</a:t>
          </a:r>
          <a:r>
            <a:rPr lang="en-US" sz="1800" b="0" i="0" dirty="0">
              <a:latin typeface="Arial" panose="020B0604020202020204" pitchFamily="34" charset="0"/>
              <a:cs typeface="Arial" panose="020B0604020202020204" pitchFamily="34" charset="0"/>
            </a:rPr>
            <a:t> me VKM nr. 405, datë 1.6.2016</a:t>
          </a:r>
          <a:endParaRPr lang="en-GB" sz="1800" b="0" i="0" dirty="0">
            <a:latin typeface="Arial" panose="020B0604020202020204" pitchFamily="34" charset="0"/>
            <a:cs typeface="Arial" panose="020B0604020202020204" pitchFamily="34" charset="0"/>
          </a:endParaRPr>
        </a:p>
      </dgm:t>
    </dgm:pt>
    <dgm:pt modelId="{0461964B-5994-2147-A8FA-ADA68EB0D30F}" type="parTrans" cxnId="{2D3EF926-802B-7F4E-A068-4FBC38C796C1}">
      <dgm:prSet/>
      <dgm:spPr/>
      <dgm:t>
        <a:bodyPr/>
        <a:lstStyle/>
        <a:p>
          <a:endParaRPr lang="en-GB" sz="1800"/>
        </a:p>
      </dgm:t>
    </dgm:pt>
    <dgm:pt modelId="{3ACA24CE-4606-6448-A0B5-5D5D068D8F56}" type="sibTrans" cxnId="{2D3EF926-802B-7F4E-A068-4FBC38C796C1}">
      <dgm:prSet/>
      <dgm:spPr/>
      <dgm:t>
        <a:bodyPr/>
        <a:lstStyle/>
        <a:p>
          <a:endParaRPr lang="en-GB" sz="1800"/>
        </a:p>
      </dgm:t>
    </dgm:pt>
    <dgm:pt modelId="{B80AAE99-4A16-2B4A-89C7-1695C2383B1E}">
      <dgm:prSet phldrT="[Text]" custT="1"/>
      <dgm:spPr/>
      <dgm:t>
        <a:bodyPr/>
        <a:lstStyle/>
        <a:p>
          <a:r>
            <a:rPr lang="sq-AL" sz="1800" b="0" i="0" dirty="0">
              <a:latin typeface="Arial" panose="020B0604020202020204" pitchFamily="34" charset="0"/>
              <a:cs typeface="Arial" panose="020B0604020202020204" pitchFamily="34" charset="0"/>
            </a:rPr>
            <a:t>Përputhje me Objektivat e Zhvillimit të Qëndrueshëm -objektivi 11.1</a:t>
          </a:r>
          <a:endParaRPr lang="en-GB" sz="1800" b="0" i="0" dirty="0">
            <a:latin typeface="Arial" panose="020B0604020202020204" pitchFamily="34" charset="0"/>
            <a:cs typeface="Arial" panose="020B0604020202020204" pitchFamily="34" charset="0"/>
          </a:endParaRPr>
        </a:p>
      </dgm:t>
    </dgm:pt>
    <dgm:pt modelId="{4DA34C66-A25F-6947-8AB6-0D0DF42455B4}" type="parTrans" cxnId="{ABD7E37D-4BEA-BC40-856B-AF7C072A8A4E}">
      <dgm:prSet/>
      <dgm:spPr/>
      <dgm:t>
        <a:bodyPr/>
        <a:lstStyle/>
        <a:p>
          <a:endParaRPr lang="en-GB" sz="1800"/>
        </a:p>
      </dgm:t>
    </dgm:pt>
    <dgm:pt modelId="{5F8E62BD-7AE5-374A-979C-F631ED2F468B}" type="sibTrans" cxnId="{ABD7E37D-4BEA-BC40-856B-AF7C072A8A4E}">
      <dgm:prSet/>
      <dgm:spPr/>
      <dgm:t>
        <a:bodyPr/>
        <a:lstStyle/>
        <a:p>
          <a:endParaRPr lang="en-GB" sz="1800"/>
        </a:p>
      </dgm:t>
    </dgm:pt>
    <dgm:pt modelId="{6968CF88-59AD-FA44-9130-4E710DA77540}">
      <dgm:prSet phldrT="[Text]" custT="1"/>
      <dgm:spPr/>
      <dgm:t>
        <a:bodyPr/>
        <a:lstStyle/>
        <a:p>
          <a:r>
            <a:rPr lang="en-GB" sz="1800" b="0" i="0" dirty="0" err="1">
              <a:latin typeface="Arial" panose="020B0604020202020204" pitchFamily="34" charset="0"/>
              <a:cs typeface="Arial" panose="020B0604020202020204" pitchFamily="34" charset="0"/>
            </a:rPr>
            <a:t>Reflektim</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i</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problemeve</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të</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dala</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nga</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zbatimi</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i</a:t>
          </a:r>
          <a:r>
            <a:rPr lang="en-GB" sz="1800" b="0" i="0" dirty="0">
              <a:latin typeface="Arial" panose="020B0604020202020204" pitchFamily="34" charset="0"/>
              <a:cs typeface="Arial" panose="020B0604020202020204" pitchFamily="34" charset="0"/>
            </a:rPr>
            <a:t> </a:t>
          </a:r>
          <a:r>
            <a:rPr lang="en-GB" sz="1800" b="0" i="0" dirty="0" err="1">
              <a:latin typeface="Arial" panose="020B0604020202020204" pitchFamily="34" charset="0"/>
              <a:cs typeface="Arial" panose="020B0604020202020204" pitchFamily="34" charset="0"/>
            </a:rPr>
            <a:t>ligjit</a:t>
          </a:r>
          <a:endParaRPr lang="en-GB" sz="1800" b="0" i="0" dirty="0">
            <a:latin typeface="Arial" panose="020B0604020202020204" pitchFamily="34" charset="0"/>
            <a:cs typeface="Arial" panose="020B0604020202020204" pitchFamily="34" charset="0"/>
          </a:endParaRPr>
        </a:p>
      </dgm:t>
    </dgm:pt>
    <dgm:pt modelId="{D7F70325-369A-1640-B69C-4258EAE19590}" type="parTrans" cxnId="{EDF49C43-6966-864C-A512-00732D0039A3}">
      <dgm:prSet/>
      <dgm:spPr/>
      <dgm:t>
        <a:bodyPr/>
        <a:lstStyle/>
        <a:p>
          <a:endParaRPr lang="en-GB" sz="1800"/>
        </a:p>
      </dgm:t>
    </dgm:pt>
    <dgm:pt modelId="{93C23960-CD14-674B-B086-E060478997E2}" type="sibTrans" cxnId="{EDF49C43-6966-864C-A512-00732D0039A3}">
      <dgm:prSet/>
      <dgm:spPr/>
      <dgm:t>
        <a:bodyPr/>
        <a:lstStyle/>
        <a:p>
          <a:endParaRPr lang="en-GB" sz="1800"/>
        </a:p>
      </dgm:t>
    </dgm:pt>
    <dgm:pt modelId="{578ACE36-CDCF-C748-BED3-DF81F86B12B8}" type="pres">
      <dgm:prSet presAssocID="{921A2013-0426-344F-8A36-A605FF5677D7}" presName="linear" presStyleCnt="0">
        <dgm:presLayoutVars>
          <dgm:animLvl val="lvl"/>
          <dgm:resizeHandles val="exact"/>
        </dgm:presLayoutVars>
      </dgm:prSet>
      <dgm:spPr/>
    </dgm:pt>
    <dgm:pt modelId="{738F05A1-2606-E94A-AD8A-64D9B0FE2763}" type="pres">
      <dgm:prSet presAssocID="{DD58BCE4-CB80-C247-8C1B-8536D783F0A8}" presName="parentText" presStyleLbl="node1" presStyleIdx="0" presStyleCnt="5">
        <dgm:presLayoutVars>
          <dgm:chMax val="0"/>
          <dgm:bulletEnabled val="1"/>
        </dgm:presLayoutVars>
      </dgm:prSet>
      <dgm:spPr/>
    </dgm:pt>
    <dgm:pt modelId="{F72624C7-7508-B045-A520-9A35073784D5}" type="pres">
      <dgm:prSet presAssocID="{A756116B-12C2-3348-A9B6-70F55FBB2D55}" presName="spacer" presStyleCnt="0"/>
      <dgm:spPr/>
    </dgm:pt>
    <dgm:pt modelId="{989642C8-7D00-2B40-A99B-6462C92A740E}" type="pres">
      <dgm:prSet presAssocID="{791731BC-AA22-AF46-85AA-E0BC422109DD}" presName="parentText" presStyleLbl="node1" presStyleIdx="1" presStyleCnt="5">
        <dgm:presLayoutVars>
          <dgm:chMax val="0"/>
          <dgm:bulletEnabled val="1"/>
        </dgm:presLayoutVars>
      </dgm:prSet>
      <dgm:spPr/>
    </dgm:pt>
    <dgm:pt modelId="{5DD0D36C-5C48-CA41-9DFF-07767FE5E747}" type="pres">
      <dgm:prSet presAssocID="{3ACA24CE-4606-6448-A0B5-5D5D068D8F56}" presName="spacer" presStyleCnt="0"/>
      <dgm:spPr/>
    </dgm:pt>
    <dgm:pt modelId="{AFDA3B51-3A59-2A49-952B-A652037DAF11}" type="pres">
      <dgm:prSet presAssocID="{B80AAE99-4A16-2B4A-89C7-1695C2383B1E}" presName="parentText" presStyleLbl="node1" presStyleIdx="2" presStyleCnt="5">
        <dgm:presLayoutVars>
          <dgm:chMax val="0"/>
          <dgm:bulletEnabled val="1"/>
        </dgm:presLayoutVars>
      </dgm:prSet>
      <dgm:spPr/>
    </dgm:pt>
    <dgm:pt modelId="{6C986248-9C26-AC4D-8D4C-710032644B96}" type="pres">
      <dgm:prSet presAssocID="{5F8E62BD-7AE5-374A-979C-F631ED2F468B}" presName="spacer" presStyleCnt="0"/>
      <dgm:spPr/>
    </dgm:pt>
    <dgm:pt modelId="{E3E27E3C-18A3-0945-9249-2E904EBA71CB}" type="pres">
      <dgm:prSet presAssocID="{6968CF88-59AD-FA44-9130-4E710DA77540}" presName="parentText" presStyleLbl="node1" presStyleIdx="3" presStyleCnt="5">
        <dgm:presLayoutVars>
          <dgm:chMax val="0"/>
          <dgm:bulletEnabled val="1"/>
        </dgm:presLayoutVars>
      </dgm:prSet>
      <dgm:spPr/>
    </dgm:pt>
    <dgm:pt modelId="{4241E6D1-1E94-994E-B728-EDC6AF751F26}" type="pres">
      <dgm:prSet presAssocID="{93C23960-CD14-674B-B086-E060478997E2}" presName="spacer" presStyleCnt="0"/>
      <dgm:spPr/>
    </dgm:pt>
    <dgm:pt modelId="{23B3677D-B4CB-1B43-976C-B654AFC1DD26}" type="pres">
      <dgm:prSet presAssocID="{43439013-AF10-E548-A753-A683613F8752}" presName="parentText" presStyleLbl="node1" presStyleIdx="4" presStyleCnt="5">
        <dgm:presLayoutVars>
          <dgm:chMax val="0"/>
          <dgm:bulletEnabled val="1"/>
        </dgm:presLayoutVars>
      </dgm:prSet>
      <dgm:spPr/>
    </dgm:pt>
  </dgm:ptLst>
  <dgm:cxnLst>
    <dgm:cxn modelId="{2AF6CB0B-664F-4B4A-BE67-FB7C1982F917}" type="presOf" srcId="{6968CF88-59AD-FA44-9130-4E710DA77540}" destId="{E3E27E3C-18A3-0945-9249-2E904EBA71CB}" srcOrd="0" destOrd="0" presId="urn:microsoft.com/office/officeart/2005/8/layout/vList2"/>
    <dgm:cxn modelId="{2D3EF926-802B-7F4E-A068-4FBC38C796C1}" srcId="{921A2013-0426-344F-8A36-A605FF5677D7}" destId="{791731BC-AA22-AF46-85AA-E0BC422109DD}" srcOrd="1" destOrd="0" parTransId="{0461964B-5994-2147-A8FA-ADA68EB0D30F}" sibTransId="{3ACA24CE-4606-6448-A0B5-5D5D068D8F56}"/>
    <dgm:cxn modelId="{24E6243C-BA8D-A240-B5C0-B105CE1D554B}" srcId="{921A2013-0426-344F-8A36-A605FF5677D7}" destId="{43439013-AF10-E548-A753-A683613F8752}" srcOrd="4" destOrd="0" parTransId="{7D95A813-2B94-3E4A-9CE9-3E1B0990D516}" sibTransId="{B198120E-97BC-3A43-95B9-CBBDEDFFAA96}"/>
    <dgm:cxn modelId="{EDF49C43-6966-864C-A512-00732D0039A3}" srcId="{921A2013-0426-344F-8A36-A605FF5677D7}" destId="{6968CF88-59AD-FA44-9130-4E710DA77540}" srcOrd="3" destOrd="0" parTransId="{D7F70325-369A-1640-B69C-4258EAE19590}" sibTransId="{93C23960-CD14-674B-B086-E060478997E2}"/>
    <dgm:cxn modelId="{EED02972-D9CD-E445-9BFC-849850B9BE2F}" type="presOf" srcId="{43439013-AF10-E548-A753-A683613F8752}" destId="{23B3677D-B4CB-1B43-976C-B654AFC1DD26}" srcOrd="0" destOrd="0" presId="urn:microsoft.com/office/officeart/2005/8/layout/vList2"/>
    <dgm:cxn modelId="{ABD7E37D-4BEA-BC40-856B-AF7C072A8A4E}" srcId="{921A2013-0426-344F-8A36-A605FF5677D7}" destId="{B80AAE99-4A16-2B4A-89C7-1695C2383B1E}" srcOrd="2" destOrd="0" parTransId="{4DA34C66-A25F-6947-8AB6-0D0DF42455B4}" sibTransId="{5F8E62BD-7AE5-374A-979C-F631ED2F468B}"/>
    <dgm:cxn modelId="{EFF301CC-20A1-9D47-8CDA-F1C855E4EB3E}" type="presOf" srcId="{DD58BCE4-CB80-C247-8C1B-8536D783F0A8}" destId="{738F05A1-2606-E94A-AD8A-64D9B0FE2763}" srcOrd="0" destOrd="0" presId="urn:microsoft.com/office/officeart/2005/8/layout/vList2"/>
    <dgm:cxn modelId="{DAC5C3D0-2D16-F442-A0D8-186CE5A860BF}" type="presOf" srcId="{791731BC-AA22-AF46-85AA-E0BC422109DD}" destId="{989642C8-7D00-2B40-A99B-6462C92A740E}" srcOrd="0" destOrd="0" presId="urn:microsoft.com/office/officeart/2005/8/layout/vList2"/>
    <dgm:cxn modelId="{AB94F0E4-CF97-8741-9A93-3F7063C580E8}" type="presOf" srcId="{B80AAE99-4A16-2B4A-89C7-1695C2383B1E}" destId="{AFDA3B51-3A59-2A49-952B-A652037DAF11}" srcOrd="0" destOrd="0" presId="urn:microsoft.com/office/officeart/2005/8/layout/vList2"/>
    <dgm:cxn modelId="{BE96B1F4-4355-DD46-A210-854040C83946}" type="presOf" srcId="{921A2013-0426-344F-8A36-A605FF5677D7}" destId="{578ACE36-CDCF-C748-BED3-DF81F86B12B8}" srcOrd="0" destOrd="0" presId="urn:microsoft.com/office/officeart/2005/8/layout/vList2"/>
    <dgm:cxn modelId="{1109B4F5-0025-7542-8403-038A806294EB}" srcId="{921A2013-0426-344F-8A36-A605FF5677D7}" destId="{DD58BCE4-CB80-C247-8C1B-8536D783F0A8}" srcOrd="0" destOrd="0" parTransId="{2C21E86F-5886-294B-B111-ADC6D463E940}" sibTransId="{A756116B-12C2-3348-A9B6-70F55FBB2D55}"/>
    <dgm:cxn modelId="{742F7465-AAA0-FB46-BB52-17F24330308E}" type="presParOf" srcId="{578ACE36-CDCF-C748-BED3-DF81F86B12B8}" destId="{738F05A1-2606-E94A-AD8A-64D9B0FE2763}" srcOrd="0" destOrd="0" presId="urn:microsoft.com/office/officeart/2005/8/layout/vList2"/>
    <dgm:cxn modelId="{313A0FAC-98A0-5B42-9EA2-F61C03A52AB1}" type="presParOf" srcId="{578ACE36-CDCF-C748-BED3-DF81F86B12B8}" destId="{F72624C7-7508-B045-A520-9A35073784D5}" srcOrd="1" destOrd="0" presId="urn:microsoft.com/office/officeart/2005/8/layout/vList2"/>
    <dgm:cxn modelId="{D024FB4A-6BD9-D34B-A21C-3D92FA5E1D82}" type="presParOf" srcId="{578ACE36-CDCF-C748-BED3-DF81F86B12B8}" destId="{989642C8-7D00-2B40-A99B-6462C92A740E}" srcOrd="2" destOrd="0" presId="urn:microsoft.com/office/officeart/2005/8/layout/vList2"/>
    <dgm:cxn modelId="{476FCB32-D6AF-B643-8656-1D23AFCC5FE5}" type="presParOf" srcId="{578ACE36-CDCF-C748-BED3-DF81F86B12B8}" destId="{5DD0D36C-5C48-CA41-9DFF-07767FE5E747}" srcOrd="3" destOrd="0" presId="urn:microsoft.com/office/officeart/2005/8/layout/vList2"/>
    <dgm:cxn modelId="{889A66F3-5236-E142-BFC6-574A47D18DB0}" type="presParOf" srcId="{578ACE36-CDCF-C748-BED3-DF81F86B12B8}" destId="{AFDA3B51-3A59-2A49-952B-A652037DAF11}" srcOrd="4" destOrd="0" presId="urn:microsoft.com/office/officeart/2005/8/layout/vList2"/>
    <dgm:cxn modelId="{B2E5D14C-9288-7341-B3E9-FC951F53A6F6}" type="presParOf" srcId="{578ACE36-CDCF-C748-BED3-DF81F86B12B8}" destId="{6C986248-9C26-AC4D-8D4C-710032644B96}" srcOrd="5" destOrd="0" presId="urn:microsoft.com/office/officeart/2005/8/layout/vList2"/>
    <dgm:cxn modelId="{9D6280C1-C614-7248-9331-05B15AB739F3}" type="presParOf" srcId="{578ACE36-CDCF-C748-BED3-DF81F86B12B8}" destId="{E3E27E3C-18A3-0945-9249-2E904EBA71CB}" srcOrd="6" destOrd="0" presId="urn:microsoft.com/office/officeart/2005/8/layout/vList2"/>
    <dgm:cxn modelId="{990C8950-7BA8-0C49-BE4D-46D15C290358}" type="presParOf" srcId="{578ACE36-CDCF-C748-BED3-DF81F86B12B8}" destId="{4241E6D1-1E94-994E-B728-EDC6AF751F26}" srcOrd="7" destOrd="0" presId="urn:microsoft.com/office/officeart/2005/8/layout/vList2"/>
    <dgm:cxn modelId="{03E577BD-9557-D143-ABD0-76190477E0B4}" type="presParOf" srcId="{578ACE36-CDCF-C748-BED3-DF81F86B12B8}" destId="{23B3677D-B4CB-1B43-976C-B654AFC1DD2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1818CC-5D08-A24C-B26B-581FB8903857}" type="doc">
      <dgm:prSet loTypeId="urn:microsoft.com/office/officeart/2008/layout/VerticalCurvedList" loCatId="" qsTypeId="urn:microsoft.com/office/officeart/2005/8/quickstyle/simple1" qsCatId="simple" csTypeId="urn:microsoft.com/office/officeart/2005/8/colors/accent2_1" csCatId="accent2" phldr="1"/>
      <dgm:spPr/>
      <dgm:t>
        <a:bodyPr/>
        <a:lstStyle/>
        <a:p>
          <a:endParaRPr lang="en-GB"/>
        </a:p>
      </dgm:t>
    </dgm:pt>
    <dgm:pt modelId="{AC5A7175-5FE9-E24C-8D08-C18AEE9B5E06}">
      <dgm:prSet phldrT="[Text]" custT="1"/>
      <dgm:spPr/>
      <dgm:t>
        <a:bodyPr/>
        <a:lstStyle/>
        <a:p>
          <a:r>
            <a:rPr lang="it-CH" sz="1800" dirty="0">
              <a:effectLst/>
              <a:latin typeface="Arial" panose="020B0604020202020204" pitchFamily="34" charset="0"/>
              <a:ea typeface="Times New Roman" panose="02020603050405020304" pitchFamily="18" charset="0"/>
              <a:cs typeface="Arial" panose="020B0604020202020204" pitchFamily="34" charset="0"/>
            </a:rPr>
            <a:t>Shtimi i mundësive për strehim social për familjet dhe të rinjtë</a:t>
          </a:r>
          <a:endParaRPr lang="en-GB" sz="1800" dirty="0">
            <a:latin typeface="Arial" panose="020B0604020202020204" pitchFamily="34" charset="0"/>
            <a:cs typeface="Arial" panose="020B0604020202020204" pitchFamily="34" charset="0"/>
          </a:endParaRPr>
        </a:p>
      </dgm:t>
    </dgm:pt>
    <dgm:pt modelId="{30915FB1-4486-054B-AD1B-04AAC5B4BB94}" type="parTrans" cxnId="{CED873BF-B7D8-804C-949C-4374C52F8F4E}">
      <dgm:prSet/>
      <dgm:spPr/>
      <dgm:t>
        <a:bodyPr/>
        <a:lstStyle/>
        <a:p>
          <a:endParaRPr lang="en-GB" sz="1800">
            <a:latin typeface="Arial" panose="020B0604020202020204" pitchFamily="34" charset="0"/>
            <a:cs typeface="Arial" panose="020B0604020202020204" pitchFamily="34" charset="0"/>
          </a:endParaRPr>
        </a:p>
      </dgm:t>
    </dgm:pt>
    <dgm:pt modelId="{81F1B1F0-00D2-E841-8B5B-3E69D38B1832}" type="sibTrans" cxnId="{CED873BF-B7D8-804C-949C-4374C52F8F4E}">
      <dgm:prSet/>
      <dgm:spPr/>
      <dgm:t>
        <a:bodyPr/>
        <a:lstStyle/>
        <a:p>
          <a:endParaRPr lang="en-GB" sz="1800">
            <a:latin typeface="Arial" panose="020B0604020202020204" pitchFamily="34" charset="0"/>
            <a:cs typeface="Arial" panose="020B0604020202020204" pitchFamily="34" charset="0"/>
          </a:endParaRPr>
        </a:p>
      </dgm:t>
    </dgm:pt>
    <dgm:pt modelId="{057FA7E2-3419-9F40-BB2B-9DEC6E0628C0}">
      <dgm:prSet custT="1"/>
      <dgm:spPr/>
      <dgm:t>
        <a:bodyPr/>
        <a:lstStyle/>
        <a:p>
          <a:r>
            <a:rPr lang="it-CH" sz="1800" dirty="0">
              <a:effectLst/>
              <a:latin typeface="Arial" panose="020B0604020202020204" pitchFamily="34" charset="0"/>
              <a:ea typeface="Times New Roman" panose="02020603050405020304" pitchFamily="18" charset="0"/>
              <a:cs typeface="Arial" panose="020B0604020202020204" pitchFamily="34" charset="0"/>
            </a:rPr>
            <a:t>Forcimi i rregullave për digjitalizimin e programeve sociale</a:t>
          </a:r>
          <a:endParaRPr lang="x-none" sz="1800" dirty="0">
            <a:effectLst/>
            <a:latin typeface="Arial" panose="020B0604020202020204" pitchFamily="34" charset="0"/>
            <a:ea typeface="Times New Roman" panose="02020603050405020304" pitchFamily="18" charset="0"/>
            <a:cs typeface="Arial" panose="020B0604020202020204" pitchFamily="34" charset="0"/>
          </a:endParaRPr>
        </a:p>
      </dgm:t>
    </dgm:pt>
    <dgm:pt modelId="{C836E640-FC6F-D841-8006-AEBB33F73C71}" type="parTrans" cxnId="{993C9B8D-669A-F845-B341-01890D22DFD1}">
      <dgm:prSet/>
      <dgm:spPr/>
      <dgm:t>
        <a:bodyPr/>
        <a:lstStyle/>
        <a:p>
          <a:endParaRPr lang="en-GB" sz="1800">
            <a:latin typeface="Arial" panose="020B0604020202020204" pitchFamily="34" charset="0"/>
            <a:cs typeface="Arial" panose="020B0604020202020204" pitchFamily="34" charset="0"/>
          </a:endParaRPr>
        </a:p>
      </dgm:t>
    </dgm:pt>
    <dgm:pt modelId="{6FEDD723-4E79-8348-AA2C-08EFB3EEEF2B}" type="sibTrans" cxnId="{993C9B8D-669A-F845-B341-01890D22DFD1}">
      <dgm:prSet/>
      <dgm:spPr/>
      <dgm:t>
        <a:bodyPr/>
        <a:lstStyle/>
        <a:p>
          <a:endParaRPr lang="en-GB" sz="1800">
            <a:latin typeface="Arial" panose="020B0604020202020204" pitchFamily="34" charset="0"/>
            <a:cs typeface="Arial" panose="020B0604020202020204" pitchFamily="34" charset="0"/>
          </a:endParaRPr>
        </a:p>
      </dgm:t>
    </dgm:pt>
    <dgm:pt modelId="{300DB66F-1F24-2349-BD00-E97B9441ABBF}">
      <dgm:prSet custT="1"/>
      <dgm:spPr/>
      <dgm:t>
        <a:bodyPr/>
        <a:lstStyle/>
        <a:p>
          <a:r>
            <a:rPr lang="it-CH" sz="1800" dirty="0">
              <a:effectLst/>
              <a:latin typeface="Arial" panose="020B0604020202020204" pitchFamily="34" charset="0"/>
              <a:ea typeface="Times New Roman" panose="02020603050405020304" pitchFamily="18" charset="0"/>
              <a:cs typeface="Arial" panose="020B0604020202020204" pitchFamily="34" charset="0"/>
            </a:rPr>
            <a:t>Përmirësim i rregullave procedurale</a:t>
          </a:r>
        </a:p>
      </dgm:t>
    </dgm:pt>
    <dgm:pt modelId="{39643C7C-89BB-F54D-B01F-3630DAD3923A}" type="parTrans" cxnId="{E4C58D2D-675D-A545-A804-53894C5F83CC}">
      <dgm:prSet/>
      <dgm:spPr/>
      <dgm:t>
        <a:bodyPr/>
        <a:lstStyle/>
        <a:p>
          <a:endParaRPr lang="en-GB" sz="1800">
            <a:latin typeface="Arial" panose="020B0604020202020204" pitchFamily="34" charset="0"/>
            <a:cs typeface="Arial" panose="020B0604020202020204" pitchFamily="34" charset="0"/>
          </a:endParaRPr>
        </a:p>
      </dgm:t>
    </dgm:pt>
    <dgm:pt modelId="{1699297E-38A9-8444-92A3-F20F2DA8C76C}" type="sibTrans" cxnId="{E4C58D2D-675D-A545-A804-53894C5F83CC}">
      <dgm:prSet/>
      <dgm:spPr/>
      <dgm:t>
        <a:bodyPr/>
        <a:lstStyle/>
        <a:p>
          <a:endParaRPr lang="en-GB" sz="1800">
            <a:latin typeface="Arial" panose="020B0604020202020204" pitchFamily="34" charset="0"/>
            <a:cs typeface="Arial" panose="020B0604020202020204" pitchFamily="34" charset="0"/>
          </a:endParaRPr>
        </a:p>
      </dgm:t>
    </dgm:pt>
    <dgm:pt modelId="{CC8BC219-D779-894B-BD4F-2E40382C6FB9}">
      <dgm:prSet custT="1"/>
      <dgm:spPr/>
      <dgm:t>
        <a:bodyPr/>
        <a:lstStyle/>
        <a:p>
          <a:r>
            <a:rPr lang="it-CH" sz="1800" dirty="0">
              <a:effectLst/>
              <a:latin typeface="Arial" panose="020B0604020202020204" pitchFamily="34" charset="0"/>
              <a:ea typeface="Times New Roman" panose="02020603050405020304" pitchFamily="18" charset="0"/>
              <a:cs typeface="Arial" panose="020B0604020202020204" pitchFamily="34" charset="0"/>
            </a:rPr>
            <a:t>Përfshirja në ligj e rregullave për monitorimin dhe kundravajtjet administrative</a:t>
          </a:r>
        </a:p>
      </dgm:t>
    </dgm:pt>
    <dgm:pt modelId="{28129615-00D0-9944-A7F0-064A243F3736}" type="parTrans" cxnId="{6A311B5B-0318-B543-AB1C-2D6847DD0201}">
      <dgm:prSet/>
      <dgm:spPr/>
      <dgm:t>
        <a:bodyPr/>
        <a:lstStyle/>
        <a:p>
          <a:endParaRPr lang="en-GB" sz="1800"/>
        </a:p>
      </dgm:t>
    </dgm:pt>
    <dgm:pt modelId="{2BBE9A42-407C-394F-9692-48A7B949004E}" type="sibTrans" cxnId="{6A311B5B-0318-B543-AB1C-2D6847DD0201}">
      <dgm:prSet/>
      <dgm:spPr/>
      <dgm:t>
        <a:bodyPr/>
        <a:lstStyle/>
        <a:p>
          <a:endParaRPr lang="en-GB" sz="1800"/>
        </a:p>
      </dgm:t>
    </dgm:pt>
    <dgm:pt modelId="{7A35B7E8-724C-0943-A88A-38D289F99ECE}" type="pres">
      <dgm:prSet presAssocID="{DB1818CC-5D08-A24C-B26B-581FB8903857}" presName="Name0" presStyleCnt="0">
        <dgm:presLayoutVars>
          <dgm:chMax val="7"/>
          <dgm:chPref val="7"/>
          <dgm:dir/>
        </dgm:presLayoutVars>
      </dgm:prSet>
      <dgm:spPr/>
    </dgm:pt>
    <dgm:pt modelId="{36195A18-CC93-734D-B1CB-EA9D8EA82FB2}" type="pres">
      <dgm:prSet presAssocID="{DB1818CC-5D08-A24C-B26B-581FB8903857}" presName="Name1" presStyleCnt="0"/>
      <dgm:spPr/>
    </dgm:pt>
    <dgm:pt modelId="{9825F82B-5B23-1B4D-A141-93C61EADB0B6}" type="pres">
      <dgm:prSet presAssocID="{DB1818CC-5D08-A24C-B26B-581FB8903857}" presName="cycle" presStyleCnt="0"/>
      <dgm:spPr/>
    </dgm:pt>
    <dgm:pt modelId="{FFD74582-B1DA-A644-87EA-6A1F49B589D7}" type="pres">
      <dgm:prSet presAssocID="{DB1818CC-5D08-A24C-B26B-581FB8903857}" presName="srcNode" presStyleLbl="node1" presStyleIdx="0" presStyleCnt="4"/>
      <dgm:spPr/>
    </dgm:pt>
    <dgm:pt modelId="{09976BF6-A504-5642-AE90-AE8B18259546}" type="pres">
      <dgm:prSet presAssocID="{DB1818CC-5D08-A24C-B26B-581FB8903857}" presName="conn" presStyleLbl="parChTrans1D2" presStyleIdx="0" presStyleCnt="1"/>
      <dgm:spPr/>
    </dgm:pt>
    <dgm:pt modelId="{6A12A6FF-6629-4E44-AB88-A5BB1FA6C6A6}" type="pres">
      <dgm:prSet presAssocID="{DB1818CC-5D08-A24C-B26B-581FB8903857}" presName="extraNode" presStyleLbl="node1" presStyleIdx="0" presStyleCnt="4"/>
      <dgm:spPr/>
    </dgm:pt>
    <dgm:pt modelId="{0C4ACDB1-CD82-BD4C-B2F5-0C1A3867D642}" type="pres">
      <dgm:prSet presAssocID="{DB1818CC-5D08-A24C-B26B-581FB8903857}" presName="dstNode" presStyleLbl="node1" presStyleIdx="0" presStyleCnt="4"/>
      <dgm:spPr/>
    </dgm:pt>
    <dgm:pt modelId="{A7690139-3672-1E41-A207-B4C7A0524C74}" type="pres">
      <dgm:prSet presAssocID="{AC5A7175-5FE9-E24C-8D08-C18AEE9B5E06}" presName="text_1" presStyleLbl="node1" presStyleIdx="0" presStyleCnt="4" custScaleY="121343">
        <dgm:presLayoutVars>
          <dgm:bulletEnabled val="1"/>
        </dgm:presLayoutVars>
      </dgm:prSet>
      <dgm:spPr/>
    </dgm:pt>
    <dgm:pt modelId="{3FE8FDEC-DF10-F04E-A333-BE45D21D66E8}" type="pres">
      <dgm:prSet presAssocID="{AC5A7175-5FE9-E24C-8D08-C18AEE9B5E06}" presName="accent_1" presStyleCnt="0"/>
      <dgm:spPr/>
    </dgm:pt>
    <dgm:pt modelId="{9BE684BE-7C0A-F749-A76E-D9B0E0AD2D4D}" type="pres">
      <dgm:prSet presAssocID="{AC5A7175-5FE9-E24C-8D08-C18AEE9B5E06}" presName="accentRepeatNode" presStyleLbl="solidFgAcc1" presStyleIdx="0" presStyleCnt="4"/>
      <dgm:spPr>
        <a:solidFill>
          <a:schemeClr val="bg2">
            <a:lumMod val="90000"/>
          </a:schemeClr>
        </a:solidFill>
      </dgm:spPr>
    </dgm:pt>
    <dgm:pt modelId="{693F7329-76C2-984A-8AC3-A1490143D8E2}" type="pres">
      <dgm:prSet presAssocID="{057FA7E2-3419-9F40-BB2B-9DEC6E0628C0}" presName="text_2" presStyleLbl="node1" presStyleIdx="1" presStyleCnt="4" custScaleY="121343">
        <dgm:presLayoutVars>
          <dgm:bulletEnabled val="1"/>
        </dgm:presLayoutVars>
      </dgm:prSet>
      <dgm:spPr/>
    </dgm:pt>
    <dgm:pt modelId="{7392C33C-6E0C-BF4B-9F83-D25AA275B479}" type="pres">
      <dgm:prSet presAssocID="{057FA7E2-3419-9F40-BB2B-9DEC6E0628C0}" presName="accent_2" presStyleCnt="0"/>
      <dgm:spPr/>
    </dgm:pt>
    <dgm:pt modelId="{FBB22E97-8483-2640-A63A-E29A00A5EEF7}" type="pres">
      <dgm:prSet presAssocID="{057FA7E2-3419-9F40-BB2B-9DEC6E0628C0}" presName="accentRepeatNode" presStyleLbl="solidFgAcc1" presStyleIdx="1" presStyleCnt="4"/>
      <dgm:spPr>
        <a:solidFill>
          <a:schemeClr val="bg2">
            <a:lumMod val="90000"/>
          </a:schemeClr>
        </a:solidFill>
      </dgm:spPr>
    </dgm:pt>
    <dgm:pt modelId="{08F8A89D-A37C-6641-AFBA-FAE0D40EEFC7}" type="pres">
      <dgm:prSet presAssocID="{300DB66F-1F24-2349-BD00-E97B9441ABBF}" presName="text_3" presStyleLbl="node1" presStyleIdx="2" presStyleCnt="4" custScaleY="121343">
        <dgm:presLayoutVars>
          <dgm:bulletEnabled val="1"/>
        </dgm:presLayoutVars>
      </dgm:prSet>
      <dgm:spPr/>
    </dgm:pt>
    <dgm:pt modelId="{9A6A3B7B-8022-7949-A7B5-B66E582845C7}" type="pres">
      <dgm:prSet presAssocID="{300DB66F-1F24-2349-BD00-E97B9441ABBF}" presName="accent_3" presStyleCnt="0"/>
      <dgm:spPr/>
    </dgm:pt>
    <dgm:pt modelId="{DF455B74-4BFD-0842-8492-85EAAF8D1F20}" type="pres">
      <dgm:prSet presAssocID="{300DB66F-1F24-2349-BD00-E97B9441ABBF}" presName="accentRepeatNode" presStyleLbl="solidFgAcc1" presStyleIdx="2" presStyleCnt="4"/>
      <dgm:spPr>
        <a:solidFill>
          <a:schemeClr val="bg2">
            <a:lumMod val="90000"/>
          </a:schemeClr>
        </a:solidFill>
      </dgm:spPr>
    </dgm:pt>
    <dgm:pt modelId="{288D7EBD-3781-7A4E-82B2-85820E2C3BD3}" type="pres">
      <dgm:prSet presAssocID="{CC8BC219-D779-894B-BD4F-2E40382C6FB9}" presName="text_4" presStyleLbl="node1" presStyleIdx="3" presStyleCnt="4" custScaleY="161943">
        <dgm:presLayoutVars>
          <dgm:bulletEnabled val="1"/>
        </dgm:presLayoutVars>
      </dgm:prSet>
      <dgm:spPr/>
    </dgm:pt>
    <dgm:pt modelId="{ABE541E6-0B65-7A43-BDBB-B36A3BC0D693}" type="pres">
      <dgm:prSet presAssocID="{CC8BC219-D779-894B-BD4F-2E40382C6FB9}" presName="accent_4" presStyleCnt="0"/>
      <dgm:spPr/>
    </dgm:pt>
    <dgm:pt modelId="{C721E1FC-2E75-8B41-9E4C-84E39AD9D169}" type="pres">
      <dgm:prSet presAssocID="{CC8BC219-D779-894B-BD4F-2E40382C6FB9}" presName="accentRepeatNode" presStyleLbl="solidFgAcc1" presStyleIdx="3" presStyleCnt="4"/>
      <dgm:spPr>
        <a:solidFill>
          <a:schemeClr val="bg2">
            <a:lumMod val="90000"/>
          </a:schemeClr>
        </a:solidFill>
      </dgm:spPr>
    </dgm:pt>
  </dgm:ptLst>
  <dgm:cxnLst>
    <dgm:cxn modelId="{E4C58D2D-675D-A545-A804-53894C5F83CC}" srcId="{DB1818CC-5D08-A24C-B26B-581FB8903857}" destId="{300DB66F-1F24-2349-BD00-E97B9441ABBF}" srcOrd="2" destOrd="0" parTransId="{39643C7C-89BB-F54D-B01F-3630DAD3923A}" sibTransId="{1699297E-38A9-8444-92A3-F20F2DA8C76C}"/>
    <dgm:cxn modelId="{2AD74636-5AD3-E94B-912D-9F13D65BA856}" type="presOf" srcId="{057FA7E2-3419-9F40-BB2B-9DEC6E0628C0}" destId="{693F7329-76C2-984A-8AC3-A1490143D8E2}" srcOrd="0" destOrd="0" presId="urn:microsoft.com/office/officeart/2008/layout/VerticalCurvedList"/>
    <dgm:cxn modelId="{F66F643B-541F-C54F-8CC7-9B946D5C9CE7}" type="presOf" srcId="{81F1B1F0-00D2-E841-8B5B-3E69D38B1832}" destId="{09976BF6-A504-5642-AE90-AE8B18259546}" srcOrd="0" destOrd="0" presId="urn:microsoft.com/office/officeart/2008/layout/VerticalCurvedList"/>
    <dgm:cxn modelId="{8CE4B142-3B9A-284F-AB87-CF974A71B518}" type="presOf" srcId="{DB1818CC-5D08-A24C-B26B-581FB8903857}" destId="{7A35B7E8-724C-0943-A88A-38D289F99ECE}" srcOrd="0" destOrd="0" presId="urn:microsoft.com/office/officeart/2008/layout/VerticalCurvedList"/>
    <dgm:cxn modelId="{0195A54B-9E44-CD40-8796-8A66F8F60529}" type="presOf" srcId="{CC8BC219-D779-894B-BD4F-2E40382C6FB9}" destId="{288D7EBD-3781-7A4E-82B2-85820E2C3BD3}" srcOrd="0" destOrd="0" presId="urn:microsoft.com/office/officeart/2008/layout/VerticalCurvedList"/>
    <dgm:cxn modelId="{6A311B5B-0318-B543-AB1C-2D6847DD0201}" srcId="{DB1818CC-5D08-A24C-B26B-581FB8903857}" destId="{CC8BC219-D779-894B-BD4F-2E40382C6FB9}" srcOrd="3" destOrd="0" parTransId="{28129615-00D0-9944-A7F0-064A243F3736}" sibTransId="{2BBE9A42-407C-394F-9692-48A7B949004E}"/>
    <dgm:cxn modelId="{993C9B8D-669A-F845-B341-01890D22DFD1}" srcId="{DB1818CC-5D08-A24C-B26B-581FB8903857}" destId="{057FA7E2-3419-9F40-BB2B-9DEC6E0628C0}" srcOrd="1" destOrd="0" parTransId="{C836E640-FC6F-D841-8006-AEBB33F73C71}" sibTransId="{6FEDD723-4E79-8348-AA2C-08EFB3EEEF2B}"/>
    <dgm:cxn modelId="{C093E891-00E6-FD49-8D03-C8D13957E817}" type="presOf" srcId="{300DB66F-1F24-2349-BD00-E97B9441ABBF}" destId="{08F8A89D-A37C-6641-AFBA-FAE0D40EEFC7}" srcOrd="0" destOrd="0" presId="urn:microsoft.com/office/officeart/2008/layout/VerticalCurvedList"/>
    <dgm:cxn modelId="{CED873BF-B7D8-804C-949C-4374C52F8F4E}" srcId="{DB1818CC-5D08-A24C-B26B-581FB8903857}" destId="{AC5A7175-5FE9-E24C-8D08-C18AEE9B5E06}" srcOrd="0" destOrd="0" parTransId="{30915FB1-4486-054B-AD1B-04AAC5B4BB94}" sibTransId="{81F1B1F0-00D2-E841-8B5B-3E69D38B1832}"/>
    <dgm:cxn modelId="{0AD5D5F8-C577-6949-9085-701DF300C45B}" type="presOf" srcId="{AC5A7175-5FE9-E24C-8D08-C18AEE9B5E06}" destId="{A7690139-3672-1E41-A207-B4C7A0524C74}" srcOrd="0" destOrd="0" presId="urn:microsoft.com/office/officeart/2008/layout/VerticalCurvedList"/>
    <dgm:cxn modelId="{9EF6A6D0-33A9-BC45-94F9-8059B8F8DDB6}" type="presParOf" srcId="{7A35B7E8-724C-0943-A88A-38D289F99ECE}" destId="{36195A18-CC93-734D-B1CB-EA9D8EA82FB2}" srcOrd="0" destOrd="0" presId="urn:microsoft.com/office/officeart/2008/layout/VerticalCurvedList"/>
    <dgm:cxn modelId="{3620ACBA-A766-874C-862F-394BDDEDCF1C}" type="presParOf" srcId="{36195A18-CC93-734D-B1CB-EA9D8EA82FB2}" destId="{9825F82B-5B23-1B4D-A141-93C61EADB0B6}" srcOrd="0" destOrd="0" presId="urn:microsoft.com/office/officeart/2008/layout/VerticalCurvedList"/>
    <dgm:cxn modelId="{A5A7E683-156E-C745-934F-898F03FC7BDB}" type="presParOf" srcId="{9825F82B-5B23-1B4D-A141-93C61EADB0B6}" destId="{FFD74582-B1DA-A644-87EA-6A1F49B589D7}" srcOrd="0" destOrd="0" presId="urn:microsoft.com/office/officeart/2008/layout/VerticalCurvedList"/>
    <dgm:cxn modelId="{7115A957-84B0-EB44-97BA-67CE8C43AFE1}" type="presParOf" srcId="{9825F82B-5B23-1B4D-A141-93C61EADB0B6}" destId="{09976BF6-A504-5642-AE90-AE8B18259546}" srcOrd="1" destOrd="0" presId="urn:microsoft.com/office/officeart/2008/layout/VerticalCurvedList"/>
    <dgm:cxn modelId="{4D079D08-55C4-5B45-B91E-97D4056320D5}" type="presParOf" srcId="{9825F82B-5B23-1B4D-A141-93C61EADB0B6}" destId="{6A12A6FF-6629-4E44-AB88-A5BB1FA6C6A6}" srcOrd="2" destOrd="0" presId="urn:microsoft.com/office/officeart/2008/layout/VerticalCurvedList"/>
    <dgm:cxn modelId="{94D50FFA-7DDE-C646-A309-12BCBDAE463A}" type="presParOf" srcId="{9825F82B-5B23-1B4D-A141-93C61EADB0B6}" destId="{0C4ACDB1-CD82-BD4C-B2F5-0C1A3867D642}" srcOrd="3" destOrd="0" presId="urn:microsoft.com/office/officeart/2008/layout/VerticalCurvedList"/>
    <dgm:cxn modelId="{E31FC6AD-241F-2B4D-86E3-ADFFECB15F9D}" type="presParOf" srcId="{36195A18-CC93-734D-B1CB-EA9D8EA82FB2}" destId="{A7690139-3672-1E41-A207-B4C7A0524C74}" srcOrd="1" destOrd="0" presId="urn:microsoft.com/office/officeart/2008/layout/VerticalCurvedList"/>
    <dgm:cxn modelId="{4937CEDE-3193-A743-BD6F-405D3F406B7F}" type="presParOf" srcId="{36195A18-CC93-734D-B1CB-EA9D8EA82FB2}" destId="{3FE8FDEC-DF10-F04E-A333-BE45D21D66E8}" srcOrd="2" destOrd="0" presId="urn:microsoft.com/office/officeart/2008/layout/VerticalCurvedList"/>
    <dgm:cxn modelId="{DD1815D8-4B8E-BD49-82DA-6D6FF27F1AC6}" type="presParOf" srcId="{3FE8FDEC-DF10-F04E-A333-BE45D21D66E8}" destId="{9BE684BE-7C0A-F749-A76E-D9B0E0AD2D4D}" srcOrd="0" destOrd="0" presId="urn:microsoft.com/office/officeart/2008/layout/VerticalCurvedList"/>
    <dgm:cxn modelId="{823C89E4-DC6B-6F45-90D5-6A0F91E28EE5}" type="presParOf" srcId="{36195A18-CC93-734D-B1CB-EA9D8EA82FB2}" destId="{693F7329-76C2-984A-8AC3-A1490143D8E2}" srcOrd="3" destOrd="0" presId="urn:microsoft.com/office/officeart/2008/layout/VerticalCurvedList"/>
    <dgm:cxn modelId="{4D02CD22-B8D6-ED46-9BB2-FBE9801A2FEC}" type="presParOf" srcId="{36195A18-CC93-734D-B1CB-EA9D8EA82FB2}" destId="{7392C33C-6E0C-BF4B-9F83-D25AA275B479}" srcOrd="4" destOrd="0" presId="urn:microsoft.com/office/officeart/2008/layout/VerticalCurvedList"/>
    <dgm:cxn modelId="{20073086-0749-7E41-80C8-1F10E0AB978C}" type="presParOf" srcId="{7392C33C-6E0C-BF4B-9F83-D25AA275B479}" destId="{FBB22E97-8483-2640-A63A-E29A00A5EEF7}" srcOrd="0" destOrd="0" presId="urn:microsoft.com/office/officeart/2008/layout/VerticalCurvedList"/>
    <dgm:cxn modelId="{B0998148-D16B-274F-A4D6-8BE5977206F1}" type="presParOf" srcId="{36195A18-CC93-734D-B1CB-EA9D8EA82FB2}" destId="{08F8A89D-A37C-6641-AFBA-FAE0D40EEFC7}" srcOrd="5" destOrd="0" presId="urn:microsoft.com/office/officeart/2008/layout/VerticalCurvedList"/>
    <dgm:cxn modelId="{59AE074B-7813-A044-8A2D-AB8C447F4861}" type="presParOf" srcId="{36195A18-CC93-734D-B1CB-EA9D8EA82FB2}" destId="{9A6A3B7B-8022-7949-A7B5-B66E582845C7}" srcOrd="6" destOrd="0" presId="urn:microsoft.com/office/officeart/2008/layout/VerticalCurvedList"/>
    <dgm:cxn modelId="{DCEC8D92-21EF-004A-AD47-CDC862606DFC}" type="presParOf" srcId="{9A6A3B7B-8022-7949-A7B5-B66E582845C7}" destId="{DF455B74-4BFD-0842-8492-85EAAF8D1F20}" srcOrd="0" destOrd="0" presId="urn:microsoft.com/office/officeart/2008/layout/VerticalCurvedList"/>
    <dgm:cxn modelId="{EB4EEE45-93BF-694C-A388-8BE6FAEC9AE9}" type="presParOf" srcId="{36195A18-CC93-734D-B1CB-EA9D8EA82FB2}" destId="{288D7EBD-3781-7A4E-82B2-85820E2C3BD3}" srcOrd="7" destOrd="0" presId="urn:microsoft.com/office/officeart/2008/layout/VerticalCurvedList"/>
    <dgm:cxn modelId="{8C599FC6-E09C-4046-83A6-F4E860B2A293}" type="presParOf" srcId="{36195A18-CC93-734D-B1CB-EA9D8EA82FB2}" destId="{ABE541E6-0B65-7A43-BDBB-B36A3BC0D693}" srcOrd="8" destOrd="0" presId="urn:microsoft.com/office/officeart/2008/layout/VerticalCurvedList"/>
    <dgm:cxn modelId="{26E2FB94-86F0-9843-99F4-76F7D6E3EACE}" type="presParOf" srcId="{ABE541E6-0B65-7A43-BDBB-B36A3BC0D693}" destId="{C721E1FC-2E75-8B41-9E4C-84E39AD9D169}"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81C2B3-0BDB-CB4A-9665-25CEC502E121}" type="doc">
      <dgm:prSet loTypeId="urn:microsoft.com/office/officeart/2005/8/layout/vList5" loCatId="" qsTypeId="urn:microsoft.com/office/officeart/2005/8/quickstyle/simple2" qsCatId="simple" csTypeId="urn:microsoft.com/office/officeart/2005/8/colors/colorful4" csCatId="colorful" phldr="1"/>
      <dgm:spPr/>
      <dgm:t>
        <a:bodyPr/>
        <a:lstStyle/>
        <a:p>
          <a:endParaRPr lang="en-GB"/>
        </a:p>
      </dgm:t>
    </dgm:pt>
    <dgm:pt modelId="{46E9F81C-CED9-1948-B2D1-29F978F943F2}">
      <dgm:prSet phldrT="[Text]" custT="1"/>
      <dgm:spPr/>
      <dgm:t>
        <a:bodyPr/>
        <a:lstStyle/>
        <a:p>
          <a:r>
            <a:rPr lang="sq-AL" sz="2000" spc="-20" dirty="0">
              <a:effectLst/>
              <a:latin typeface="Arial" panose="020B0604020202020204" pitchFamily="34" charset="0"/>
              <a:ea typeface="Times New Roman" panose="02020603050405020304" pitchFamily="18" charset="0"/>
              <a:cs typeface="Arial" panose="020B0604020202020204" pitchFamily="34" charset="0"/>
            </a:rPr>
            <a:t>Kushtet emergjente për strehim </a:t>
          </a:r>
          <a:endParaRPr lang="en-GB" sz="2000" dirty="0">
            <a:latin typeface="Arial" panose="020B0604020202020204" pitchFamily="34" charset="0"/>
            <a:cs typeface="Arial" panose="020B0604020202020204" pitchFamily="34" charset="0"/>
          </a:endParaRPr>
        </a:p>
      </dgm:t>
    </dgm:pt>
    <dgm:pt modelId="{AEF289AB-7792-434B-97B6-55919A607A01}" type="parTrans" cxnId="{C594313B-F3CD-0944-B42A-46516C228E56}">
      <dgm:prSet/>
      <dgm:spPr/>
      <dgm:t>
        <a:bodyPr/>
        <a:lstStyle/>
        <a:p>
          <a:endParaRPr lang="en-GB"/>
        </a:p>
      </dgm:t>
    </dgm:pt>
    <dgm:pt modelId="{261F9A13-EFCE-0849-B95F-95C5DDD57480}" type="sibTrans" cxnId="{C594313B-F3CD-0944-B42A-46516C228E56}">
      <dgm:prSet/>
      <dgm:spPr/>
      <dgm:t>
        <a:bodyPr/>
        <a:lstStyle/>
        <a:p>
          <a:endParaRPr lang="en-GB"/>
        </a:p>
      </dgm:t>
    </dgm:pt>
    <dgm:pt modelId="{D3FD42FC-3773-084A-ADF9-68D44BE904A1}">
      <dgm:prSet phldrT="[Text]" custT="1"/>
      <dgm:spPr/>
      <dgm:t>
        <a:bodyPr/>
        <a:lstStyle/>
        <a:p>
          <a:r>
            <a:rPr lang="sq-AL" sz="1600" dirty="0">
              <a:latin typeface="Arial" panose="020B0604020202020204" pitchFamily="34" charset="0"/>
              <a:cs typeface="Arial" panose="020B0604020202020204" pitchFamily="34" charset="0"/>
            </a:rPr>
            <a:t>Shtohen individët/familjet që ndodhen në situatë të dhunës në familje, e vërtetuar me urdhër rmbrojtjeje apo urdhër të menjëhershëm mbrojtjeje, lëshuar nga gjykata</a:t>
          </a:r>
          <a:endParaRPr lang="en-GB" sz="1600" dirty="0">
            <a:latin typeface="Arial" panose="020B0604020202020204" pitchFamily="34" charset="0"/>
            <a:cs typeface="Arial" panose="020B0604020202020204" pitchFamily="34" charset="0"/>
          </a:endParaRPr>
        </a:p>
      </dgm:t>
    </dgm:pt>
    <dgm:pt modelId="{A1859454-3820-3640-AF70-2998FBB2C607}" type="parTrans" cxnId="{DB9F9B57-3527-3F4E-A0EE-8D2C01FF587D}">
      <dgm:prSet/>
      <dgm:spPr/>
      <dgm:t>
        <a:bodyPr/>
        <a:lstStyle/>
        <a:p>
          <a:endParaRPr lang="en-GB"/>
        </a:p>
      </dgm:t>
    </dgm:pt>
    <dgm:pt modelId="{72ED5B38-561B-374C-A251-AC25959D9DF8}" type="sibTrans" cxnId="{DB9F9B57-3527-3F4E-A0EE-8D2C01FF587D}">
      <dgm:prSet/>
      <dgm:spPr/>
      <dgm:t>
        <a:bodyPr/>
        <a:lstStyle/>
        <a:p>
          <a:endParaRPr lang="en-GB"/>
        </a:p>
      </dgm:t>
    </dgm:pt>
    <dgm:pt modelId="{3873B7F3-64FE-704B-AE5C-79E705550E96}">
      <dgm:prSet phldrT="[Text]" custT="1"/>
      <dgm:spPr/>
      <dgm:t>
        <a:bodyPr/>
        <a:lstStyle/>
        <a:p>
          <a:r>
            <a:rPr lang="sq-AL" sz="2000" spc="-20" dirty="0">
              <a:effectLst/>
              <a:latin typeface="Arial" panose="020B0604020202020204" pitchFamily="34" charset="0"/>
              <a:ea typeface="Times New Roman" panose="02020603050405020304" pitchFamily="18" charset="0"/>
              <a:cs typeface="Arial" panose="020B0604020202020204" pitchFamily="34" charset="0"/>
            </a:rPr>
            <a:t>Individ/familje në nevojë për strehim</a:t>
          </a:r>
          <a:endParaRPr lang="en-GB" sz="2000" dirty="0">
            <a:latin typeface="Arial" panose="020B0604020202020204" pitchFamily="34" charset="0"/>
            <a:cs typeface="Arial" panose="020B0604020202020204" pitchFamily="34" charset="0"/>
          </a:endParaRPr>
        </a:p>
      </dgm:t>
    </dgm:pt>
    <dgm:pt modelId="{CBE77360-BBDB-BB48-AE54-37896660E4FE}" type="parTrans" cxnId="{E94F4B3F-D0EA-814B-8784-BF59AD4B21CC}">
      <dgm:prSet/>
      <dgm:spPr/>
      <dgm:t>
        <a:bodyPr/>
        <a:lstStyle/>
        <a:p>
          <a:endParaRPr lang="en-GB"/>
        </a:p>
      </dgm:t>
    </dgm:pt>
    <dgm:pt modelId="{9C0789BC-4A80-C64C-A28F-AF2CA9EE9A02}" type="sibTrans" cxnId="{E94F4B3F-D0EA-814B-8784-BF59AD4B21CC}">
      <dgm:prSet/>
      <dgm:spPr/>
      <dgm:t>
        <a:bodyPr/>
        <a:lstStyle/>
        <a:p>
          <a:endParaRPr lang="en-GB"/>
        </a:p>
      </dgm:t>
    </dgm:pt>
    <dgm:pt modelId="{5AFA429C-E517-9043-A1B2-52793BC23DBC}">
      <dgm:prSet phldrT="[Text]" custT="1"/>
      <dgm:spPr/>
      <dgm:t>
        <a:bodyPr/>
        <a:lstStyle/>
        <a:p>
          <a:r>
            <a:rPr lang="sq-AL" sz="1600" dirty="0">
              <a:effectLst/>
              <a:latin typeface="Arial" panose="020B0604020202020204" pitchFamily="34" charset="0"/>
              <a:ea typeface="Times New Roman" panose="02020603050405020304" pitchFamily="18" charset="0"/>
              <a:cs typeface="Arial" panose="020B0604020202020204" pitchFamily="34" charset="0"/>
            </a:rPr>
            <a:t>Qartësohet se janë ato subjekte që jo vetëm nuk kanë banesë, por nuk kanë të tillë sipas normave të strehimit sipas këtij ligji, dhe jo vetëm nuk kanë të ardhura, por nuk kanë të ardhura të mjaftueshme sipas këtij ligji</a:t>
          </a:r>
          <a:endParaRPr lang="en-GB" sz="1600" dirty="0">
            <a:latin typeface="Arial" panose="020B0604020202020204" pitchFamily="34" charset="0"/>
            <a:cs typeface="Arial" panose="020B0604020202020204" pitchFamily="34" charset="0"/>
          </a:endParaRPr>
        </a:p>
      </dgm:t>
    </dgm:pt>
    <dgm:pt modelId="{D03F675B-D3B8-3D4A-A088-80B291C0DE36}" type="parTrans" cxnId="{EBE2F5D1-B83E-3940-872D-AE6180A1F418}">
      <dgm:prSet/>
      <dgm:spPr/>
      <dgm:t>
        <a:bodyPr/>
        <a:lstStyle/>
        <a:p>
          <a:endParaRPr lang="en-GB"/>
        </a:p>
      </dgm:t>
    </dgm:pt>
    <dgm:pt modelId="{A696F83F-EDD1-E34F-8B35-2FDEF669F39D}" type="sibTrans" cxnId="{EBE2F5D1-B83E-3940-872D-AE6180A1F418}">
      <dgm:prSet/>
      <dgm:spPr/>
      <dgm:t>
        <a:bodyPr/>
        <a:lstStyle/>
        <a:p>
          <a:endParaRPr lang="en-GB"/>
        </a:p>
      </dgm:t>
    </dgm:pt>
    <dgm:pt modelId="{E92204D5-3FCB-2340-8A45-105D2D26E607}">
      <dgm:prSet phldrT="[Text]" custT="1"/>
      <dgm:spPr/>
      <dgm:t>
        <a:bodyPr/>
        <a:lstStyle/>
        <a:p>
          <a:r>
            <a:rPr lang="sq-AL" sz="2000" dirty="0">
              <a:latin typeface="Arial" panose="020B0604020202020204" pitchFamily="34" charset="0"/>
              <a:cs typeface="Arial" panose="020B0604020202020204" pitchFamily="34" charset="0"/>
            </a:rPr>
            <a:t>Të ardhura familjare</a:t>
          </a:r>
          <a:endParaRPr lang="en-GB" sz="2000" dirty="0">
            <a:latin typeface="Arial" panose="020B0604020202020204" pitchFamily="34" charset="0"/>
            <a:cs typeface="Arial" panose="020B0604020202020204" pitchFamily="34" charset="0"/>
          </a:endParaRPr>
        </a:p>
      </dgm:t>
    </dgm:pt>
    <dgm:pt modelId="{1D17C97A-7005-CF40-AD7A-DA1824AB8DAF}" type="parTrans" cxnId="{9514C781-6E12-D042-826B-ADD93B3290CC}">
      <dgm:prSet/>
      <dgm:spPr/>
      <dgm:t>
        <a:bodyPr/>
        <a:lstStyle/>
        <a:p>
          <a:endParaRPr lang="en-GB"/>
        </a:p>
      </dgm:t>
    </dgm:pt>
    <dgm:pt modelId="{013F361F-4CC6-8A42-B990-AB1090B753A2}" type="sibTrans" cxnId="{9514C781-6E12-D042-826B-ADD93B3290CC}">
      <dgm:prSet/>
      <dgm:spPr/>
      <dgm:t>
        <a:bodyPr/>
        <a:lstStyle/>
        <a:p>
          <a:endParaRPr lang="en-GB"/>
        </a:p>
      </dgm:t>
    </dgm:pt>
    <dgm:pt modelId="{4DAFAD6E-E11D-DB4F-93F7-99337C689655}">
      <dgm:prSet phldrT="[Text]" custT="1"/>
      <dgm:spPr/>
      <dgm:t>
        <a:bodyPr/>
        <a:lstStyle/>
        <a:p>
          <a:r>
            <a:rPr lang="en-GB" sz="1600" dirty="0" err="1">
              <a:latin typeface="Arial" panose="020B0604020202020204" pitchFamily="34" charset="0"/>
              <a:cs typeface="Arial" panose="020B0604020202020204" pitchFamily="34" charset="0"/>
            </a:rPr>
            <a:t>Identifikim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dhe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qartësim</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të</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ardhurave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që</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nuk</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llogariten</a:t>
          </a:r>
          <a:r>
            <a:rPr lang="en-GB" sz="1600" dirty="0">
              <a:latin typeface="Arial" panose="020B0604020202020204" pitchFamily="34" charset="0"/>
              <a:cs typeface="Arial" panose="020B0604020202020204" pitchFamily="34" charset="0"/>
            </a:rPr>
            <a:t> </a:t>
          </a:r>
        </a:p>
      </dgm:t>
    </dgm:pt>
    <dgm:pt modelId="{4C8384E8-F751-B742-8601-9E4032C5C96E}" type="parTrans" cxnId="{AA6889EE-C8F6-8C45-A4DF-E3420E90C40C}">
      <dgm:prSet/>
      <dgm:spPr/>
      <dgm:t>
        <a:bodyPr/>
        <a:lstStyle/>
        <a:p>
          <a:endParaRPr lang="en-GB"/>
        </a:p>
      </dgm:t>
    </dgm:pt>
    <dgm:pt modelId="{5AE30C0A-EE96-2244-A4C8-F47E375A4089}" type="sibTrans" cxnId="{AA6889EE-C8F6-8C45-A4DF-E3420E90C40C}">
      <dgm:prSet/>
      <dgm:spPr/>
      <dgm:t>
        <a:bodyPr/>
        <a:lstStyle/>
        <a:p>
          <a:endParaRPr lang="en-GB"/>
        </a:p>
      </dgm:t>
    </dgm:pt>
    <dgm:pt modelId="{64F271E4-274F-9440-B171-ADD4EAAA4788}">
      <dgm:prSet phldrT="[Text]" custT="1"/>
      <dgm:spPr/>
      <dgm:t>
        <a:bodyPr/>
        <a:lstStyle/>
        <a:p>
          <a:r>
            <a:rPr lang="sq-AL" sz="2000" dirty="0">
              <a:latin typeface="Arial" panose="020B0604020202020204" pitchFamily="34" charset="0"/>
              <a:cs typeface="Arial" panose="020B0604020202020204" pitchFamily="34" charset="0"/>
            </a:rPr>
            <a:t>Vendbanime të papërshtatshme</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SLUMS</a:t>
          </a:r>
          <a:r>
            <a:rPr 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dgm:t>
    </dgm:pt>
    <dgm:pt modelId="{41861DE4-B876-354A-BF7B-7D3B358665B6}" type="parTrans" cxnId="{9C4D3FC2-91EE-C649-B0AE-79AE27618948}">
      <dgm:prSet/>
      <dgm:spPr/>
      <dgm:t>
        <a:bodyPr/>
        <a:lstStyle/>
        <a:p>
          <a:endParaRPr lang="en-GB"/>
        </a:p>
      </dgm:t>
    </dgm:pt>
    <dgm:pt modelId="{9605FA78-F1F8-FF45-9BA9-5B744289FBD4}" type="sibTrans" cxnId="{9C4D3FC2-91EE-C649-B0AE-79AE27618948}">
      <dgm:prSet/>
      <dgm:spPr/>
      <dgm:t>
        <a:bodyPr/>
        <a:lstStyle/>
        <a:p>
          <a:endParaRPr lang="en-GB"/>
        </a:p>
      </dgm:t>
    </dgm:pt>
    <dgm:pt modelId="{720F005D-FC7F-0646-A5C2-B024923B2A2A}">
      <dgm:prSet phldrT="[Text]" custT="1"/>
      <dgm:spPr/>
      <dgm:t>
        <a:bodyPr/>
        <a:lstStyle/>
        <a:p>
          <a:r>
            <a:rPr lang="sq-AL" sz="1600" dirty="0">
              <a:latin typeface="Arial" panose="020B0604020202020204" pitchFamily="34" charset="0"/>
              <a:cs typeface="Arial" panose="020B0604020202020204" pitchFamily="34" charset="0"/>
            </a:rPr>
            <a:t>Përmirësimi i kushteve të banimit, si dhe i zonës/lagjes ku ndodhen këto banesa</a:t>
          </a:r>
          <a:endParaRPr lang="en-GB" sz="1600" dirty="0">
            <a:latin typeface="Arial" panose="020B0604020202020204" pitchFamily="34" charset="0"/>
            <a:cs typeface="Arial" panose="020B0604020202020204" pitchFamily="34" charset="0"/>
          </a:endParaRPr>
        </a:p>
      </dgm:t>
    </dgm:pt>
    <dgm:pt modelId="{0EDC125C-F22D-4542-854F-AC4BE54FAD11}" type="parTrans" cxnId="{B7121977-1E33-5F48-BE34-F6F5B4923965}">
      <dgm:prSet/>
      <dgm:spPr/>
      <dgm:t>
        <a:bodyPr/>
        <a:lstStyle/>
        <a:p>
          <a:endParaRPr lang="en-GB"/>
        </a:p>
      </dgm:t>
    </dgm:pt>
    <dgm:pt modelId="{3D397B7D-57CF-CA42-BAD3-625415C592FE}" type="sibTrans" cxnId="{B7121977-1E33-5F48-BE34-F6F5B4923965}">
      <dgm:prSet/>
      <dgm:spPr/>
      <dgm:t>
        <a:bodyPr/>
        <a:lstStyle/>
        <a:p>
          <a:endParaRPr lang="en-GB"/>
        </a:p>
      </dgm:t>
    </dgm:pt>
    <dgm:pt modelId="{7EFEE3AE-064C-8C42-85DB-6527C771D8E4}">
      <dgm:prSet phldrT="[Text]" custT="1"/>
      <dgm:spPr/>
      <dgm:t>
        <a:bodyPr/>
        <a:lstStyle/>
        <a:p>
          <a:r>
            <a:rPr lang="en-GB" sz="2000" dirty="0" err="1">
              <a:latin typeface="Arial" panose="020B0604020202020204" pitchFamily="34" charset="0"/>
              <a:cs typeface="Arial" panose="020B0604020202020204" pitchFamily="34" charset="0"/>
            </a:rPr>
            <a:t>Monitorim</a:t>
          </a:r>
          <a:endParaRPr lang="en-GB" sz="2000" dirty="0">
            <a:latin typeface="Arial" panose="020B0604020202020204" pitchFamily="34" charset="0"/>
            <a:cs typeface="Arial" panose="020B0604020202020204" pitchFamily="34" charset="0"/>
          </a:endParaRPr>
        </a:p>
      </dgm:t>
    </dgm:pt>
    <dgm:pt modelId="{E7DFAF91-5D29-184D-B98D-D96F7456EC58}" type="parTrans" cxnId="{F5174A49-FBAF-3C4D-8AEF-BC9086E8103B}">
      <dgm:prSet/>
      <dgm:spPr/>
      <dgm:t>
        <a:bodyPr/>
        <a:lstStyle/>
        <a:p>
          <a:endParaRPr lang="en-GB"/>
        </a:p>
      </dgm:t>
    </dgm:pt>
    <dgm:pt modelId="{687B6712-63BF-8647-BCDB-C1A55EEB9150}" type="sibTrans" cxnId="{F5174A49-FBAF-3C4D-8AEF-BC9086E8103B}">
      <dgm:prSet/>
      <dgm:spPr/>
      <dgm:t>
        <a:bodyPr/>
        <a:lstStyle/>
        <a:p>
          <a:endParaRPr lang="en-GB"/>
        </a:p>
      </dgm:t>
    </dgm:pt>
    <dgm:pt modelId="{D9A2C5D8-9383-4143-8CFF-55459A34A36A}">
      <dgm:prSet phldrT="[Text]" custT="1"/>
      <dgm:spPr/>
      <dgm:t>
        <a:bodyPr/>
        <a:lstStyle/>
        <a:p>
          <a:r>
            <a:rPr lang="en-GB" sz="1600" dirty="0" err="1">
              <a:latin typeface="Arial" panose="020B0604020202020204" pitchFamily="34" charset="0"/>
              <a:cs typeface="Arial" panose="020B0604020202020204" pitchFamily="34" charset="0"/>
            </a:rPr>
            <a:t>Shtohet</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në</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projektligj</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kuptimi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monitorimit</a:t>
          </a:r>
          <a:r>
            <a:rPr lang="en-GB" sz="1600" dirty="0">
              <a:latin typeface="Arial" panose="020B0604020202020204" pitchFamily="34" charset="0"/>
              <a:cs typeface="Arial" panose="020B0604020202020204" pitchFamily="34" charset="0"/>
            </a:rPr>
            <a:t> </a:t>
          </a:r>
        </a:p>
      </dgm:t>
    </dgm:pt>
    <dgm:pt modelId="{A5A54827-883A-CE4C-8BAB-97B94819855B}" type="parTrans" cxnId="{77FCDCB0-2CEE-2843-8271-EEA151B15BE7}">
      <dgm:prSet/>
      <dgm:spPr/>
      <dgm:t>
        <a:bodyPr/>
        <a:lstStyle/>
        <a:p>
          <a:endParaRPr lang="en-GB"/>
        </a:p>
      </dgm:t>
    </dgm:pt>
    <dgm:pt modelId="{A1C4B8F1-781F-BF47-83C0-0232CE0C49C6}" type="sibTrans" cxnId="{77FCDCB0-2CEE-2843-8271-EEA151B15BE7}">
      <dgm:prSet/>
      <dgm:spPr/>
      <dgm:t>
        <a:bodyPr/>
        <a:lstStyle/>
        <a:p>
          <a:endParaRPr lang="en-GB"/>
        </a:p>
      </dgm:t>
    </dgm:pt>
    <dgm:pt modelId="{58F56EAF-91E3-0046-B73F-2B452CB9AF30}" type="pres">
      <dgm:prSet presAssocID="{8481C2B3-0BDB-CB4A-9665-25CEC502E121}" presName="Name0" presStyleCnt="0">
        <dgm:presLayoutVars>
          <dgm:dir/>
          <dgm:animLvl val="lvl"/>
          <dgm:resizeHandles val="exact"/>
        </dgm:presLayoutVars>
      </dgm:prSet>
      <dgm:spPr/>
    </dgm:pt>
    <dgm:pt modelId="{6579A102-9C6F-5943-9A00-709749041800}" type="pres">
      <dgm:prSet presAssocID="{46E9F81C-CED9-1948-B2D1-29F978F943F2}" presName="linNode" presStyleCnt="0"/>
      <dgm:spPr/>
    </dgm:pt>
    <dgm:pt modelId="{27186EA5-D86F-A647-A945-3FC3088EE784}" type="pres">
      <dgm:prSet presAssocID="{46E9F81C-CED9-1948-B2D1-29F978F943F2}" presName="parentText" presStyleLbl="node1" presStyleIdx="0" presStyleCnt="5">
        <dgm:presLayoutVars>
          <dgm:chMax val="1"/>
          <dgm:bulletEnabled val="1"/>
        </dgm:presLayoutVars>
      </dgm:prSet>
      <dgm:spPr/>
    </dgm:pt>
    <dgm:pt modelId="{8E3186E7-E060-6E47-B407-32E7FEE1334C}" type="pres">
      <dgm:prSet presAssocID="{46E9F81C-CED9-1948-B2D1-29F978F943F2}" presName="descendantText" presStyleLbl="alignAccFollowNode1" presStyleIdx="0" presStyleCnt="5">
        <dgm:presLayoutVars>
          <dgm:bulletEnabled val="1"/>
        </dgm:presLayoutVars>
      </dgm:prSet>
      <dgm:spPr/>
    </dgm:pt>
    <dgm:pt modelId="{3198C9EE-80FE-D645-B924-E715864A9A68}" type="pres">
      <dgm:prSet presAssocID="{261F9A13-EFCE-0849-B95F-95C5DDD57480}" presName="sp" presStyleCnt="0"/>
      <dgm:spPr/>
    </dgm:pt>
    <dgm:pt modelId="{67BD8977-0179-8E4A-A629-3066C77BADCD}" type="pres">
      <dgm:prSet presAssocID="{3873B7F3-64FE-704B-AE5C-79E705550E96}" presName="linNode" presStyleCnt="0"/>
      <dgm:spPr/>
    </dgm:pt>
    <dgm:pt modelId="{B00EBDBF-E784-6E4C-B323-BB7EDAF48FCE}" type="pres">
      <dgm:prSet presAssocID="{3873B7F3-64FE-704B-AE5C-79E705550E96}" presName="parentText" presStyleLbl="node1" presStyleIdx="1" presStyleCnt="5">
        <dgm:presLayoutVars>
          <dgm:chMax val="1"/>
          <dgm:bulletEnabled val="1"/>
        </dgm:presLayoutVars>
      </dgm:prSet>
      <dgm:spPr/>
    </dgm:pt>
    <dgm:pt modelId="{DBE07D06-DAEA-7445-BA0F-D5EDDFD53833}" type="pres">
      <dgm:prSet presAssocID="{3873B7F3-64FE-704B-AE5C-79E705550E96}" presName="descendantText" presStyleLbl="alignAccFollowNode1" presStyleIdx="1" presStyleCnt="5">
        <dgm:presLayoutVars>
          <dgm:bulletEnabled val="1"/>
        </dgm:presLayoutVars>
      </dgm:prSet>
      <dgm:spPr/>
    </dgm:pt>
    <dgm:pt modelId="{BF9BBB1A-4250-E84C-AB24-3D698E52AEAA}" type="pres">
      <dgm:prSet presAssocID="{9C0789BC-4A80-C64C-A28F-AF2CA9EE9A02}" presName="sp" presStyleCnt="0"/>
      <dgm:spPr/>
    </dgm:pt>
    <dgm:pt modelId="{59F6AD33-1336-F24C-9F7F-3DE895375BD6}" type="pres">
      <dgm:prSet presAssocID="{E92204D5-3FCB-2340-8A45-105D2D26E607}" presName="linNode" presStyleCnt="0"/>
      <dgm:spPr/>
    </dgm:pt>
    <dgm:pt modelId="{ADF798C5-25DA-7E4E-AE36-B9C89EE32627}" type="pres">
      <dgm:prSet presAssocID="{E92204D5-3FCB-2340-8A45-105D2D26E607}" presName="parentText" presStyleLbl="node1" presStyleIdx="2" presStyleCnt="5">
        <dgm:presLayoutVars>
          <dgm:chMax val="1"/>
          <dgm:bulletEnabled val="1"/>
        </dgm:presLayoutVars>
      </dgm:prSet>
      <dgm:spPr/>
    </dgm:pt>
    <dgm:pt modelId="{AD6349AA-C6AA-AE4C-968B-5D6A5EC39BC6}" type="pres">
      <dgm:prSet presAssocID="{E92204D5-3FCB-2340-8A45-105D2D26E607}" presName="descendantText" presStyleLbl="alignAccFollowNode1" presStyleIdx="2" presStyleCnt="5">
        <dgm:presLayoutVars>
          <dgm:bulletEnabled val="1"/>
        </dgm:presLayoutVars>
      </dgm:prSet>
      <dgm:spPr/>
    </dgm:pt>
    <dgm:pt modelId="{EBA14952-69DF-3A4D-B07C-5958E6B50AF0}" type="pres">
      <dgm:prSet presAssocID="{013F361F-4CC6-8A42-B990-AB1090B753A2}" presName="sp" presStyleCnt="0"/>
      <dgm:spPr/>
    </dgm:pt>
    <dgm:pt modelId="{93325A8F-D5CB-E54B-895B-DD92ECF67B8F}" type="pres">
      <dgm:prSet presAssocID="{64F271E4-274F-9440-B171-ADD4EAAA4788}" presName="linNode" presStyleCnt="0"/>
      <dgm:spPr/>
    </dgm:pt>
    <dgm:pt modelId="{332D8BE9-362E-0F4D-9BA8-9D62ED2FE350}" type="pres">
      <dgm:prSet presAssocID="{64F271E4-274F-9440-B171-ADD4EAAA4788}" presName="parentText" presStyleLbl="node1" presStyleIdx="3" presStyleCnt="5">
        <dgm:presLayoutVars>
          <dgm:chMax val="1"/>
          <dgm:bulletEnabled val="1"/>
        </dgm:presLayoutVars>
      </dgm:prSet>
      <dgm:spPr/>
    </dgm:pt>
    <dgm:pt modelId="{977A6779-B0FD-AC48-865F-0C99D13B03C0}" type="pres">
      <dgm:prSet presAssocID="{64F271E4-274F-9440-B171-ADD4EAAA4788}" presName="descendantText" presStyleLbl="alignAccFollowNode1" presStyleIdx="3" presStyleCnt="5">
        <dgm:presLayoutVars>
          <dgm:bulletEnabled val="1"/>
        </dgm:presLayoutVars>
      </dgm:prSet>
      <dgm:spPr/>
    </dgm:pt>
    <dgm:pt modelId="{422381BB-4154-914D-AEC7-7EA30230B543}" type="pres">
      <dgm:prSet presAssocID="{9605FA78-F1F8-FF45-9BA9-5B744289FBD4}" presName="sp" presStyleCnt="0"/>
      <dgm:spPr/>
    </dgm:pt>
    <dgm:pt modelId="{85B3D680-DF7F-6F4F-941E-A61D4C5CA162}" type="pres">
      <dgm:prSet presAssocID="{7EFEE3AE-064C-8C42-85DB-6527C771D8E4}" presName="linNode" presStyleCnt="0"/>
      <dgm:spPr/>
    </dgm:pt>
    <dgm:pt modelId="{A9E1A0C4-5260-524C-BEDF-E78EEBC68DBA}" type="pres">
      <dgm:prSet presAssocID="{7EFEE3AE-064C-8C42-85DB-6527C771D8E4}" presName="parentText" presStyleLbl="node1" presStyleIdx="4" presStyleCnt="5">
        <dgm:presLayoutVars>
          <dgm:chMax val="1"/>
          <dgm:bulletEnabled val="1"/>
        </dgm:presLayoutVars>
      </dgm:prSet>
      <dgm:spPr/>
    </dgm:pt>
    <dgm:pt modelId="{F194EFAA-3E23-AF49-AA05-6D335AD9CBA4}" type="pres">
      <dgm:prSet presAssocID="{7EFEE3AE-064C-8C42-85DB-6527C771D8E4}" presName="descendantText" presStyleLbl="alignAccFollowNode1" presStyleIdx="4" presStyleCnt="5">
        <dgm:presLayoutVars>
          <dgm:bulletEnabled val="1"/>
        </dgm:presLayoutVars>
      </dgm:prSet>
      <dgm:spPr/>
    </dgm:pt>
  </dgm:ptLst>
  <dgm:cxnLst>
    <dgm:cxn modelId="{C594313B-F3CD-0944-B42A-46516C228E56}" srcId="{8481C2B3-0BDB-CB4A-9665-25CEC502E121}" destId="{46E9F81C-CED9-1948-B2D1-29F978F943F2}" srcOrd="0" destOrd="0" parTransId="{AEF289AB-7792-434B-97B6-55919A607A01}" sibTransId="{261F9A13-EFCE-0849-B95F-95C5DDD57480}"/>
    <dgm:cxn modelId="{E94F4B3F-D0EA-814B-8784-BF59AD4B21CC}" srcId="{8481C2B3-0BDB-CB4A-9665-25CEC502E121}" destId="{3873B7F3-64FE-704B-AE5C-79E705550E96}" srcOrd="1" destOrd="0" parTransId="{CBE77360-BBDB-BB48-AE54-37896660E4FE}" sibTransId="{9C0789BC-4A80-C64C-A28F-AF2CA9EE9A02}"/>
    <dgm:cxn modelId="{F5174A49-FBAF-3C4D-8AEF-BC9086E8103B}" srcId="{8481C2B3-0BDB-CB4A-9665-25CEC502E121}" destId="{7EFEE3AE-064C-8C42-85DB-6527C771D8E4}" srcOrd="4" destOrd="0" parTransId="{E7DFAF91-5D29-184D-B98D-D96F7456EC58}" sibTransId="{687B6712-63BF-8647-BCDB-C1A55EEB9150}"/>
    <dgm:cxn modelId="{DB9F9B57-3527-3F4E-A0EE-8D2C01FF587D}" srcId="{46E9F81C-CED9-1948-B2D1-29F978F943F2}" destId="{D3FD42FC-3773-084A-ADF9-68D44BE904A1}" srcOrd="0" destOrd="0" parTransId="{A1859454-3820-3640-AF70-2998FBB2C607}" sibTransId="{72ED5B38-561B-374C-A251-AC25959D9DF8}"/>
    <dgm:cxn modelId="{B7121977-1E33-5F48-BE34-F6F5B4923965}" srcId="{64F271E4-274F-9440-B171-ADD4EAAA4788}" destId="{720F005D-FC7F-0646-A5C2-B024923B2A2A}" srcOrd="0" destOrd="0" parTransId="{0EDC125C-F22D-4542-854F-AC4BE54FAD11}" sibTransId="{3D397B7D-57CF-CA42-BAD3-625415C592FE}"/>
    <dgm:cxn modelId="{4A302E7E-B2EC-624C-8972-18A467E6DDFB}" type="presOf" srcId="{D3FD42FC-3773-084A-ADF9-68D44BE904A1}" destId="{8E3186E7-E060-6E47-B407-32E7FEE1334C}" srcOrd="0" destOrd="0" presId="urn:microsoft.com/office/officeart/2005/8/layout/vList5"/>
    <dgm:cxn modelId="{9514C781-6E12-D042-826B-ADD93B3290CC}" srcId="{8481C2B3-0BDB-CB4A-9665-25CEC502E121}" destId="{E92204D5-3FCB-2340-8A45-105D2D26E607}" srcOrd="2" destOrd="0" parTransId="{1D17C97A-7005-CF40-AD7A-DA1824AB8DAF}" sibTransId="{013F361F-4CC6-8A42-B990-AB1090B753A2}"/>
    <dgm:cxn modelId="{CC081582-6AF2-0240-AC9D-9DBF33B30818}" type="presOf" srcId="{720F005D-FC7F-0646-A5C2-B024923B2A2A}" destId="{977A6779-B0FD-AC48-865F-0C99D13B03C0}" srcOrd="0" destOrd="0" presId="urn:microsoft.com/office/officeart/2005/8/layout/vList5"/>
    <dgm:cxn modelId="{9A824E9E-3145-1943-AAC8-32495E9E7A14}" type="presOf" srcId="{46E9F81C-CED9-1948-B2D1-29F978F943F2}" destId="{27186EA5-D86F-A647-A945-3FC3088EE784}" srcOrd="0" destOrd="0" presId="urn:microsoft.com/office/officeart/2005/8/layout/vList5"/>
    <dgm:cxn modelId="{98EBEAA0-3E3E-644B-8FDA-22A4CC77DDEF}" type="presOf" srcId="{4DAFAD6E-E11D-DB4F-93F7-99337C689655}" destId="{AD6349AA-C6AA-AE4C-968B-5D6A5EC39BC6}" srcOrd="0" destOrd="0" presId="urn:microsoft.com/office/officeart/2005/8/layout/vList5"/>
    <dgm:cxn modelId="{77FCDCB0-2CEE-2843-8271-EEA151B15BE7}" srcId="{7EFEE3AE-064C-8C42-85DB-6527C771D8E4}" destId="{D9A2C5D8-9383-4143-8CFF-55459A34A36A}" srcOrd="0" destOrd="0" parTransId="{A5A54827-883A-CE4C-8BAB-97B94819855B}" sibTransId="{A1C4B8F1-781F-BF47-83C0-0232CE0C49C6}"/>
    <dgm:cxn modelId="{9C4D3FC2-91EE-C649-B0AE-79AE27618948}" srcId="{8481C2B3-0BDB-CB4A-9665-25CEC502E121}" destId="{64F271E4-274F-9440-B171-ADD4EAAA4788}" srcOrd="3" destOrd="0" parTransId="{41861DE4-B876-354A-BF7B-7D3B358665B6}" sibTransId="{9605FA78-F1F8-FF45-9BA9-5B744289FBD4}"/>
    <dgm:cxn modelId="{EBE2F5D1-B83E-3940-872D-AE6180A1F418}" srcId="{3873B7F3-64FE-704B-AE5C-79E705550E96}" destId="{5AFA429C-E517-9043-A1B2-52793BC23DBC}" srcOrd="0" destOrd="0" parTransId="{D03F675B-D3B8-3D4A-A088-80B291C0DE36}" sibTransId="{A696F83F-EDD1-E34F-8B35-2FDEF669F39D}"/>
    <dgm:cxn modelId="{C1C966DB-1065-294C-A98F-5A727A696914}" type="presOf" srcId="{E92204D5-3FCB-2340-8A45-105D2D26E607}" destId="{ADF798C5-25DA-7E4E-AE36-B9C89EE32627}" srcOrd="0" destOrd="0" presId="urn:microsoft.com/office/officeart/2005/8/layout/vList5"/>
    <dgm:cxn modelId="{EF797BDB-7B9D-7C44-A451-C98B1321F6FC}" type="presOf" srcId="{3873B7F3-64FE-704B-AE5C-79E705550E96}" destId="{B00EBDBF-E784-6E4C-B323-BB7EDAF48FCE}" srcOrd="0" destOrd="0" presId="urn:microsoft.com/office/officeart/2005/8/layout/vList5"/>
    <dgm:cxn modelId="{DBE214DC-2161-9549-A7D5-83274A942734}" type="presOf" srcId="{D9A2C5D8-9383-4143-8CFF-55459A34A36A}" destId="{F194EFAA-3E23-AF49-AA05-6D335AD9CBA4}" srcOrd="0" destOrd="0" presId="urn:microsoft.com/office/officeart/2005/8/layout/vList5"/>
    <dgm:cxn modelId="{8F57D6E7-351D-804D-92BD-49118D1AF218}" type="presOf" srcId="{64F271E4-274F-9440-B171-ADD4EAAA4788}" destId="{332D8BE9-362E-0F4D-9BA8-9D62ED2FE350}" srcOrd="0" destOrd="0" presId="urn:microsoft.com/office/officeart/2005/8/layout/vList5"/>
    <dgm:cxn modelId="{AA6889EE-C8F6-8C45-A4DF-E3420E90C40C}" srcId="{E92204D5-3FCB-2340-8A45-105D2D26E607}" destId="{4DAFAD6E-E11D-DB4F-93F7-99337C689655}" srcOrd="0" destOrd="0" parTransId="{4C8384E8-F751-B742-8601-9E4032C5C96E}" sibTransId="{5AE30C0A-EE96-2244-A4C8-F47E375A4089}"/>
    <dgm:cxn modelId="{D17A04F0-E6CC-4D46-B83F-7564D4500176}" type="presOf" srcId="{5AFA429C-E517-9043-A1B2-52793BC23DBC}" destId="{DBE07D06-DAEA-7445-BA0F-D5EDDFD53833}" srcOrd="0" destOrd="0" presId="urn:microsoft.com/office/officeart/2005/8/layout/vList5"/>
    <dgm:cxn modelId="{BD854BF1-BA4B-244B-B2CC-CDEB7525D1F8}" type="presOf" srcId="{7EFEE3AE-064C-8C42-85DB-6527C771D8E4}" destId="{A9E1A0C4-5260-524C-BEDF-E78EEBC68DBA}" srcOrd="0" destOrd="0" presId="urn:microsoft.com/office/officeart/2005/8/layout/vList5"/>
    <dgm:cxn modelId="{9A9784FF-56F2-1345-BEA2-A6DD40C1BE6F}" type="presOf" srcId="{8481C2B3-0BDB-CB4A-9665-25CEC502E121}" destId="{58F56EAF-91E3-0046-B73F-2B452CB9AF30}" srcOrd="0" destOrd="0" presId="urn:microsoft.com/office/officeart/2005/8/layout/vList5"/>
    <dgm:cxn modelId="{E75EA87F-398A-ED4D-A5F7-02E5E0CF3921}" type="presParOf" srcId="{58F56EAF-91E3-0046-B73F-2B452CB9AF30}" destId="{6579A102-9C6F-5943-9A00-709749041800}" srcOrd="0" destOrd="0" presId="urn:microsoft.com/office/officeart/2005/8/layout/vList5"/>
    <dgm:cxn modelId="{4F7AB706-5671-654B-ACB6-50BFF2440BB8}" type="presParOf" srcId="{6579A102-9C6F-5943-9A00-709749041800}" destId="{27186EA5-D86F-A647-A945-3FC3088EE784}" srcOrd="0" destOrd="0" presId="urn:microsoft.com/office/officeart/2005/8/layout/vList5"/>
    <dgm:cxn modelId="{6FF2284A-B086-2E45-8E86-15F05F8F7A99}" type="presParOf" srcId="{6579A102-9C6F-5943-9A00-709749041800}" destId="{8E3186E7-E060-6E47-B407-32E7FEE1334C}" srcOrd="1" destOrd="0" presId="urn:microsoft.com/office/officeart/2005/8/layout/vList5"/>
    <dgm:cxn modelId="{C2F81758-6486-5C4E-A046-78053EA940CB}" type="presParOf" srcId="{58F56EAF-91E3-0046-B73F-2B452CB9AF30}" destId="{3198C9EE-80FE-D645-B924-E715864A9A68}" srcOrd="1" destOrd="0" presId="urn:microsoft.com/office/officeart/2005/8/layout/vList5"/>
    <dgm:cxn modelId="{6A7D8FD9-07BF-394A-A8D6-C02A485B0821}" type="presParOf" srcId="{58F56EAF-91E3-0046-B73F-2B452CB9AF30}" destId="{67BD8977-0179-8E4A-A629-3066C77BADCD}" srcOrd="2" destOrd="0" presId="urn:microsoft.com/office/officeart/2005/8/layout/vList5"/>
    <dgm:cxn modelId="{5A2F23CB-3CD2-F74D-AFB2-14847B9F043A}" type="presParOf" srcId="{67BD8977-0179-8E4A-A629-3066C77BADCD}" destId="{B00EBDBF-E784-6E4C-B323-BB7EDAF48FCE}" srcOrd="0" destOrd="0" presId="urn:microsoft.com/office/officeart/2005/8/layout/vList5"/>
    <dgm:cxn modelId="{C52354F8-351E-2743-A9D2-148BB67368C5}" type="presParOf" srcId="{67BD8977-0179-8E4A-A629-3066C77BADCD}" destId="{DBE07D06-DAEA-7445-BA0F-D5EDDFD53833}" srcOrd="1" destOrd="0" presId="urn:microsoft.com/office/officeart/2005/8/layout/vList5"/>
    <dgm:cxn modelId="{3117827B-400A-2E41-BF4B-2F51EC9345A8}" type="presParOf" srcId="{58F56EAF-91E3-0046-B73F-2B452CB9AF30}" destId="{BF9BBB1A-4250-E84C-AB24-3D698E52AEAA}" srcOrd="3" destOrd="0" presId="urn:microsoft.com/office/officeart/2005/8/layout/vList5"/>
    <dgm:cxn modelId="{3A4084F0-73A8-5041-AB0B-ED41FCB226CF}" type="presParOf" srcId="{58F56EAF-91E3-0046-B73F-2B452CB9AF30}" destId="{59F6AD33-1336-F24C-9F7F-3DE895375BD6}" srcOrd="4" destOrd="0" presId="urn:microsoft.com/office/officeart/2005/8/layout/vList5"/>
    <dgm:cxn modelId="{AEBE3931-49D5-954C-AD67-4B7EC01CCB5B}" type="presParOf" srcId="{59F6AD33-1336-F24C-9F7F-3DE895375BD6}" destId="{ADF798C5-25DA-7E4E-AE36-B9C89EE32627}" srcOrd="0" destOrd="0" presId="urn:microsoft.com/office/officeart/2005/8/layout/vList5"/>
    <dgm:cxn modelId="{F497C18B-BD9D-7143-B371-40963175B9DC}" type="presParOf" srcId="{59F6AD33-1336-F24C-9F7F-3DE895375BD6}" destId="{AD6349AA-C6AA-AE4C-968B-5D6A5EC39BC6}" srcOrd="1" destOrd="0" presId="urn:microsoft.com/office/officeart/2005/8/layout/vList5"/>
    <dgm:cxn modelId="{4E9ED8E5-10FE-8141-A734-90BA3295F697}" type="presParOf" srcId="{58F56EAF-91E3-0046-B73F-2B452CB9AF30}" destId="{EBA14952-69DF-3A4D-B07C-5958E6B50AF0}" srcOrd="5" destOrd="0" presId="urn:microsoft.com/office/officeart/2005/8/layout/vList5"/>
    <dgm:cxn modelId="{0F922A63-5FF3-734B-B7AC-9758BECFC8CD}" type="presParOf" srcId="{58F56EAF-91E3-0046-B73F-2B452CB9AF30}" destId="{93325A8F-D5CB-E54B-895B-DD92ECF67B8F}" srcOrd="6" destOrd="0" presId="urn:microsoft.com/office/officeart/2005/8/layout/vList5"/>
    <dgm:cxn modelId="{D651B3FC-76E2-4E4F-8488-A9CA363249B2}" type="presParOf" srcId="{93325A8F-D5CB-E54B-895B-DD92ECF67B8F}" destId="{332D8BE9-362E-0F4D-9BA8-9D62ED2FE350}" srcOrd="0" destOrd="0" presId="urn:microsoft.com/office/officeart/2005/8/layout/vList5"/>
    <dgm:cxn modelId="{4F897924-7EF6-5942-B3D6-C558F8A53D91}" type="presParOf" srcId="{93325A8F-D5CB-E54B-895B-DD92ECF67B8F}" destId="{977A6779-B0FD-AC48-865F-0C99D13B03C0}" srcOrd="1" destOrd="0" presId="urn:microsoft.com/office/officeart/2005/8/layout/vList5"/>
    <dgm:cxn modelId="{BA4CB13C-504C-7145-9CE5-205DDD68FA92}" type="presParOf" srcId="{58F56EAF-91E3-0046-B73F-2B452CB9AF30}" destId="{422381BB-4154-914D-AEC7-7EA30230B543}" srcOrd="7" destOrd="0" presId="urn:microsoft.com/office/officeart/2005/8/layout/vList5"/>
    <dgm:cxn modelId="{4EEA305D-6368-AB4C-9FF2-0B3F8123BEE5}" type="presParOf" srcId="{58F56EAF-91E3-0046-B73F-2B452CB9AF30}" destId="{85B3D680-DF7F-6F4F-941E-A61D4C5CA162}" srcOrd="8" destOrd="0" presId="urn:microsoft.com/office/officeart/2005/8/layout/vList5"/>
    <dgm:cxn modelId="{63EC6BEE-4501-A543-BA26-BFCFF1E4356C}" type="presParOf" srcId="{85B3D680-DF7F-6F4F-941E-A61D4C5CA162}" destId="{A9E1A0C4-5260-524C-BEDF-E78EEBC68DBA}" srcOrd="0" destOrd="0" presId="urn:microsoft.com/office/officeart/2005/8/layout/vList5"/>
    <dgm:cxn modelId="{444D7F48-9C39-F145-A8FC-F805E375140D}" type="presParOf" srcId="{85B3D680-DF7F-6F4F-941E-A61D4C5CA162}" destId="{F194EFAA-3E23-AF49-AA05-6D335AD9CB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F05A1-2606-E94A-AD8A-64D9B0FE2763}">
      <dsp:nvSpPr>
        <dsp:cNvPr id="0" name=""/>
        <dsp:cNvSpPr/>
      </dsp:nvSpPr>
      <dsp:spPr>
        <a:xfrm>
          <a:off x="0" y="16740"/>
          <a:ext cx="6110084" cy="767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q-AL" sz="1800" b="0" i="0" kern="1200" dirty="0">
              <a:latin typeface="Arial" panose="020B0604020202020204" pitchFamily="34" charset="0"/>
              <a:cs typeface="Arial" panose="020B0604020202020204" pitchFamily="34" charset="0"/>
            </a:rPr>
            <a:t>Përfshirje e </a:t>
          </a:r>
          <a:r>
            <a:rPr lang="en-US" sz="1800" b="0" i="0" kern="1200" dirty="0" err="1">
              <a:latin typeface="Arial" panose="020B0604020202020204" pitchFamily="34" charset="0"/>
              <a:cs typeface="Arial" panose="020B0604020202020204" pitchFamily="34" charset="0"/>
            </a:rPr>
            <a:t>prioriteteve</a:t>
          </a:r>
          <a:r>
            <a:rPr lang="sq-AL"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të</a:t>
          </a:r>
          <a:r>
            <a:rPr lang="en-US" sz="1800" b="0" i="0" kern="1200" dirty="0">
              <a:latin typeface="Arial" panose="020B0604020202020204" pitchFamily="34" charset="0"/>
              <a:cs typeface="Arial" panose="020B0604020202020204" pitchFamily="34" charset="0"/>
            </a:rPr>
            <a:t> </a:t>
          </a:r>
          <a:r>
            <a:rPr lang="it-CH" sz="1800" b="0" i="0" kern="1200" dirty="0">
              <a:latin typeface="Arial" panose="020B0604020202020204" pitchFamily="34" charset="0"/>
              <a:cs typeface="Arial" panose="020B0604020202020204" pitchFamily="34" charset="0"/>
            </a:rPr>
            <a:t>programit politik të qeverisë për strehimin dhe digitalizimin</a:t>
          </a:r>
          <a:endParaRPr lang="en-GB" sz="1800" b="0" i="0" kern="1200" dirty="0">
            <a:latin typeface="Arial" panose="020B0604020202020204" pitchFamily="34" charset="0"/>
            <a:cs typeface="Arial" panose="020B0604020202020204" pitchFamily="34" charset="0"/>
          </a:endParaRPr>
        </a:p>
      </dsp:txBody>
      <dsp:txXfrm>
        <a:off x="37467" y="54207"/>
        <a:ext cx="6035150" cy="692586"/>
      </dsp:txXfrm>
    </dsp:sp>
    <dsp:sp modelId="{989642C8-7D00-2B40-A99B-6462C92A740E}">
      <dsp:nvSpPr>
        <dsp:cNvPr id="0" name=""/>
        <dsp:cNvSpPr/>
      </dsp:nvSpPr>
      <dsp:spPr>
        <a:xfrm>
          <a:off x="0" y="902340"/>
          <a:ext cx="6110084" cy="767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latin typeface="Arial" panose="020B0604020202020204" pitchFamily="34" charset="0"/>
              <a:cs typeface="Arial" panose="020B0604020202020204" pitchFamily="34" charset="0"/>
            </a:rPr>
            <a:t>Zbatim</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i</a:t>
          </a:r>
          <a:r>
            <a:rPr lang="en-GB"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Strategjisë</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së</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Strehimit</a:t>
          </a:r>
          <a:r>
            <a:rPr lang="en-US" sz="1800" b="0" i="0" kern="1200" dirty="0">
              <a:latin typeface="Arial" panose="020B0604020202020204" pitchFamily="34" charset="0"/>
              <a:cs typeface="Arial" panose="020B0604020202020204" pitchFamily="34" charset="0"/>
            </a:rPr>
            <a:t> Social 2016-2025, </a:t>
          </a:r>
          <a:r>
            <a:rPr lang="en-US" sz="1800" b="0" i="0" kern="1200" dirty="0" err="1">
              <a:latin typeface="Arial" panose="020B0604020202020204" pitchFamily="34" charset="0"/>
              <a:cs typeface="Arial" panose="020B0604020202020204" pitchFamily="34" charset="0"/>
            </a:rPr>
            <a:t>të</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miratuar</a:t>
          </a:r>
          <a:r>
            <a:rPr lang="en-US" sz="1800" b="0" i="0" kern="1200" dirty="0">
              <a:latin typeface="Arial" panose="020B0604020202020204" pitchFamily="34" charset="0"/>
              <a:cs typeface="Arial" panose="020B0604020202020204" pitchFamily="34" charset="0"/>
            </a:rPr>
            <a:t> me VKM nr. 405, datë 1.6.2016</a:t>
          </a:r>
          <a:endParaRPr lang="en-GB" sz="1800" b="0" i="0" kern="1200" dirty="0">
            <a:latin typeface="Arial" panose="020B0604020202020204" pitchFamily="34" charset="0"/>
            <a:cs typeface="Arial" panose="020B0604020202020204" pitchFamily="34" charset="0"/>
          </a:endParaRPr>
        </a:p>
      </dsp:txBody>
      <dsp:txXfrm>
        <a:off x="37467" y="939807"/>
        <a:ext cx="6035150" cy="692586"/>
      </dsp:txXfrm>
    </dsp:sp>
    <dsp:sp modelId="{AFDA3B51-3A59-2A49-952B-A652037DAF11}">
      <dsp:nvSpPr>
        <dsp:cNvPr id="0" name=""/>
        <dsp:cNvSpPr/>
      </dsp:nvSpPr>
      <dsp:spPr>
        <a:xfrm>
          <a:off x="0" y="1787940"/>
          <a:ext cx="6110084" cy="767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sq-AL" sz="1800" b="0" i="0" kern="1200" dirty="0">
              <a:latin typeface="Arial" panose="020B0604020202020204" pitchFamily="34" charset="0"/>
              <a:cs typeface="Arial" panose="020B0604020202020204" pitchFamily="34" charset="0"/>
            </a:rPr>
            <a:t>Përputhje me Objektivat e Zhvillimit të Qëndrueshëm -objektivi 11.1</a:t>
          </a:r>
          <a:endParaRPr lang="en-GB" sz="1800" b="0" i="0" kern="1200" dirty="0">
            <a:latin typeface="Arial" panose="020B0604020202020204" pitchFamily="34" charset="0"/>
            <a:cs typeface="Arial" panose="020B0604020202020204" pitchFamily="34" charset="0"/>
          </a:endParaRPr>
        </a:p>
      </dsp:txBody>
      <dsp:txXfrm>
        <a:off x="37467" y="1825407"/>
        <a:ext cx="6035150" cy="692586"/>
      </dsp:txXfrm>
    </dsp:sp>
    <dsp:sp modelId="{E3E27E3C-18A3-0945-9249-2E904EBA71CB}">
      <dsp:nvSpPr>
        <dsp:cNvPr id="0" name=""/>
        <dsp:cNvSpPr/>
      </dsp:nvSpPr>
      <dsp:spPr>
        <a:xfrm>
          <a:off x="0" y="2673540"/>
          <a:ext cx="6110084" cy="767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dirty="0" err="1">
              <a:latin typeface="Arial" panose="020B0604020202020204" pitchFamily="34" charset="0"/>
              <a:cs typeface="Arial" panose="020B0604020202020204" pitchFamily="34" charset="0"/>
            </a:rPr>
            <a:t>Reflektim</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i</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problemeve</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të</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dala</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nga</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zbatimi</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i</a:t>
          </a:r>
          <a:r>
            <a:rPr lang="en-GB" sz="1800" b="0" i="0" kern="1200" dirty="0">
              <a:latin typeface="Arial" panose="020B0604020202020204" pitchFamily="34" charset="0"/>
              <a:cs typeface="Arial" panose="020B0604020202020204" pitchFamily="34" charset="0"/>
            </a:rPr>
            <a:t> </a:t>
          </a:r>
          <a:r>
            <a:rPr lang="en-GB" sz="1800" b="0" i="0" kern="1200" dirty="0" err="1">
              <a:latin typeface="Arial" panose="020B0604020202020204" pitchFamily="34" charset="0"/>
              <a:cs typeface="Arial" panose="020B0604020202020204" pitchFamily="34" charset="0"/>
            </a:rPr>
            <a:t>ligjit</a:t>
          </a:r>
          <a:endParaRPr lang="en-GB" sz="1800" b="0" i="0" kern="1200" dirty="0">
            <a:latin typeface="Arial" panose="020B0604020202020204" pitchFamily="34" charset="0"/>
            <a:cs typeface="Arial" panose="020B0604020202020204" pitchFamily="34" charset="0"/>
          </a:endParaRPr>
        </a:p>
      </dsp:txBody>
      <dsp:txXfrm>
        <a:off x="37467" y="2711007"/>
        <a:ext cx="6035150" cy="692586"/>
      </dsp:txXfrm>
    </dsp:sp>
    <dsp:sp modelId="{23B3677D-B4CB-1B43-976C-B654AFC1DD26}">
      <dsp:nvSpPr>
        <dsp:cNvPr id="0" name=""/>
        <dsp:cNvSpPr/>
      </dsp:nvSpPr>
      <dsp:spPr>
        <a:xfrm>
          <a:off x="0" y="3559140"/>
          <a:ext cx="6110084" cy="76752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err="1">
              <a:latin typeface="Arial" panose="020B0604020202020204" pitchFamily="34" charset="0"/>
              <a:cs typeface="Arial" panose="020B0604020202020204" pitchFamily="34" charset="0"/>
            </a:rPr>
            <a:t>Korrigjime</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dhe</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përmirësim</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të</a:t>
          </a:r>
          <a:r>
            <a:rPr lang="en-US" sz="1800" b="0" i="0" kern="1200" dirty="0">
              <a:latin typeface="Arial" panose="020B0604020202020204" pitchFamily="34" charset="0"/>
              <a:cs typeface="Arial" panose="020B0604020202020204" pitchFamily="34" charset="0"/>
            </a:rPr>
            <a:t> </a:t>
          </a:r>
          <a:r>
            <a:rPr lang="en-US" sz="1800" b="0" i="0" kern="1200" dirty="0" err="1">
              <a:latin typeface="Arial" panose="020B0604020202020204" pitchFamily="34" charset="0"/>
              <a:cs typeface="Arial" panose="020B0604020202020204" pitchFamily="34" charset="0"/>
            </a:rPr>
            <a:t>procedurave</a:t>
          </a:r>
          <a:endParaRPr lang="en-GB" sz="1800" b="0" i="0" kern="1200" dirty="0">
            <a:latin typeface="Arial" panose="020B0604020202020204" pitchFamily="34" charset="0"/>
            <a:cs typeface="Arial" panose="020B0604020202020204" pitchFamily="34" charset="0"/>
          </a:endParaRPr>
        </a:p>
      </dsp:txBody>
      <dsp:txXfrm>
        <a:off x="37467" y="3596607"/>
        <a:ext cx="6035150"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76BF6-A504-5642-AE90-AE8B18259546}">
      <dsp:nvSpPr>
        <dsp:cNvPr id="0" name=""/>
        <dsp:cNvSpPr/>
      </dsp:nvSpPr>
      <dsp:spPr>
        <a:xfrm>
          <a:off x="-4760269" y="-729634"/>
          <a:ext cx="5669933" cy="5669933"/>
        </a:xfrm>
        <a:prstGeom prst="blockArc">
          <a:avLst>
            <a:gd name="adj1" fmla="val 18900000"/>
            <a:gd name="adj2" fmla="val 2700000"/>
            <a:gd name="adj3" fmla="val 381"/>
          </a:avLst>
        </a:pr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90139-3672-1E41-A207-B4C7A0524C74}">
      <dsp:nvSpPr>
        <dsp:cNvPr id="0" name=""/>
        <dsp:cNvSpPr/>
      </dsp:nvSpPr>
      <dsp:spPr>
        <a:xfrm>
          <a:off x="476409" y="254589"/>
          <a:ext cx="4505784" cy="786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166" tIns="45720" rIns="45720" bIns="45720" numCol="1" spcCol="1270" anchor="ctr" anchorCtr="0">
          <a:noAutofit/>
        </a:bodyPr>
        <a:lstStyle/>
        <a:p>
          <a:pPr marL="0" lvl="0" indent="0" algn="l" defTabSz="800100">
            <a:lnSpc>
              <a:spcPct val="90000"/>
            </a:lnSpc>
            <a:spcBef>
              <a:spcPct val="0"/>
            </a:spcBef>
            <a:spcAft>
              <a:spcPct val="35000"/>
            </a:spcAft>
            <a:buNone/>
          </a:pPr>
          <a:r>
            <a:rPr lang="it-CH" sz="1800" kern="1200" dirty="0">
              <a:effectLst/>
              <a:latin typeface="Arial" panose="020B0604020202020204" pitchFamily="34" charset="0"/>
              <a:ea typeface="Times New Roman" panose="02020603050405020304" pitchFamily="18" charset="0"/>
              <a:cs typeface="Arial" panose="020B0604020202020204" pitchFamily="34" charset="0"/>
            </a:rPr>
            <a:t>Shtimi i mundësive për strehim social për familjet dhe të rinjtë</a:t>
          </a:r>
          <a:endParaRPr lang="en-GB" sz="1800" kern="1200" dirty="0">
            <a:latin typeface="Arial" panose="020B0604020202020204" pitchFamily="34" charset="0"/>
            <a:cs typeface="Arial" panose="020B0604020202020204" pitchFamily="34" charset="0"/>
          </a:endParaRPr>
        </a:p>
      </dsp:txBody>
      <dsp:txXfrm>
        <a:off x="476409" y="254589"/>
        <a:ext cx="4505784" cy="786021"/>
      </dsp:txXfrm>
    </dsp:sp>
    <dsp:sp modelId="{9BE684BE-7C0A-F749-A76E-D9B0E0AD2D4D}">
      <dsp:nvSpPr>
        <dsp:cNvPr id="0" name=""/>
        <dsp:cNvSpPr/>
      </dsp:nvSpPr>
      <dsp:spPr>
        <a:xfrm>
          <a:off x="71553" y="242744"/>
          <a:ext cx="809710" cy="809710"/>
        </a:xfrm>
        <a:prstGeom prst="ellipse">
          <a:avLst/>
        </a:prstGeom>
        <a:solidFill>
          <a:schemeClr val="bg2">
            <a:lumMod val="9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3F7329-76C2-984A-8AC3-A1490143D8E2}">
      <dsp:nvSpPr>
        <dsp:cNvPr id="0" name=""/>
        <dsp:cNvSpPr/>
      </dsp:nvSpPr>
      <dsp:spPr>
        <a:xfrm>
          <a:off x="847789" y="1226410"/>
          <a:ext cx="4134404" cy="786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166" tIns="45720" rIns="45720" bIns="45720" numCol="1" spcCol="1270" anchor="ctr" anchorCtr="0">
          <a:noAutofit/>
        </a:bodyPr>
        <a:lstStyle/>
        <a:p>
          <a:pPr marL="0" lvl="0" indent="0" algn="l" defTabSz="800100">
            <a:lnSpc>
              <a:spcPct val="90000"/>
            </a:lnSpc>
            <a:spcBef>
              <a:spcPct val="0"/>
            </a:spcBef>
            <a:spcAft>
              <a:spcPct val="35000"/>
            </a:spcAft>
            <a:buNone/>
          </a:pPr>
          <a:r>
            <a:rPr lang="it-CH" sz="1800" kern="1200" dirty="0">
              <a:effectLst/>
              <a:latin typeface="Arial" panose="020B0604020202020204" pitchFamily="34" charset="0"/>
              <a:ea typeface="Times New Roman" panose="02020603050405020304" pitchFamily="18" charset="0"/>
              <a:cs typeface="Arial" panose="020B0604020202020204" pitchFamily="34" charset="0"/>
            </a:rPr>
            <a:t>Forcimi i rregullave për digjitalizimin e programeve sociale</a:t>
          </a:r>
          <a:endParaRPr lang="x-none" sz="1800" kern="1200" dirty="0">
            <a:effectLst/>
            <a:latin typeface="Arial" panose="020B0604020202020204" pitchFamily="34" charset="0"/>
            <a:ea typeface="Times New Roman" panose="02020603050405020304" pitchFamily="18" charset="0"/>
            <a:cs typeface="Arial" panose="020B0604020202020204" pitchFamily="34" charset="0"/>
          </a:endParaRPr>
        </a:p>
      </dsp:txBody>
      <dsp:txXfrm>
        <a:off x="847789" y="1226410"/>
        <a:ext cx="4134404" cy="786021"/>
      </dsp:txXfrm>
    </dsp:sp>
    <dsp:sp modelId="{FBB22E97-8483-2640-A63A-E29A00A5EEF7}">
      <dsp:nvSpPr>
        <dsp:cNvPr id="0" name=""/>
        <dsp:cNvSpPr/>
      </dsp:nvSpPr>
      <dsp:spPr>
        <a:xfrm>
          <a:off x="442934" y="1214566"/>
          <a:ext cx="809710" cy="809710"/>
        </a:xfrm>
        <a:prstGeom prst="ellipse">
          <a:avLst/>
        </a:prstGeom>
        <a:solidFill>
          <a:schemeClr val="bg2">
            <a:lumMod val="9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8A89D-A37C-6641-AFBA-FAE0D40EEFC7}">
      <dsp:nvSpPr>
        <dsp:cNvPr id="0" name=""/>
        <dsp:cNvSpPr/>
      </dsp:nvSpPr>
      <dsp:spPr>
        <a:xfrm>
          <a:off x="847789" y="2198232"/>
          <a:ext cx="4134404" cy="786021"/>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166" tIns="45720" rIns="45720" bIns="45720" numCol="1" spcCol="1270" anchor="ctr" anchorCtr="0">
          <a:noAutofit/>
        </a:bodyPr>
        <a:lstStyle/>
        <a:p>
          <a:pPr marL="0" lvl="0" indent="0" algn="l" defTabSz="800100">
            <a:lnSpc>
              <a:spcPct val="90000"/>
            </a:lnSpc>
            <a:spcBef>
              <a:spcPct val="0"/>
            </a:spcBef>
            <a:spcAft>
              <a:spcPct val="35000"/>
            </a:spcAft>
            <a:buNone/>
          </a:pPr>
          <a:r>
            <a:rPr lang="it-CH" sz="1800" kern="1200" dirty="0">
              <a:effectLst/>
              <a:latin typeface="Arial" panose="020B0604020202020204" pitchFamily="34" charset="0"/>
              <a:ea typeface="Times New Roman" panose="02020603050405020304" pitchFamily="18" charset="0"/>
              <a:cs typeface="Arial" panose="020B0604020202020204" pitchFamily="34" charset="0"/>
            </a:rPr>
            <a:t>Përmirësim i rregullave procedurale</a:t>
          </a:r>
        </a:p>
      </dsp:txBody>
      <dsp:txXfrm>
        <a:off x="847789" y="2198232"/>
        <a:ext cx="4134404" cy="786021"/>
      </dsp:txXfrm>
    </dsp:sp>
    <dsp:sp modelId="{DF455B74-4BFD-0842-8492-85EAAF8D1F20}">
      <dsp:nvSpPr>
        <dsp:cNvPr id="0" name=""/>
        <dsp:cNvSpPr/>
      </dsp:nvSpPr>
      <dsp:spPr>
        <a:xfrm>
          <a:off x="442934" y="2186387"/>
          <a:ext cx="809710" cy="809710"/>
        </a:xfrm>
        <a:prstGeom prst="ellipse">
          <a:avLst/>
        </a:prstGeom>
        <a:solidFill>
          <a:schemeClr val="bg2">
            <a:lumMod val="9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8D7EBD-3781-7A4E-82B2-85820E2C3BD3}">
      <dsp:nvSpPr>
        <dsp:cNvPr id="0" name=""/>
        <dsp:cNvSpPr/>
      </dsp:nvSpPr>
      <dsp:spPr>
        <a:xfrm>
          <a:off x="476409" y="3038556"/>
          <a:ext cx="4505784" cy="104901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166" tIns="45720" rIns="45720" bIns="45720" numCol="1" spcCol="1270" anchor="ctr" anchorCtr="0">
          <a:noAutofit/>
        </a:bodyPr>
        <a:lstStyle/>
        <a:p>
          <a:pPr marL="0" lvl="0" indent="0" algn="l" defTabSz="800100">
            <a:lnSpc>
              <a:spcPct val="90000"/>
            </a:lnSpc>
            <a:spcBef>
              <a:spcPct val="0"/>
            </a:spcBef>
            <a:spcAft>
              <a:spcPct val="35000"/>
            </a:spcAft>
            <a:buNone/>
          </a:pPr>
          <a:r>
            <a:rPr lang="it-CH" sz="1800" kern="1200" dirty="0">
              <a:effectLst/>
              <a:latin typeface="Arial" panose="020B0604020202020204" pitchFamily="34" charset="0"/>
              <a:ea typeface="Times New Roman" panose="02020603050405020304" pitchFamily="18" charset="0"/>
              <a:cs typeface="Arial" panose="020B0604020202020204" pitchFamily="34" charset="0"/>
            </a:rPr>
            <a:t>Përfshirja në ligj e rregullave për monitorimin dhe kundravajtjet administrative</a:t>
          </a:r>
        </a:p>
      </dsp:txBody>
      <dsp:txXfrm>
        <a:off x="476409" y="3038556"/>
        <a:ext cx="4505784" cy="1049016"/>
      </dsp:txXfrm>
    </dsp:sp>
    <dsp:sp modelId="{C721E1FC-2E75-8B41-9E4C-84E39AD9D169}">
      <dsp:nvSpPr>
        <dsp:cNvPr id="0" name=""/>
        <dsp:cNvSpPr/>
      </dsp:nvSpPr>
      <dsp:spPr>
        <a:xfrm>
          <a:off x="71553" y="3158209"/>
          <a:ext cx="809710" cy="809710"/>
        </a:xfrm>
        <a:prstGeom prst="ellipse">
          <a:avLst/>
        </a:prstGeom>
        <a:solidFill>
          <a:schemeClr val="bg2">
            <a:lumMod val="9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186E7-E060-6E47-B407-32E7FEE1334C}">
      <dsp:nvSpPr>
        <dsp:cNvPr id="0" name=""/>
        <dsp:cNvSpPr/>
      </dsp:nvSpPr>
      <dsp:spPr>
        <a:xfrm rot="5400000">
          <a:off x="7170239" y="-3118372"/>
          <a:ext cx="651759" cy="7055170"/>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q-AL" sz="1600" kern="1200" dirty="0">
              <a:latin typeface="Arial" panose="020B0604020202020204" pitchFamily="34" charset="0"/>
              <a:cs typeface="Arial" panose="020B0604020202020204" pitchFamily="34" charset="0"/>
            </a:rPr>
            <a:t>Shtohen individët/familjet që ndodhen në situatë të dhunës në familje, e vërtetuar me urdhër rmbrojtjeje apo urdhër të menjëhershëm mbrojtjeje, lëshuar nga gjykata</a:t>
          </a:r>
          <a:endParaRPr lang="en-GB" sz="1600" kern="1200" dirty="0">
            <a:latin typeface="Arial" panose="020B0604020202020204" pitchFamily="34" charset="0"/>
            <a:cs typeface="Arial" panose="020B0604020202020204" pitchFamily="34" charset="0"/>
          </a:endParaRPr>
        </a:p>
      </dsp:txBody>
      <dsp:txXfrm rot="-5400000">
        <a:off x="3968534" y="115149"/>
        <a:ext cx="7023354" cy="588127"/>
      </dsp:txXfrm>
    </dsp:sp>
    <dsp:sp modelId="{27186EA5-D86F-A647-A945-3FC3088EE784}">
      <dsp:nvSpPr>
        <dsp:cNvPr id="0" name=""/>
        <dsp:cNvSpPr/>
      </dsp:nvSpPr>
      <dsp:spPr>
        <a:xfrm>
          <a:off x="0" y="1863"/>
          <a:ext cx="3968533" cy="814698"/>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q-AL" sz="2000" kern="1200" spc="-20" dirty="0">
              <a:effectLst/>
              <a:latin typeface="Arial" panose="020B0604020202020204" pitchFamily="34" charset="0"/>
              <a:ea typeface="Times New Roman" panose="02020603050405020304" pitchFamily="18" charset="0"/>
              <a:cs typeface="Arial" panose="020B0604020202020204" pitchFamily="34" charset="0"/>
            </a:rPr>
            <a:t>Kushtet emergjente për strehim </a:t>
          </a:r>
          <a:endParaRPr lang="en-GB" sz="2000" kern="1200" dirty="0">
            <a:latin typeface="Arial" panose="020B0604020202020204" pitchFamily="34" charset="0"/>
            <a:cs typeface="Arial" panose="020B0604020202020204" pitchFamily="34" charset="0"/>
          </a:endParaRPr>
        </a:p>
      </dsp:txBody>
      <dsp:txXfrm>
        <a:off x="39770" y="41633"/>
        <a:ext cx="3888993" cy="735158"/>
      </dsp:txXfrm>
    </dsp:sp>
    <dsp:sp modelId="{DBE07D06-DAEA-7445-BA0F-D5EDDFD53833}">
      <dsp:nvSpPr>
        <dsp:cNvPr id="0" name=""/>
        <dsp:cNvSpPr/>
      </dsp:nvSpPr>
      <dsp:spPr>
        <a:xfrm rot="5400000">
          <a:off x="7170239" y="-2262938"/>
          <a:ext cx="651759" cy="7055170"/>
        </a:xfrm>
        <a:prstGeom prst="round2SameRect">
          <a:avLst/>
        </a:prstGeom>
        <a:solidFill>
          <a:schemeClr val="accent4">
            <a:tint val="40000"/>
            <a:alpha val="90000"/>
            <a:hueOff val="5164615"/>
            <a:satOff val="-2812"/>
            <a:lumOff val="368"/>
            <a:alphaOff val="0"/>
          </a:schemeClr>
        </a:solidFill>
        <a:ln w="12700" cap="flat" cmpd="sng" algn="ctr">
          <a:solidFill>
            <a:schemeClr val="accent4">
              <a:tint val="40000"/>
              <a:alpha val="90000"/>
              <a:hueOff val="5164615"/>
              <a:satOff val="-2812"/>
              <a:lumOff val="3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q-AL" sz="1600" kern="1200" dirty="0">
              <a:effectLst/>
              <a:latin typeface="Arial" panose="020B0604020202020204" pitchFamily="34" charset="0"/>
              <a:ea typeface="Times New Roman" panose="02020603050405020304" pitchFamily="18" charset="0"/>
              <a:cs typeface="Arial" panose="020B0604020202020204" pitchFamily="34" charset="0"/>
            </a:rPr>
            <a:t>Qartësohet se janë ato subjekte që jo vetëm nuk kanë banesë, por nuk kanë të tillë sipas normave të strehimit sipas këtij ligji, dhe jo vetëm nuk kanë të ardhura, por nuk kanë të ardhura të mjaftueshme sipas këtij ligji</a:t>
          </a:r>
          <a:endParaRPr lang="en-GB" sz="1600" kern="1200" dirty="0">
            <a:latin typeface="Arial" panose="020B0604020202020204" pitchFamily="34" charset="0"/>
            <a:cs typeface="Arial" panose="020B0604020202020204" pitchFamily="34" charset="0"/>
          </a:endParaRPr>
        </a:p>
      </dsp:txBody>
      <dsp:txXfrm rot="-5400000">
        <a:off x="3968534" y="970583"/>
        <a:ext cx="7023354" cy="588127"/>
      </dsp:txXfrm>
    </dsp:sp>
    <dsp:sp modelId="{B00EBDBF-E784-6E4C-B323-BB7EDAF48FCE}">
      <dsp:nvSpPr>
        <dsp:cNvPr id="0" name=""/>
        <dsp:cNvSpPr/>
      </dsp:nvSpPr>
      <dsp:spPr>
        <a:xfrm>
          <a:off x="0" y="857297"/>
          <a:ext cx="3968533" cy="814698"/>
        </a:xfrm>
        <a:prstGeom prst="roundRect">
          <a:avLst/>
        </a:prstGeom>
        <a:solidFill>
          <a:schemeClr val="accent4">
            <a:hueOff val="5105758"/>
            <a:satOff val="-5996"/>
            <a:lumOff val="230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q-AL" sz="2000" kern="1200" spc="-20" dirty="0">
              <a:effectLst/>
              <a:latin typeface="Arial" panose="020B0604020202020204" pitchFamily="34" charset="0"/>
              <a:ea typeface="Times New Roman" panose="02020603050405020304" pitchFamily="18" charset="0"/>
              <a:cs typeface="Arial" panose="020B0604020202020204" pitchFamily="34" charset="0"/>
            </a:rPr>
            <a:t>Individ/familje në nevojë për strehim</a:t>
          </a:r>
          <a:endParaRPr lang="en-GB" sz="2000" kern="1200" dirty="0">
            <a:latin typeface="Arial" panose="020B0604020202020204" pitchFamily="34" charset="0"/>
            <a:cs typeface="Arial" panose="020B0604020202020204" pitchFamily="34" charset="0"/>
          </a:endParaRPr>
        </a:p>
      </dsp:txBody>
      <dsp:txXfrm>
        <a:off x="39770" y="897067"/>
        <a:ext cx="3888993" cy="735158"/>
      </dsp:txXfrm>
    </dsp:sp>
    <dsp:sp modelId="{AD6349AA-C6AA-AE4C-968B-5D6A5EC39BC6}">
      <dsp:nvSpPr>
        <dsp:cNvPr id="0" name=""/>
        <dsp:cNvSpPr/>
      </dsp:nvSpPr>
      <dsp:spPr>
        <a:xfrm rot="5400000">
          <a:off x="7170239" y="-1407504"/>
          <a:ext cx="651759" cy="7055170"/>
        </a:xfrm>
        <a:prstGeom prst="round2SameRect">
          <a:avLst/>
        </a:prstGeom>
        <a:solidFill>
          <a:schemeClr val="accent4">
            <a:tint val="40000"/>
            <a:alpha val="90000"/>
            <a:hueOff val="10329230"/>
            <a:satOff val="-5624"/>
            <a:lumOff val="737"/>
            <a:alphaOff val="0"/>
          </a:schemeClr>
        </a:solidFill>
        <a:ln w="12700" cap="flat" cmpd="sng" algn="ctr">
          <a:solidFill>
            <a:schemeClr val="accent4">
              <a:tint val="40000"/>
              <a:alpha val="90000"/>
              <a:hueOff val="10329230"/>
              <a:satOff val="-5624"/>
              <a:lumOff val="7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latin typeface="Arial" panose="020B0604020202020204" pitchFamily="34" charset="0"/>
              <a:cs typeface="Arial" panose="020B0604020202020204" pitchFamily="34" charset="0"/>
            </a:rPr>
            <a:t>Identifikim</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dhe</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qartësim</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i</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të</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ardhurave</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që</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nuk</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llogariten</a:t>
          </a:r>
          <a:r>
            <a:rPr lang="en-GB" sz="1600" kern="1200" dirty="0">
              <a:latin typeface="Arial" panose="020B0604020202020204" pitchFamily="34" charset="0"/>
              <a:cs typeface="Arial" panose="020B0604020202020204" pitchFamily="34" charset="0"/>
            </a:rPr>
            <a:t> </a:t>
          </a:r>
        </a:p>
      </dsp:txBody>
      <dsp:txXfrm rot="-5400000">
        <a:off x="3968534" y="1826017"/>
        <a:ext cx="7023354" cy="588127"/>
      </dsp:txXfrm>
    </dsp:sp>
    <dsp:sp modelId="{ADF798C5-25DA-7E4E-AE36-B9C89EE32627}">
      <dsp:nvSpPr>
        <dsp:cNvPr id="0" name=""/>
        <dsp:cNvSpPr/>
      </dsp:nvSpPr>
      <dsp:spPr>
        <a:xfrm>
          <a:off x="0" y="1712731"/>
          <a:ext cx="3968533" cy="814698"/>
        </a:xfrm>
        <a:prstGeom prst="roundRect">
          <a:avLst/>
        </a:prstGeom>
        <a:solidFill>
          <a:schemeClr val="accent4">
            <a:hueOff val="10211516"/>
            <a:satOff val="-11993"/>
            <a:lumOff val="4608"/>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q-AL" sz="2000" kern="1200" dirty="0">
              <a:latin typeface="Arial" panose="020B0604020202020204" pitchFamily="34" charset="0"/>
              <a:cs typeface="Arial" panose="020B0604020202020204" pitchFamily="34" charset="0"/>
            </a:rPr>
            <a:t>Të ardhura familjare</a:t>
          </a:r>
          <a:endParaRPr lang="en-GB" sz="2000" kern="1200" dirty="0">
            <a:latin typeface="Arial" panose="020B0604020202020204" pitchFamily="34" charset="0"/>
            <a:cs typeface="Arial" panose="020B0604020202020204" pitchFamily="34" charset="0"/>
          </a:endParaRPr>
        </a:p>
      </dsp:txBody>
      <dsp:txXfrm>
        <a:off x="39770" y="1752501"/>
        <a:ext cx="3888993" cy="735158"/>
      </dsp:txXfrm>
    </dsp:sp>
    <dsp:sp modelId="{977A6779-B0FD-AC48-865F-0C99D13B03C0}">
      <dsp:nvSpPr>
        <dsp:cNvPr id="0" name=""/>
        <dsp:cNvSpPr/>
      </dsp:nvSpPr>
      <dsp:spPr>
        <a:xfrm rot="5400000">
          <a:off x="7170239" y="-552070"/>
          <a:ext cx="651759" cy="7055170"/>
        </a:xfrm>
        <a:prstGeom prst="round2SameRect">
          <a:avLst/>
        </a:prstGeom>
        <a:solidFill>
          <a:schemeClr val="accent4">
            <a:tint val="40000"/>
            <a:alpha val="90000"/>
            <a:hueOff val="15493846"/>
            <a:satOff val="-8436"/>
            <a:lumOff val="1105"/>
            <a:alphaOff val="0"/>
          </a:schemeClr>
        </a:solidFill>
        <a:ln w="12700" cap="flat" cmpd="sng" algn="ctr">
          <a:solidFill>
            <a:schemeClr val="accent4">
              <a:tint val="40000"/>
              <a:alpha val="90000"/>
              <a:hueOff val="15493846"/>
              <a:satOff val="-8436"/>
              <a:lumOff val="11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sq-AL" sz="1600" kern="1200" dirty="0">
              <a:latin typeface="Arial" panose="020B0604020202020204" pitchFamily="34" charset="0"/>
              <a:cs typeface="Arial" panose="020B0604020202020204" pitchFamily="34" charset="0"/>
            </a:rPr>
            <a:t>Përmirësimi i kushteve të banimit, si dhe i zonës/lagjes ku ndodhen këto banesa</a:t>
          </a:r>
          <a:endParaRPr lang="en-GB" sz="1600" kern="1200" dirty="0">
            <a:latin typeface="Arial" panose="020B0604020202020204" pitchFamily="34" charset="0"/>
            <a:cs typeface="Arial" panose="020B0604020202020204" pitchFamily="34" charset="0"/>
          </a:endParaRPr>
        </a:p>
      </dsp:txBody>
      <dsp:txXfrm rot="-5400000">
        <a:off x="3968534" y="2681451"/>
        <a:ext cx="7023354" cy="588127"/>
      </dsp:txXfrm>
    </dsp:sp>
    <dsp:sp modelId="{332D8BE9-362E-0F4D-9BA8-9D62ED2FE350}">
      <dsp:nvSpPr>
        <dsp:cNvPr id="0" name=""/>
        <dsp:cNvSpPr/>
      </dsp:nvSpPr>
      <dsp:spPr>
        <a:xfrm>
          <a:off x="0" y="2568164"/>
          <a:ext cx="3968533" cy="814698"/>
        </a:xfrm>
        <a:prstGeom prst="roundRect">
          <a:avLst/>
        </a:prstGeom>
        <a:solidFill>
          <a:schemeClr val="accent4">
            <a:hueOff val="15317274"/>
            <a:satOff val="-17989"/>
            <a:lumOff val="6912"/>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q-AL" sz="2000" kern="1200" dirty="0">
              <a:latin typeface="Arial" panose="020B0604020202020204" pitchFamily="34" charset="0"/>
              <a:cs typeface="Arial" panose="020B0604020202020204" pitchFamily="34" charset="0"/>
            </a:rPr>
            <a:t>Vendbanime të papërshtatshme</a:t>
          </a:r>
          <a:endParaRPr lang="en-US"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t>
          </a:r>
          <a:r>
            <a:rPr lang="en-US" sz="2000" b="1" kern="1200" dirty="0">
              <a:latin typeface="Arial" panose="020B0604020202020204" pitchFamily="34" charset="0"/>
              <a:cs typeface="Arial" panose="020B0604020202020204" pitchFamily="34" charset="0"/>
            </a:rPr>
            <a:t>SLUMS</a:t>
          </a:r>
          <a:r>
            <a:rPr lang="en-US" sz="2000" kern="1200" dirty="0">
              <a:latin typeface="Arial" panose="020B0604020202020204" pitchFamily="34" charset="0"/>
              <a:cs typeface="Arial" panose="020B0604020202020204" pitchFamily="34" charset="0"/>
            </a:rPr>
            <a:t>”</a:t>
          </a:r>
          <a:endParaRPr lang="en-GB" sz="2000" kern="1200" dirty="0">
            <a:latin typeface="Arial" panose="020B0604020202020204" pitchFamily="34" charset="0"/>
            <a:cs typeface="Arial" panose="020B0604020202020204" pitchFamily="34" charset="0"/>
          </a:endParaRPr>
        </a:p>
      </dsp:txBody>
      <dsp:txXfrm>
        <a:off x="39770" y="2607934"/>
        <a:ext cx="3888993" cy="735158"/>
      </dsp:txXfrm>
    </dsp:sp>
    <dsp:sp modelId="{F194EFAA-3E23-AF49-AA05-6D335AD9CBA4}">
      <dsp:nvSpPr>
        <dsp:cNvPr id="0" name=""/>
        <dsp:cNvSpPr/>
      </dsp:nvSpPr>
      <dsp:spPr>
        <a:xfrm rot="5400000">
          <a:off x="7170239" y="303362"/>
          <a:ext cx="651759" cy="7055170"/>
        </a:xfrm>
        <a:prstGeom prst="round2SameRect">
          <a:avLst/>
        </a:prstGeom>
        <a:solidFill>
          <a:schemeClr val="accent4">
            <a:tint val="40000"/>
            <a:alpha val="90000"/>
            <a:hueOff val="20658461"/>
            <a:satOff val="-11248"/>
            <a:lumOff val="1474"/>
            <a:alphaOff val="0"/>
          </a:schemeClr>
        </a:solidFill>
        <a:ln w="12700" cap="flat" cmpd="sng" algn="ctr">
          <a:solidFill>
            <a:schemeClr val="accent4">
              <a:tint val="40000"/>
              <a:alpha val="90000"/>
              <a:hueOff val="20658461"/>
              <a:satOff val="-11248"/>
              <a:lumOff val="14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err="1">
              <a:latin typeface="Arial" panose="020B0604020202020204" pitchFamily="34" charset="0"/>
              <a:cs typeface="Arial" panose="020B0604020202020204" pitchFamily="34" charset="0"/>
            </a:rPr>
            <a:t>Shtohet</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në</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projektligj</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kuptimi</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i</a:t>
          </a:r>
          <a:r>
            <a:rPr lang="en-GB" sz="1600" kern="1200" dirty="0">
              <a:latin typeface="Arial" panose="020B0604020202020204" pitchFamily="34" charset="0"/>
              <a:cs typeface="Arial" panose="020B0604020202020204" pitchFamily="34" charset="0"/>
            </a:rPr>
            <a:t> </a:t>
          </a:r>
          <a:r>
            <a:rPr lang="en-GB" sz="1600" kern="1200" dirty="0" err="1">
              <a:latin typeface="Arial" panose="020B0604020202020204" pitchFamily="34" charset="0"/>
              <a:cs typeface="Arial" panose="020B0604020202020204" pitchFamily="34" charset="0"/>
            </a:rPr>
            <a:t>monitorimit</a:t>
          </a:r>
          <a:r>
            <a:rPr lang="en-GB" sz="1600" kern="1200" dirty="0">
              <a:latin typeface="Arial" panose="020B0604020202020204" pitchFamily="34" charset="0"/>
              <a:cs typeface="Arial" panose="020B0604020202020204" pitchFamily="34" charset="0"/>
            </a:rPr>
            <a:t> </a:t>
          </a:r>
        </a:p>
      </dsp:txBody>
      <dsp:txXfrm rot="-5400000">
        <a:off x="3968534" y="3536883"/>
        <a:ext cx="7023354" cy="588127"/>
      </dsp:txXfrm>
    </dsp:sp>
    <dsp:sp modelId="{A9E1A0C4-5260-524C-BEDF-E78EEBC68DBA}">
      <dsp:nvSpPr>
        <dsp:cNvPr id="0" name=""/>
        <dsp:cNvSpPr/>
      </dsp:nvSpPr>
      <dsp:spPr>
        <a:xfrm>
          <a:off x="0" y="3423598"/>
          <a:ext cx="3968533" cy="814698"/>
        </a:xfrm>
        <a:prstGeom prst="roundRect">
          <a:avLst/>
        </a:prstGeom>
        <a:solidFill>
          <a:schemeClr val="accent4">
            <a:hueOff val="20423033"/>
            <a:satOff val="-23986"/>
            <a:lumOff val="9216"/>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err="1">
              <a:latin typeface="Arial" panose="020B0604020202020204" pitchFamily="34" charset="0"/>
              <a:cs typeface="Arial" panose="020B0604020202020204" pitchFamily="34" charset="0"/>
            </a:rPr>
            <a:t>Monitorim</a:t>
          </a:r>
          <a:endParaRPr lang="en-GB" sz="2000" kern="1200" dirty="0">
            <a:latin typeface="Arial" panose="020B0604020202020204" pitchFamily="34" charset="0"/>
            <a:cs typeface="Arial" panose="020B0604020202020204" pitchFamily="34" charset="0"/>
          </a:endParaRPr>
        </a:p>
      </dsp:txBody>
      <dsp:txXfrm>
        <a:off x="39770" y="3463368"/>
        <a:ext cx="3888993" cy="7351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75733-547E-AC49-9110-9A88392C80BA}" type="datetimeFigureOut">
              <a:rPr lang="x-none" smtClean="0"/>
              <a:t>5.3.23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3DF96-7F16-4848-8932-ED1F886D7CEE}" type="slidenum">
              <a:rPr lang="x-none" smtClean="0"/>
              <a:t>‹#›</a:t>
            </a:fld>
            <a:endParaRPr lang="x-none"/>
          </a:p>
        </p:txBody>
      </p:sp>
    </p:spTree>
    <p:extLst>
      <p:ext uri="{BB962C8B-B14F-4D97-AF65-F5344CB8AC3E}">
        <p14:creationId xmlns:p14="http://schemas.microsoft.com/office/powerpoint/2010/main" val="551324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0E3DF96-7F16-4848-8932-ED1F886D7CEE}" type="slidenum">
              <a:rPr lang="x-none" smtClean="0"/>
              <a:t>1</a:t>
            </a:fld>
            <a:endParaRPr lang="x-none"/>
          </a:p>
        </p:txBody>
      </p:sp>
    </p:spTree>
    <p:extLst>
      <p:ext uri="{BB962C8B-B14F-4D97-AF65-F5344CB8AC3E}">
        <p14:creationId xmlns:p14="http://schemas.microsoft.com/office/powerpoint/2010/main" val="398395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10</a:t>
            </a:fld>
            <a:endParaRPr lang="x-none"/>
          </a:p>
        </p:txBody>
      </p:sp>
    </p:spTree>
    <p:extLst>
      <p:ext uri="{BB962C8B-B14F-4D97-AF65-F5344CB8AC3E}">
        <p14:creationId xmlns:p14="http://schemas.microsoft.com/office/powerpoint/2010/main" val="3872578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11</a:t>
            </a:fld>
            <a:endParaRPr lang="x-none"/>
          </a:p>
        </p:txBody>
      </p:sp>
    </p:spTree>
    <p:extLst>
      <p:ext uri="{BB962C8B-B14F-4D97-AF65-F5344CB8AC3E}">
        <p14:creationId xmlns:p14="http://schemas.microsoft.com/office/powerpoint/2010/main" val="2134939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12</a:t>
            </a:fld>
            <a:endParaRPr lang="x-none"/>
          </a:p>
        </p:txBody>
      </p:sp>
    </p:spTree>
    <p:extLst>
      <p:ext uri="{BB962C8B-B14F-4D97-AF65-F5344CB8AC3E}">
        <p14:creationId xmlns:p14="http://schemas.microsoft.com/office/powerpoint/2010/main" val="144853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13</a:t>
            </a:fld>
            <a:endParaRPr lang="x-none"/>
          </a:p>
        </p:txBody>
      </p:sp>
    </p:spTree>
    <p:extLst>
      <p:ext uri="{BB962C8B-B14F-4D97-AF65-F5344CB8AC3E}">
        <p14:creationId xmlns:p14="http://schemas.microsoft.com/office/powerpoint/2010/main" val="204882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14</a:t>
            </a:fld>
            <a:endParaRPr lang="x-none"/>
          </a:p>
        </p:txBody>
      </p:sp>
    </p:spTree>
    <p:extLst>
      <p:ext uri="{BB962C8B-B14F-4D97-AF65-F5344CB8AC3E}">
        <p14:creationId xmlns:p14="http://schemas.microsoft.com/office/powerpoint/2010/main" val="122309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15</a:t>
            </a:fld>
            <a:endParaRPr lang="x-none"/>
          </a:p>
        </p:txBody>
      </p:sp>
    </p:spTree>
    <p:extLst>
      <p:ext uri="{BB962C8B-B14F-4D97-AF65-F5344CB8AC3E}">
        <p14:creationId xmlns:p14="http://schemas.microsoft.com/office/powerpoint/2010/main" val="374253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16</a:t>
            </a:fld>
            <a:endParaRPr lang="x-none"/>
          </a:p>
        </p:txBody>
      </p:sp>
    </p:spTree>
    <p:extLst>
      <p:ext uri="{BB962C8B-B14F-4D97-AF65-F5344CB8AC3E}">
        <p14:creationId xmlns:p14="http://schemas.microsoft.com/office/powerpoint/2010/main" val="413138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60E3DF96-7F16-4848-8932-ED1F886D7CEE}" type="slidenum">
              <a:rPr lang="x-none" smtClean="0"/>
              <a:t>2</a:t>
            </a:fld>
            <a:endParaRPr lang="x-none"/>
          </a:p>
        </p:txBody>
      </p:sp>
    </p:spTree>
    <p:extLst>
      <p:ext uri="{BB962C8B-B14F-4D97-AF65-F5344CB8AC3E}">
        <p14:creationId xmlns:p14="http://schemas.microsoft.com/office/powerpoint/2010/main" val="247127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3</a:t>
            </a:fld>
            <a:endParaRPr lang="x-none"/>
          </a:p>
        </p:txBody>
      </p:sp>
    </p:spTree>
    <p:extLst>
      <p:ext uri="{BB962C8B-B14F-4D97-AF65-F5344CB8AC3E}">
        <p14:creationId xmlns:p14="http://schemas.microsoft.com/office/powerpoint/2010/main" val="51442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4</a:t>
            </a:fld>
            <a:endParaRPr lang="x-none"/>
          </a:p>
        </p:txBody>
      </p:sp>
    </p:spTree>
    <p:extLst>
      <p:ext uri="{BB962C8B-B14F-4D97-AF65-F5344CB8AC3E}">
        <p14:creationId xmlns:p14="http://schemas.microsoft.com/office/powerpoint/2010/main" val="78280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5</a:t>
            </a:fld>
            <a:endParaRPr lang="x-none"/>
          </a:p>
        </p:txBody>
      </p:sp>
    </p:spTree>
    <p:extLst>
      <p:ext uri="{BB962C8B-B14F-4D97-AF65-F5344CB8AC3E}">
        <p14:creationId xmlns:p14="http://schemas.microsoft.com/office/powerpoint/2010/main" val="317753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6</a:t>
            </a:fld>
            <a:endParaRPr lang="x-none"/>
          </a:p>
        </p:txBody>
      </p:sp>
    </p:spTree>
    <p:extLst>
      <p:ext uri="{BB962C8B-B14F-4D97-AF65-F5344CB8AC3E}">
        <p14:creationId xmlns:p14="http://schemas.microsoft.com/office/powerpoint/2010/main" val="36862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7</a:t>
            </a:fld>
            <a:endParaRPr lang="x-none"/>
          </a:p>
        </p:txBody>
      </p:sp>
    </p:spTree>
    <p:extLst>
      <p:ext uri="{BB962C8B-B14F-4D97-AF65-F5344CB8AC3E}">
        <p14:creationId xmlns:p14="http://schemas.microsoft.com/office/powerpoint/2010/main" val="12029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8</a:t>
            </a:fld>
            <a:endParaRPr lang="x-none"/>
          </a:p>
        </p:txBody>
      </p:sp>
    </p:spTree>
    <p:extLst>
      <p:ext uri="{BB962C8B-B14F-4D97-AF65-F5344CB8AC3E}">
        <p14:creationId xmlns:p14="http://schemas.microsoft.com/office/powerpoint/2010/main" val="351282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5"/>
          </p:nvPr>
        </p:nvSpPr>
        <p:spPr/>
        <p:txBody>
          <a:bodyPr/>
          <a:lstStyle/>
          <a:p>
            <a:fld id="{60E3DF96-7F16-4848-8932-ED1F886D7CEE}" type="slidenum">
              <a:rPr lang="x-none" smtClean="0"/>
              <a:t>9</a:t>
            </a:fld>
            <a:endParaRPr lang="x-none"/>
          </a:p>
        </p:txBody>
      </p:sp>
    </p:spTree>
    <p:extLst>
      <p:ext uri="{BB962C8B-B14F-4D97-AF65-F5344CB8AC3E}">
        <p14:creationId xmlns:p14="http://schemas.microsoft.com/office/powerpoint/2010/main" val="24950517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B2517D6-56AE-4747-A467-6B72CF0E3D1A}" type="datetime1">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1F39EA-2A35-41D3-B41E-3135C1587C18}" type="slidenum">
              <a:rPr lang="en-US" smtClean="0"/>
              <a:t>‹#›</a:t>
            </a:fld>
            <a:endParaRPr lang="en-US"/>
          </a:p>
        </p:txBody>
      </p:sp>
    </p:spTree>
    <p:extLst>
      <p:ext uri="{BB962C8B-B14F-4D97-AF65-F5344CB8AC3E}">
        <p14:creationId xmlns:p14="http://schemas.microsoft.com/office/powerpoint/2010/main" val="259063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58AB873-A2A2-4803-A618-C09E595338C9}" type="datetime1">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337141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DA9E607-8ED1-4165-9C7E-A002F58140F9}" type="datetime1">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249868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D2AA362-A4E6-441D-95E9-188DD1EA3D83}" type="datetime1">
              <a:rPr lang="en-US" smtClean="0"/>
              <a:t>3/5/23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49600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AD92D46C-6291-4350-A0FC-29B1A571F950}" type="datetime1">
              <a:rPr lang="en-US" smtClean="0"/>
              <a:t>3/5/23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1F39EA-2A35-41D3-B41E-3135C1587C18}" type="slidenum">
              <a:rPr lang="en-US" smtClean="0"/>
              <a:t>‹#›</a:t>
            </a:fld>
            <a:endParaRPr lang="en-US"/>
          </a:p>
        </p:txBody>
      </p:sp>
    </p:spTree>
    <p:extLst>
      <p:ext uri="{BB962C8B-B14F-4D97-AF65-F5344CB8AC3E}">
        <p14:creationId xmlns:p14="http://schemas.microsoft.com/office/powerpoint/2010/main" val="303275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370EEDA-25CC-4210-B887-909414B3CC3F}" type="datetime1">
              <a:rPr lang="en-US" smtClean="0"/>
              <a:t>3/5/23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53763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2E0CDBB-D436-4A57-B191-EE5FF32C1B3A}" type="datetime1">
              <a:rPr lang="en-US" smtClean="0"/>
              <a:t>3/5/23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F39EA-2A35-41D3-B41E-3135C1587C1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12502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9283AB-E84F-469E-B393-16CA0BA4F6F0}" type="datetime1">
              <a:rPr lang="en-US" smtClean="0"/>
              <a:t>3/5/23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F39EA-2A35-41D3-B41E-3135C1587C1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808556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94700-58F4-42D9-942F-4AFA9D639080}" type="datetime1">
              <a:rPr lang="en-US" smtClean="0"/>
              <a:t>3/5/23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421124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0791F75-EC93-479A-A55E-E12078BC4611}" type="datetime1">
              <a:rPr lang="en-US" smtClean="0"/>
              <a:t>3/5/23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428105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48EE696-E9F2-46E4-AD5C-9CAAC9A67CFA}" type="datetime1">
              <a:rPr lang="en-US" smtClean="0"/>
              <a:t>3/5/23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1F39EA-2A35-41D3-B41E-3135C1587C18}" type="slidenum">
              <a:rPr lang="en-US" smtClean="0"/>
              <a:t>‹#›</a:t>
            </a:fld>
            <a:endParaRPr lang="en-US"/>
          </a:p>
        </p:txBody>
      </p:sp>
    </p:spTree>
    <p:extLst>
      <p:ext uri="{BB962C8B-B14F-4D97-AF65-F5344CB8AC3E}">
        <p14:creationId xmlns:p14="http://schemas.microsoft.com/office/powerpoint/2010/main" val="5853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43074E8-2A08-4775-AF10-D41A8C00387C}" type="datetime1">
              <a:rPr lang="en-US" smtClean="0"/>
              <a:t>3/5/23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1F39EA-2A35-41D3-B41E-3135C1587C18}" type="slidenum">
              <a:rPr lang="en-US" smtClean="0"/>
              <a:t>‹#›</a:t>
            </a:fld>
            <a:endParaRPr lang="en-US"/>
          </a:p>
        </p:txBody>
      </p:sp>
    </p:spTree>
    <p:extLst>
      <p:ext uri="{BB962C8B-B14F-4D97-AF65-F5344CB8AC3E}">
        <p14:creationId xmlns:p14="http://schemas.microsoft.com/office/powerpoint/2010/main" val="485287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321D-738B-9A3E-7F72-A83CE024F37B}"/>
              </a:ext>
            </a:extLst>
          </p:cNvPr>
          <p:cNvSpPr>
            <a:spLocks noGrp="1"/>
          </p:cNvSpPr>
          <p:nvPr>
            <p:ph type="ctrTitle"/>
          </p:nvPr>
        </p:nvSpPr>
        <p:spPr/>
        <p:txBody>
          <a:bodyPr>
            <a:normAutofit/>
          </a:bodyPr>
          <a:lstStyle/>
          <a:p>
            <a:pPr marL="2540000" algn="ctr"/>
            <a:r>
              <a:rPr lang="nn-NO" sz="3600" b="1" dirty="0" err="1">
                <a:solidFill>
                  <a:srgbClr val="C00000"/>
                </a:solidFill>
                <a:latin typeface="Arial" panose="020B0604020202020204" pitchFamily="34" charset="0"/>
                <a:cs typeface="Arial" panose="020B0604020202020204" pitchFamily="34" charset="0"/>
              </a:rPr>
              <a:t>Projektligj</a:t>
            </a:r>
            <a:r>
              <a:rPr lang="nn-NO" sz="3600" b="1" dirty="0">
                <a:solidFill>
                  <a:srgbClr val="C00000"/>
                </a:solidFill>
                <a:latin typeface="Arial" panose="020B0604020202020204" pitchFamily="34" charset="0"/>
                <a:cs typeface="Arial" panose="020B0604020202020204" pitchFamily="34" charset="0"/>
              </a:rPr>
              <a:t>:</a:t>
            </a:r>
            <a:br>
              <a:rPr lang="nn-NO" sz="3600" b="1" dirty="0">
                <a:solidFill>
                  <a:srgbClr val="C00000"/>
                </a:solidFill>
                <a:latin typeface="Arial" panose="020B0604020202020204" pitchFamily="34" charset="0"/>
                <a:cs typeface="Arial" panose="020B0604020202020204" pitchFamily="34" charset="0"/>
              </a:rPr>
            </a:br>
            <a:br>
              <a:rPr lang="nn-NO" sz="3600" b="1" dirty="0">
                <a:solidFill>
                  <a:srgbClr val="C00000"/>
                </a:solidFill>
                <a:latin typeface="Arial" panose="020B0604020202020204" pitchFamily="34" charset="0"/>
                <a:cs typeface="Arial" panose="020B0604020202020204" pitchFamily="34" charset="0"/>
              </a:rPr>
            </a:br>
            <a:r>
              <a:rPr lang="en-US" sz="3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“PËR DISA SHTESA DHE NDRYSHIME </a:t>
            </a:r>
            <a:r>
              <a:rPr lang="sq-AL" sz="3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NË LIGJIN NR. 22/2018 “PËR </a:t>
            </a:r>
            <a:r>
              <a:rPr lang="sq-AL" sz="3600" b="1" dirty="0">
                <a:solidFill>
                  <a:srgbClr val="C00000"/>
                </a:solidFill>
                <a:latin typeface="Arial" panose="020B0604020202020204" pitchFamily="34" charset="0"/>
                <a:ea typeface="Times New Roman" panose="02020603050405020304" pitchFamily="18" charset="0"/>
                <a:cs typeface="Arial" panose="020B0604020202020204" pitchFamily="34" charset="0"/>
              </a:rPr>
              <a:t>STREHIMIN SOCIAL”</a:t>
            </a:r>
            <a:endParaRPr lang="x-none" sz="3600" b="1" dirty="0">
              <a:solidFill>
                <a:srgbClr val="C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Text Placeholder 3">
            <a:extLst>
              <a:ext uri="{FF2B5EF4-FFF2-40B4-BE49-F238E27FC236}">
                <a16:creationId xmlns:a16="http://schemas.microsoft.com/office/drawing/2014/main" id="{9959BCB2-4873-2AFA-4E4C-0E6B5BA474AC}"/>
              </a:ext>
            </a:extLst>
          </p:cNvPr>
          <p:cNvSpPr>
            <a:spLocks noGrp="1"/>
          </p:cNvSpPr>
          <p:nvPr>
            <p:ph type="subTitle" idx="1"/>
          </p:nvPr>
        </p:nvSpPr>
        <p:spPr>
          <a:xfrm>
            <a:off x="3348228" y="4890853"/>
            <a:ext cx="7891272" cy="1069848"/>
          </a:xfrm>
        </p:spPr>
        <p:txBody>
          <a:bodyPr/>
          <a:lstStyle/>
          <a:p>
            <a:pPr algn="ctr"/>
            <a:r>
              <a:rPr lang="en-GB" sz="2600" dirty="0" err="1">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Drejtoria</a:t>
            </a:r>
            <a:r>
              <a:rPr lang="en-GB" sz="2600" dirty="0">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 </a:t>
            </a:r>
            <a:r>
              <a:rPr lang="en-GB" sz="2600" dirty="0" err="1">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Strehimit</a:t>
            </a:r>
            <a:endParaRPr lang="en-GB" sz="2600" dirty="0">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GB" sz="2600" dirty="0" err="1">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Tiranë</a:t>
            </a:r>
            <a:r>
              <a:rPr lang="en-GB" sz="2600" dirty="0">
                <a:solidFill>
                  <a:srgbClr val="004804"/>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Mars 2023 </a:t>
            </a:r>
          </a:p>
        </p:txBody>
      </p:sp>
      <p:pic>
        <p:nvPicPr>
          <p:cNvPr id="5" name="Content Placeholder 4">
            <a:extLst>
              <a:ext uri="{FF2B5EF4-FFF2-40B4-BE49-F238E27FC236}">
                <a16:creationId xmlns:a16="http://schemas.microsoft.com/office/drawing/2014/main" id="{CF1B708E-8C85-FF87-1CB7-3012B267DE7D}"/>
              </a:ext>
            </a:extLst>
          </p:cNvPr>
          <p:cNvPicPr>
            <a:picLocks noGrp="1" noChangeAspect="1"/>
          </p:cNvPicPr>
          <p:nvPr>
            <p:ph idx="4294967295"/>
          </p:nvPr>
        </p:nvPicPr>
        <p:blipFill>
          <a:blip r:embed="rId3">
            <a:clrChange>
              <a:clrFrom>
                <a:srgbClr val="FFFFFF"/>
              </a:clrFrom>
              <a:clrTo>
                <a:srgbClr val="FFFFFF">
                  <a:alpha val="0"/>
                </a:srgbClr>
              </a:clrTo>
            </a:clrChange>
          </a:blip>
          <a:stretch>
            <a:fillRect/>
          </a:stretch>
        </p:blipFill>
        <p:spPr>
          <a:xfrm>
            <a:off x="-2254350" y="1035850"/>
            <a:ext cx="2411594" cy="2437418"/>
          </a:xfrm>
          <a:prstGeom prst="rect">
            <a:avLst/>
          </a:prstGeom>
        </p:spPr>
      </p:pic>
      <p:sp>
        <p:nvSpPr>
          <p:cNvPr id="3" name="Slide Number Placeholder 2"/>
          <p:cNvSpPr>
            <a:spLocks noGrp="1"/>
          </p:cNvSpPr>
          <p:nvPr>
            <p:ph type="sldNum" sz="quarter" idx="12"/>
          </p:nvPr>
        </p:nvSpPr>
        <p:spPr/>
        <p:txBody>
          <a:bodyPr/>
          <a:lstStyle/>
          <a:p>
            <a:fld id="{F21F39EA-2A35-41D3-B41E-3135C1587C18}" type="slidenum">
              <a:rPr lang="en-US" smtClean="0"/>
              <a:t>1</a:t>
            </a:fld>
            <a:endParaRPr lang="en-US"/>
          </a:p>
        </p:txBody>
      </p:sp>
      <p:pic>
        <p:nvPicPr>
          <p:cNvPr id="1026" name="Picture 2" descr="yellow house silhouette housing home residence residential real estate image vector icon">
            <a:extLst>
              <a:ext uri="{FF2B5EF4-FFF2-40B4-BE49-F238E27FC236}">
                <a16:creationId xmlns:a16="http://schemas.microsoft.com/office/drawing/2014/main" id="{7851F177-39F1-46DB-F863-95D6F878294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578" y="1229819"/>
            <a:ext cx="3917961" cy="313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97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541176" y="484632"/>
            <a:ext cx="11010122" cy="1609344"/>
          </a:xfrm>
        </p:spPr>
        <p:txBody>
          <a:bodyPr>
            <a:noAutofit/>
          </a:bodyPr>
          <a:lstStyle/>
          <a:p>
            <a:pPr algn="ctr"/>
            <a:r>
              <a:rPr lang="x-none" sz="2600" b="1" dirty="0">
                <a:solidFill>
                  <a:srgbClr val="004804"/>
                </a:solidFill>
                <a:latin typeface="Arial" panose="020B0604020202020204" pitchFamily="34" charset="0"/>
                <a:cs typeface="Arial" panose="020B0604020202020204" pitchFamily="34" charset="0"/>
              </a:rPr>
              <a:t>Leht</a:t>
            </a:r>
            <a:r>
              <a:rPr lang="en-GB" sz="2600" b="1" dirty="0" err="1">
                <a:solidFill>
                  <a:srgbClr val="004804"/>
                </a:solidFill>
                <a:latin typeface="Arial" panose="020B0604020202020204" pitchFamily="34" charset="0"/>
                <a:cs typeface="Arial" panose="020B0604020202020204" pitchFamily="34" charset="0"/>
              </a:rPr>
              <a:t>ë</a:t>
            </a:r>
            <a:r>
              <a:rPr lang="x-none" sz="2600" b="1" dirty="0">
                <a:solidFill>
                  <a:srgbClr val="004804"/>
                </a:solidFill>
                <a:latin typeface="Arial" panose="020B0604020202020204" pitchFamily="34" charset="0"/>
                <a:cs typeface="Arial" panose="020B0604020202020204" pitchFamily="34" charset="0"/>
              </a:rPr>
              <a:t>sime dhe shtim interesash p</a:t>
            </a:r>
            <a:r>
              <a:rPr lang="en-GB" sz="2600" b="1" dirty="0" err="1">
                <a:solidFill>
                  <a:srgbClr val="004804"/>
                </a:solidFill>
                <a:latin typeface="Arial" panose="020B0604020202020204" pitchFamily="34" charset="0"/>
                <a:cs typeface="Arial" panose="020B0604020202020204" pitchFamily="34" charset="0"/>
              </a:rPr>
              <a:t>ë</a:t>
            </a:r>
            <a:r>
              <a:rPr lang="x-none" sz="2600" b="1" dirty="0">
                <a:solidFill>
                  <a:srgbClr val="004804"/>
                </a:solidFill>
                <a:latin typeface="Arial" panose="020B0604020202020204" pitchFamily="34" charset="0"/>
                <a:cs typeface="Arial" panose="020B0604020202020204" pitchFamily="34" charset="0"/>
              </a:rPr>
              <a:t>r individ</a:t>
            </a:r>
            <a:r>
              <a:rPr lang="en-GB" sz="2600" b="1" dirty="0" err="1">
                <a:solidFill>
                  <a:srgbClr val="004804"/>
                </a:solidFill>
                <a:latin typeface="Arial" panose="020B0604020202020204" pitchFamily="34" charset="0"/>
                <a:cs typeface="Arial" panose="020B0604020202020204" pitchFamily="34" charset="0"/>
              </a:rPr>
              <a:t>ë</a:t>
            </a:r>
            <a:r>
              <a:rPr lang="x-none" sz="2600" b="1" dirty="0">
                <a:solidFill>
                  <a:srgbClr val="004804"/>
                </a:solidFill>
                <a:latin typeface="Arial" panose="020B0604020202020204" pitchFamily="34" charset="0"/>
                <a:cs typeface="Arial" panose="020B0604020202020204" pitchFamily="34" charset="0"/>
              </a:rPr>
              <a:t>t/ familjet aplikues</a:t>
            </a:r>
            <a:endParaRPr lang="x-none" sz="2600" dirty="0">
              <a:solidFill>
                <a:srgbClr val="004804"/>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10</a:t>
            </a:fld>
            <a:endParaRPr lang="en-US"/>
          </a:p>
        </p:txBody>
      </p:sp>
      <p:graphicFrame>
        <p:nvGraphicFramePr>
          <p:cNvPr id="3" name="Table 13">
            <a:extLst>
              <a:ext uri="{FF2B5EF4-FFF2-40B4-BE49-F238E27FC236}">
                <a16:creationId xmlns:a16="http://schemas.microsoft.com/office/drawing/2014/main" id="{96A997C6-FB1B-6433-1F48-570147467623}"/>
              </a:ext>
            </a:extLst>
          </p:cNvPr>
          <p:cNvGraphicFramePr>
            <a:graphicFrameLocks noGrp="1"/>
          </p:cNvGraphicFramePr>
          <p:nvPr>
            <p:ph idx="1"/>
            <p:extLst>
              <p:ext uri="{D42A27DB-BD31-4B8C-83A1-F6EECF244321}">
                <p14:modId xmlns:p14="http://schemas.microsoft.com/office/powerpoint/2010/main" val="2810008475"/>
              </p:ext>
            </p:extLst>
          </p:nvPr>
        </p:nvGraphicFramePr>
        <p:xfrm>
          <a:off x="349624" y="2060572"/>
          <a:ext cx="11492752" cy="4358640"/>
        </p:xfrm>
        <a:graphic>
          <a:graphicData uri="http://schemas.openxmlformats.org/drawingml/2006/table">
            <a:tbl>
              <a:tblPr firstRow="1" bandRow="1">
                <a:tableStyleId>{F2DE63D5-997A-4646-A377-4702673A728D}</a:tableStyleId>
              </a:tblPr>
              <a:tblGrid>
                <a:gridCol w="876275">
                  <a:extLst>
                    <a:ext uri="{9D8B030D-6E8A-4147-A177-3AD203B41FA5}">
                      <a16:colId xmlns:a16="http://schemas.microsoft.com/office/drawing/2014/main" val="1756202443"/>
                    </a:ext>
                  </a:extLst>
                </a:gridCol>
                <a:gridCol w="1517301">
                  <a:extLst>
                    <a:ext uri="{9D8B030D-6E8A-4147-A177-3AD203B41FA5}">
                      <a16:colId xmlns:a16="http://schemas.microsoft.com/office/drawing/2014/main" val="420914789"/>
                    </a:ext>
                  </a:extLst>
                </a:gridCol>
                <a:gridCol w="5827040">
                  <a:extLst>
                    <a:ext uri="{9D8B030D-6E8A-4147-A177-3AD203B41FA5}">
                      <a16:colId xmlns:a16="http://schemas.microsoft.com/office/drawing/2014/main" val="1839999544"/>
                    </a:ext>
                  </a:extLst>
                </a:gridCol>
                <a:gridCol w="3272136">
                  <a:extLst>
                    <a:ext uri="{9D8B030D-6E8A-4147-A177-3AD203B41FA5}">
                      <a16:colId xmlns:a16="http://schemas.microsoft.com/office/drawing/2014/main" val="369324482"/>
                    </a:ext>
                  </a:extLst>
                </a:gridCol>
              </a:tblGrid>
              <a:tr h="432808">
                <a:tc>
                  <a:txBody>
                    <a:bodyPr/>
                    <a:lstStyle/>
                    <a:p>
                      <a:pPr algn="ctr"/>
                      <a:r>
                        <a:rPr lang="en-US" sz="2000" b="1" dirty="0">
                          <a:latin typeface="Arial" panose="020B0604020202020204" pitchFamily="34" charset="0"/>
                          <a:cs typeface="Arial" panose="020B0604020202020204" pitchFamily="34" charset="0"/>
                        </a:rPr>
                        <a:t>Neni </a:t>
                      </a:r>
                      <a:endParaRPr lang="x-none" sz="2000" b="1" dirty="0">
                        <a:latin typeface="Arial" panose="020B0604020202020204" pitchFamily="34" charset="0"/>
                        <a:cs typeface="Arial" panose="020B0604020202020204" pitchFamily="34" charset="0"/>
                      </a:endParaRPr>
                    </a:p>
                  </a:txBody>
                  <a:tcPr>
                    <a:solidFill>
                      <a:srgbClr val="6BC181"/>
                    </a:solidFill>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r>
                        <a:rPr lang="x-none" sz="2000" b="1" dirty="0">
                          <a:latin typeface="Arial" panose="020B0604020202020204" pitchFamily="34" charset="0"/>
                          <a:cs typeface="Arial" panose="020B0604020202020204" pitchFamily="34" charset="0"/>
                        </a:rPr>
                        <a:t> </a:t>
                      </a:r>
                    </a:p>
                  </a:txBody>
                  <a:tcPr>
                    <a:solidFill>
                      <a:srgbClr val="6BC181"/>
                    </a:solidFill>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a:t>
                      </a:r>
                    </a:p>
                  </a:txBody>
                  <a:tcPr>
                    <a:solidFill>
                      <a:srgbClr val="6BC18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dirty="0">
                          <a:latin typeface="Arial" panose="020B0604020202020204" pitchFamily="34" charset="0"/>
                          <a:cs typeface="Arial" panose="020B0604020202020204" pitchFamily="34" charset="0"/>
                        </a:rPr>
                        <a:t>  </a:t>
                      </a:r>
                    </a:p>
                  </a:txBody>
                  <a:tcPr>
                    <a:solidFill>
                      <a:srgbClr val="6BC181"/>
                    </a:solidFill>
                  </a:tcPr>
                </a:tc>
                <a:extLst>
                  <a:ext uri="{0D108BD9-81ED-4DB2-BD59-A6C34878D82A}">
                    <a16:rowId xmlns:a16="http://schemas.microsoft.com/office/drawing/2014/main" val="766169072"/>
                  </a:ext>
                </a:extLst>
              </a:tr>
              <a:tr h="865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Arial" panose="020B0604020202020204" pitchFamily="34" charset="0"/>
                          <a:cs typeface="Arial" panose="020B0604020202020204" pitchFamily="34" charset="0"/>
                        </a:rPr>
                        <a:t>21</a:t>
                      </a:r>
                      <a:endParaRPr lang="x-none" sz="20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x-none" sz="1800" dirty="0">
                          <a:latin typeface="Arial" panose="020B0604020202020204" pitchFamily="34" charset="0"/>
                          <a:cs typeface="Arial" panose="020B0604020202020204" pitchFamily="34" charset="0"/>
                        </a:rPr>
                        <a:t>Neni </a:t>
                      </a:r>
                      <a:r>
                        <a:rPr lang="en-US" sz="1800" dirty="0">
                          <a:latin typeface="Arial" panose="020B0604020202020204" pitchFamily="34" charset="0"/>
                          <a:cs typeface="Arial" panose="020B0604020202020204" pitchFamily="34" charset="0"/>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panose="020B0604020202020204" pitchFamily="34" charset="0"/>
                          <a:cs typeface="Arial" panose="020B0604020202020204" pitchFamily="34" charset="0"/>
                        </a:rPr>
                        <a:t>(</a:t>
                      </a:r>
                      <a:r>
                        <a:rPr lang="en-US" sz="1400" dirty="0" err="1">
                          <a:solidFill>
                            <a:schemeClr val="tx1"/>
                          </a:solidFill>
                          <a:latin typeface="Arial" panose="020B0604020202020204" pitchFamily="34" charset="0"/>
                          <a:cs typeface="Arial" panose="020B0604020202020204" pitchFamily="34" charset="0"/>
                        </a:rPr>
                        <a:t>Përfituesit</a:t>
                      </a:r>
                      <a:r>
                        <a:rPr lang="en-US" sz="1400" dirty="0">
                          <a:solidFill>
                            <a:schemeClr val="tx1"/>
                          </a:solidFill>
                          <a:latin typeface="Arial" panose="020B0604020202020204" pitchFamily="34" charset="0"/>
                          <a:cs typeface="Arial" panose="020B0604020202020204" pitchFamily="34" charset="0"/>
                        </a:rPr>
                        <a:t> </a:t>
                      </a:r>
                      <a:r>
                        <a:rPr lang="en-US" sz="1400" dirty="0" err="1">
                          <a:solidFill>
                            <a:schemeClr val="tx1"/>
                          </a:solidFill>
                          <a:latin typeface="Arial" panose="020B0604020202020204" pitchFamily="34" charset="0"/>
                          <a:cs typeface="Arial" panose="020B0604020202020204" pitchFamily="34" charset="0"/>
                        </a:rPr>
                        <a:t>nga</a:t>
                      </a:r>
                      <a:r>
                        <a:rPr lang="en-US" sz="1400" dirty="0">
                          <a:solidFill>
                            <a:schemeClr val="tx1"/>
                          </a:solidFill>
                          <a:latin typeface="Arial" panose="020B0604020202020204" pitchFamily="34" charset="0"/>
                          <a:cs typeface="Arial" panose="020B0604020202020204" pitchFamily="34" charset="0"/>
                        </a:rPr>
                        <a:t> program </a:t>
                      </a:r>
                      <a:r>
                        <a:rPr lang="en-US" sz="1400" dirty="0" err="1">
                          <a:solidFill>
                            <a:schemeClr val="tx1"/>
                          </a:solidFill>
                          <a:latin typeface="Arial" panose="020B0604020202020204" pitchFamily="34" charset="0"/>
                          <a:cs typeface="Arial" panose="020B0604020202020204" pitchFamily="34" charset="0"/>
                        </a:rPr>
                        <a:t>i</a:t>
                      </a:r>
                      <a:r>
                        <a:rPr lang="en-US" sz="1400" dirty="0">
                          <a:solidFill>
                            <a:schemeClr val="tx1"/>
                          </a:solidFill>
                          <a:latin typeface="Arial" panose="020B0604020202020204" pitchFamily="34" charset="0"/>
                          <a:cs typeface="Arial" panose="020B0604020202020204" pitchFamily="34" charset="0"/>
                        </a:rPr>
                        <a:t> BKU)</a:t>
                      </a:r>
                      <a:endParaRPr lang="x-none" sz="1400" dirty="0">
                        <a:solidFill>
                          <a:schemeClr val="tx1"/>
                        </a:solidFill>
                        <a:latin typeface="Arial" panose="020B0604020202020204" pitchFamily="34" charset="0"/>
                        <a:cs typeface="Arial" panose="020B0604020202020204" pitchFamily="34" charset="0"/>
                      </a:endParaRPr>
                    </a:p>
                  </a:txBody>
                  <a:tcPr/>
                </a:tc>
                <a:tc>
                  <a:txBody>
                    <a:bodyPr/>
                    <a:lstStyle/>
                    <a:p>
                      <a:pPr marL="285750" lvl="0" indent="-285750">
                        <a:buFont typeface="Arial" panose="020B0604020202020204" pitchFamily="34" charset="0"/>
                        <a:buChar char="•"/>
                      </a:pPr>
                      <a:r>
                        <a:rPr lang="en-US" sz="1800" kern="1200" dirty="0" err="1">
                          <a:solidFill>
                            <a:schemeClr val="tx1"/>
                          </a:solidFill>
                          <a:effectLst/>
                          <a:latin typeface="Arial" panose="020B0604020202020204" pitchFamily="34" charset="0"/>
                          <a:ea typeface="+mn-ea"/>
                          <a:cs typeface="Arial" panose="020B0604020202020204" pitchFamily="34" charset="0"/>
                        </a:rPr>
                        <a:t>Ndryshon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përcaktimi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nivelit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ardhurave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familjeve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që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përfitojnë</a:t>
                      </a:r>
                      <a:r>
                        <a:rPr lang="en-US" sz="1800" kern="1200" dirty="0">
                          <a:solidFill>
                            <a:schemeClr val="tx1"/>
                          </a:solidFill>
                          <a:effectLst/>
                          <a:latin typeface="Arial" panose="020B0604020202020204" pitchFamily="34" charset="0"/>
                          <a:ea typeface="+mn-ea"/>
                          <a:cs typeface="Arial" panose="020B0604020202020204" pitchFamily="34" charset="0"/>
                        </a:rPr>
                        <a:t> BKU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kredi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lehtësuara</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nga</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deri</a:t>
                      </a:r>
                      <a:r>
                        <a:rPr lang="en-US" sz="1800" kern="1200" dirty="0">
                          <a:solidFill>
                            <a:schemeClr val="tx1"/>
                          </a:solidFill>
                          <a:effectLst/>
                          <a:latin typeface="Arial" panose="020B0604020202020204" pitchFamily="34" charset="0"/>
                          <a:ea typeface="+mn-ea"/>
                          <a:cs typeface="Arial" panose="020B0604020202020204" pitchFamily="34" charset="0"/>
                        </a:rPr>
                        <a:t> 120% e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ardhurave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mesatare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përcaktimin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rast</a:t>
                      </a:r>
                      <a:r>
                        <a:rPr lang="en-US" sz="1800" kern="1200" dirty="0">
                          <a:solidFill>
                            <a:schemeClr val="tx1"/>
                          </a:solidFill>
                          <a:effectLst/>
                          <a:latin typeface="Arial" panose="020B0604020202020204" pitchFamily="34" charset="0"/>
                          <a:ea typeface="+mn-ea"/>
                          <a:cs typeface="Arial" panose="020B0604020202020204" pitchFamily="34" charset="0"/>
                        </a:rPr>
                        <a:t>-pas-</a:t>
                      </a:r>
                      <a:r>
                        <a:rPr lang="en-US" sz="1800" kern="1200" dirty="0" err="1">
                          <a:solidFill>
                            <a:schemeClr val="tx1"/>
                          </a:solidFill>
                          <a:effectLst/>
                          <a:latin typeface="Arial" panose="020B0604020202020204" pitchFamily="34" charset="0"/>
                          <a:ea typeface="+mn-ea"/>
                          <a:cs typeface="Arial" panose="020B0604020202020204" pitchFamily="34" charset="0"/>
                        </a:rPr>
                        <a:t>rasti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sipas</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standardit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sq-AL" sz="1800" kern="1200" dirty="0">
                          <a:solidFill>
                            <a:schemeClr val="tx1"/>
                          </a:solidFill>
                          <a:effectLst/>
                          <a:latin typeface="Arial" panose="020B0604020202020204" pitchFamily="34" charset="0"/>
                          <a:ea typeface="+mn-ea"/>
                          <a:cs typeface="Arial" panose="020B0604020202020204" pitchFamily="34" charset="0"/>
                        </a:rPr>
                        <a:t>të ardhura vjetore neto baraz ose më të ulta se 1/6 e vlerës mesatare të banesës në treg </a:t>
                      </a:r>
                    </a:p>
                    <a:p>
                      <a:pPr marL="285750" lvl="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pPr>
                      <a:r>
                        <a:rPr lang="en-US" sz="1800" kern="1200" dirty="0" err="1">
                          <a:solidFill>
                            <a:schemeClr val="tx1"/>
                          </a:solidFill>
                          <a:effectLst/>
                          <a:latin typeface="Arial" panose="020B0604020202020204" pitchFamily="34" charset="0"/>
                          <a:ea typeface="+mn-ea"/>
                          <a:cs typeface="Arial" panose="020B0604020202020204" pitchFamily="34" charset="0"/>
                        </a:rPr>
                        <a:t>Diferencohet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shuma</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kredisë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që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përfitojnë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familje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që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kërkojnë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zgjerim</a:t>
                      </a:r>
                      <a:r>
                        <a:rPr lang="en-US" sz="1800" kern="1200" dirty="0">
                          <a:solidFill>
                            <a:schemeClr val="tx1"/>
                          </a:solidFill>
                          <a:effectLst/>
                          <a:latin typeface="Arial" panose="020B0604020202020204" pitchFamily="34" charset="0"/>
                          <a:ea typeface="+mn-ea"/>
                          <a:cs typeface="Arial" panose="020B0604020202020204" pitchFamily="34" charset="0"/>
                        </a:rPr>
                        <a:t> duke e </a:t>
                      </a:r>
                      <a:r>
                        <a:rPr lang="en-US" sz="1800" kern="1200" dirty="0" err="1">
                          <a:solidFill>
                            <a:schemeClr val="tx1"/>
                          </a:solidFill>
                          <a:effectLst/>
                          <a:latin typeface="Arial" panose="020B0604020202020204" pitchFamily="34" charset="0"/>
                          <a:ea typeface="+mn-ea"/>
                          <a:cs typeface="Arial" panose="020B0604020202020204" pitchFamily="34" charset="0"/>
                        </a:rPr>
                        <a:t>përcaktuar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sa</a:t>
                      </a:r>
                      <a:r>
                        <a:rPr lang="en-US" sz="1800" kern="1200" dirty="0">
                          <a:solidFill>
                            <a:schemeClr val="tx1"/>
                          </a:solidFill>
                          <a:effectLst/>
                          <a:latin typeface="Arial" panose="020B0604020202020204" pitchFamily="34" charset="0"/>
                          <a:ea typeface="+mn-ea"/>
                          <a:cs typeface="Arial" panose="020B0604020202020204" pitchFamily="34" charset="0"/>
                        </a:rPr>
                        <a:t> 60% </a:t>
                      </a:r>
                      <a:r>
                        <a:rPr lang="sq-AL" sz="1800" kern="1200" dirty="0">
                          <a:solidFill>
                            <a:schemeClr val="tx1"/>
                          </a:solidFill>
                          <a:effectLst/>
                          <a:latin typeface="Arial" panose="020B0604020202020204" pitchFamily="34" charset="0"/>
                          <a:ea typeface="+mn-ea"/>
                          <a:cs typeface="Arial" panose="020B0604020202020204" pitchFamily="34" charset="0"/>
                        </a:rPr>
                        <a:t>e çmimit mesatar të shitblerjes së banesës</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Për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shkak</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diferencës</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shumë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madhe</a:t>
                      </a:r>
                      <a:r>
                        <a:rPr lang="en-US" sz="1800" kern="1200" dirty="0">
                          <a:solidFill>
                            <a:schemeClr val="tx1"/>
                          </a:solidFill>
                          <a:effectLst/>
                          <a:latin typeface="Arial" panose="020B0604020202020204" pitchFamily="34" charset="0"/>
                          <a:ea typeface="+mn-ea"/>
                          <a:cs typeface="Arial" panose="020B0604020202020204" pitchFamily="34" charset="0"/>
                        </a:rPr>
                        <a:t> midis </a:t>
                      </a:r>
                      <a:r>
                        <a:rPr lang="en-US" sz="1800" kern="1200" dirty="0" err="1">
                          <a:solidFill>
                            <a:schemeClr val="tx1"/>
                          </a:solidFill>
                          <a:effectLst/>
                          <a:latin typeface="Arial" panose="020B0604020202020204" pitchFamily="34" charset="0"/>
                          <a:ea typeface="+mn-ea"/>
                          <a:cs typeface="Arial" panose="020B0604020202020204" pitchFamily="34" charset="0"/>
                        </a:rPr>
                        <a:t>cmimit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banesave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treg</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ardhurave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mesatare</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Standarti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referohet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treguesit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OKB (1:4)</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Familjet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që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disponojnë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një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banesë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mund</a:t>
                      </a:r>
                      <a:r>
                        <a:rPr lang="en-US" sz="1800" kern="1200" dirty="0">
                          <a:solidFill>
                            <a:schemeClr val="tx1"/>
                          </a:solidFill>
                          <a:effectLst/>
                          <a:latin typeface="Arial" panose="020B0604020202020204" pitchFamily="34" charset="0"/>
                          <a:ea typeface="+mn-ea"/>
                          <a:cs typeface="Arial" panose="020B0604020202020204" pitchFamily="34" charset="0"/>
                        </a:rPr>
                        <a:t> ta </a:t>
                      </a:r>
                      <a:r>
                        <a:rPr lang="en-US" sz="1800" kern="1200" dirty="0" err="1">
                          <a:solidFill>
                            <a:schemeClr val="tx1"/>
                          </a:solidFill>
                          <a:effectLst/>
                          <a:latin typeface="Arial" panose="020B0604020202020204" pitchFamily="34" charset="0"/>
                          <a:ea typeface="+mn-ea"/>
                          <a:cs typeface="Arial" panose="020B0604020202020204" pitchFamily="34" charset="0"/>
                        </a:rPr>
                        <a:t>përdorin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kolateral</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ose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mund</a:t>
                      </a:r>
                      <a:r>
                        <a:rPr lang="en-US" sz="1800" kern="1200" dirty="0">
                          <a:solidFill>
                            <a:schemeClr val="tx1"/>
                          </a:solidFill>
                          <a:effectLst/>
                          <a:latin typeface="Arial" panose="020B0604020202020204" pitchFamily="34" charset="0"/>
                          <a:ea typeface="+mn-ea"/>
                          <a:cs typeface="Arial" panose="020B0604020202020204" pitchFamily="34" charset="0"/>
                        </a:rPr>
                        <a:t> ta </a:t>
                      </a:r>
                      <a:r>
                        <a:rPr lang="en-US" sz="1800" kern="1200" dirty="0" err="1">
                          <a:solidFill>
                            <a:schemeClr val="tx1"/>
                          </a:solidFill>
                          <a:effectLst/>
                          <a:latin typeface="Arial" panose="020B0604020202020204" pitchFamily="34" charset="0"/>
                          <a:ea typeface="+mn-ea"/>
                          <a:cs typeface="Arial" panose="020B0604020202020204" pitchFamily="34" charset="0"/>
                        </a:rPr>
                        <a:t>shesin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paguajnë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dowpayment</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2618937"/>
                  </a:ext>
                </a:extLst>
              </a:tr>
            </a:tbl>
          </a:graphicData>
        </a:graphic>
      </p:graphicFrame>
    </p:spTree>
    <p:extLst>
      <p:ext uri="{BB962C8B-B14F-4D97-AF65-F5344CB8AC3E}">
        <p14:creationId xmlns:p14="http://schemas.microsoft.com/office/powerpoint/2010/main" val="2548083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9848" y="484632"/>
            <a:ext cx="10058400" cy="1149096"/>
          </a:xfrm>
        </p:spPr>
        <p:txBody>
          <a:bodyPr>
            <a:noAutofit/>
          </a:bodyPr>
          <a:lstStyle/>
          <a:p>
            <a:pPr algn="ct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PRIORITET I QEVERISE – PUNONJES TE ADMINISTRATES PUBLIKE</a:t>
            </a:r>
            <a:endParaRPr lang="x-none" sz="2600" b="1" dirty="0">
              <a:solidFill>
                <a:srgbClr val="0070C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11</a:t>
            </a:fld>
            <a:endParaRPr lang="en-US"/>
          </a:p>
        </p:txBody>
      </p:sp>
      <p:graphicFrame>
        <p:nvGraphicFramePr>
          <p:cNvPr id="4" name="Table 13">
            <a:extLst>
              <a:ext uri="{FF2B5EF4-FFF2-40B4-BE49-F238E27FC236}">
                <a16:creationId xmlns:a16="http://schemas.microsoft.com/office/drawing/2014/main" id="{31BADBD6-5D1F-21E6-F9CE-67EC58107832}"/>
              </a:ext>
            </a:extLst>
          </p:cNvPr>
          <p:cNvGraphicFramePr>
            <a:graphicFrameLocks noGrp="1"/>
          </p:cNvGraphicFramePr>
          <p:nvPr>
            <p:ph idx="1"/>
            <p:extLst>
              <p:ext uri="{D42A27DB-BD31-4B8C-83A1-F6EECF244321}">
                <p14:modId xmlns:p14="http://schemas.microsoft.com/office/powerpoint/2010/main" val="2903525281"/>
              </p:ext>
            </p:extLst>
          </p:nvPr>
        </p:nvGraphicFramePr>
        <p:xfrm>
          <a:off x="648929" y="1617400"/>
          <a:ext cx="10725846" cy="5120640"/>
        </p:xfrm>
        <a:graphic>
          <a:graphicData uri="http://schemas.openxmlformats.org/drawingml/2006/table">
            <a:tbl>
              <a:tblPr firstRow="1" bandRow="1">
                <a:tableStyleId>{69012ECD-51FC-41F1-AA8D-1B2483CD663E}</a:tableStyleId>
              </a:tblPr>
              <a:tblGrid>
                <a:gridCol w="757840">
                  <a:extLst>
                    <a:ext uri="{9D8B030D-6E8A-4147-A177-3AD203B41FA5}">
                      <a16:colId xmlns:a16="http://schemas.microsoft.com/office/drawing/2014/main" val="692785164"/>
                    </a:ext>
                  </a:extLst>
                </a:gridCol>
                <a:gridCol w="1336431">
                  <a:extLst>
                    <a:ext uri="{9D8B030D-6E8A-4147-A177-3AD203B41FA5}">
                      <a16:colId xmlns:a16="http://schemas.microsoft.com/office/drawing/2014/main" val="420914789"/>
                    </a:ext>
                  </a:extLst>
                </a:gridCol>
                <a:gridCol w="4963886">
                  <a:extLst>
                    <a:ext uri="{9D8B030D-6E8A-4147-A177-3AD203B41FA5}">
                      <a16:colId xmlns:a16="http://schemas.microsoft.com/office/drawing/2014/main" val="1839999544"/>
                    </a:ext>
                  </a:extLst>
                </a:gridCol>
                <a:gridCol w="3667689">
                  <a:extLst>
                    <a:ext uri="{9D8B030D-6E8A-4147-A177-3AD203B41FA5}">
                      <a16:colId xmlns:a16="http://schemas.microsoft.com/office/drawing/2014/main" val="369324482"/>
                    </a:ext>
                  </a:extLst>
                </a:gridCol>
              </a:tblGrid>
              <a:tr h="437715">
                <a:tc>
                  <a:txBody>
                    <a:bodyPr/>
                    <a:lstStyle/>
                    <a:p>
                      <a:pPr algn="ctr"/>
                      <a:r>
                        <a:rPr lang="en-US" sz="1800" b="1" i="0" dirty="0">
                          <a:latin typeface="Arial" panose="020B0604020202020204" pitchFamily="34" charset="0"/>
                          <a:cs typeface="Arial" panose="020B0604020202020204" pitchFamily="34" charset="0"/>
                        </a:rPr>
                        <a:t>Neni</a:t>
                      </a:r>
                      <a:endParaRPr lang="x-none" sz="1800" b="1" i="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en-US" sz="1800" b="1" i="0" dirty="0" err="1">
                          <a:latin typeface="Arial" panose="020B0604020202020204" pitchFamily="34" charset="0"/>
                          <a:cs typeface="Arial" panose="020B0604020202020204" pitchFamily="34" charset="0"/>
                        </a:rPr>
                        <a:t>Shton</a:t>
                      </a:r>
                      <a:r>
                        <a:rPr lang="x-none" sz="1800" b="1" i="0">
                          <a:latin typeface="Arial" panose="020B0604020202020204" pitchFamily="34" charset="0"/>
                          <a:cs typeface="Arial" panose="020B0604020202020204" pitchFamily="34" charset="0"/>
                        </a:rPr>
                        <a:t> </a:t>
                      </a:r>
                      <a:endParaRPr lang="x-none" sz="1800" b="1" i="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x-none" sz="1800" b="1" i="0" dirty="0">
                          <a:latin typeface="Arial" panose="020B0604020202020204" pitchFamily="34" charset="0"/>
                          <a:cs typeface="Arial" panose="020B0604020202020204" pitchFamily="34" charset="0"/>
                        </a:rPr>
                        <a:t>Çfar</a:t>
                      </a:r>
                      <a:r>
                        <a:rPr lang="en-GB" sz="1800" b="1" i="0" dirty="0" err="1">
                          <a:latin typeface="Arial" panose="020B0604020202020204" pitchFamily="34" charset="0"/>
                          <a:cs typeface="Arial" panose="020B0604020202020204" pitchFamily="34" charset="0"/>
                        </a:rPr>
                        <a:t>ë</a:t>
                      </a:r>
                      <a:r>
                        <a:rPr lang="x-none" sz="1800" b="1" i="0">
                          <a:latin typeface="Arial" panose="020B0604020202020204" pitchFamily="34" charset="0"/>
                          <a:cs typeface="Arial" panose="020B0604020202020204" pitchFamily="34" charset="0"/>
                        </a:rPr>
                        <a:t> </a:t>
                      </a:r>
                      <a:r>
                        <a:rPr lang="en-US" sz="1800" b="1" i="0" dirty="0" err="1">
                          <a:latin typeface="Arial" panose="020B0604020202020204" pitchFamily="34" charset="0"/>
                          <a:cs typeface="Arial" panose="020B0604020202020204" pitchFamily="34" charset="0"/>
                        </a:rPr>
                        <a:t>parashikon</a:t>
                      </a:r>
                      <a:r>
                        <a:rPr lang="x-none" sz="1800" b="1" i="0">
                          <a:latin typeface="Arial" panose="020B0604020202020204" pitchFamily="34" charset="0"/>
                          <a:cs typeface="Arial" panose="020B0604020202020204" pitchFamily="34" charset="0"/>
                        </a:rPr>
                        <a:t> </a:t>
                      </a:r>
                      <a:endParaRPr lang="x-none" sz="1800" b="1" i="0" dirty="0">
                        <a:latin typeface="Arial" panose="020B0604020202020204" pitchFamily="34" charset="0"/>
                        <a:cs typeface="Arial" panose="020B0604020202020204" pitchFamily="34" charset="0"/>
                      </a:endParaRP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bg1"/>
                          </a:solidFill>
                          <a:effectLst/>
                          <a:latin typeface="+mn-lt"/>
                          <a:ea typeface="+mn-ea"/>
                          <a:cs typeface="+mn-cs"/>
                        </a:rPr>
                        <a:t>Komente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argumente</a:t>
                      </a:r>
                      <a:r>
                        <a:rPr lang="en-US" sz="1800" b="1" kern="1200" dirty="0">
                          <a:solidFill>
                            <a:schemeClr val="bg1"/>
                          </a:solidFill>
                          <a:effectLst/>
                          <a:latin typeface="+mn-lt"/>
                          <a:ea typeface="+mn-ea"/>
                          <a:cs typeface="+mn-cs"/>
                        </a:rPr>
                        <a:t>/</a:t>
                      </a:r>
                      <a:r>
                        <a:rPr lang="en-US" sz="1800" b="1" kern="1200" dirty="0" err="1">
                          <a:solidFill>
                            <a:schemeClr val="bg1"/>
                          </a:solidFill>
                          <a:effectLst/>
                          <a:latin typeface="+mn-lt"/>
                          <a:ea typeface="+mn-ea"/>
                          <a:cs typeface="+mn-cs"/>
                        </a:rPr>
                        <a:t>sqarime</a:t>
                      </a:r>
                      <a:r>
                        <a:rPr lang="en-US" sz="1800" b="1" kern="1200" dirty="0">
                          <a:solidFill>
                            <a:schemeClr val="bg1"/>
                          </a:solidFill>
                          <a:effectLst/>
                          <a:latin typeface="+mn-lt"/>
                          <a:ea typeface="+mn-ea"/>
                          <a:cs typeface="+mn-cs"/>
                        </a:rPr>
                        <a:t>)</a:t>
                      </a:r>
                      <a:r>
                        <a:rPr lang="x-none" sz="1800" b="1" i="0" dirty="0">
                          <a:latin typeface="Arial" panose="020B0604020202020204" pitchFamily="34" charset="0"/>
                          <a:cs typeface="Arial" panose="020B0604020202020204" pitchFamily="34" charset="0"/>
                        </a:rPr>
                        <a:t> </a:t>
                      </a:r>
                    </a:p>
                  </a:txBody>
                  <a:tcPr>
                    <a:solidFill>
                      <a:srgbClr val="0070C0"/>
                    </a:solidFill>
                  </a:tcPr>
                </a:tc>
                <a:extLst>
                  <a:ext uri="{0D108BD9-81ED-4DB2-BD59-A6C34878D82A}">
                    <a16:rowId xmlns:a16="http://schemas.microsoft.com/office/drawing/2014/main" val="766169072"/>
                  </a:ext>
                </a:extLst>
              </a:tr>
              <a:tr h="3871732">
                <a:tc>
                  <a:txBody>
                    <a:bodyPr/>
                    <a:lstStyle/>
                    <a:p>
                      <a:endParaRPr lang="x-none"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en-US" sz="2000" b="1" i="0" cap="none" spc="0" dirty="0" err="1">
                          <a:ln>
                            <a:noFill/>
                          </a:ln>
                          <a:solidFill>
                            <a:schemeClr val="tx1"/>
                          </a:solidFill>
                          <a:effectLst/>
                          <a:latin typeface="Arial" panose="020B0604020202020204" pitchFamily="34" charset="0"/>
                          <a:cs typeface="Arial" panose="020B0604020202020204" pitchFamily="34" charset="0"/>
                        </a:rPr>
                        <a:t>Kapitulli</a:t>
                      </a:r>
                      <a:r>
                        <a:rPr lang="en-US" sz="2000" b="1" i="0" cap="none" spc="0" dirty="0">
                          <a:ln>
                            <a:noFill/>
                          </a:ln>
                          <a:solidFill>
                            <a:schemeClr val="tx1"/>
                          </a:solidFill>
                          <a:effectLst/>
                          <a:latin typeface="Arial" panose="020B0604020202020204" pitchFamily="34" charset="0"/>
                          <a:cs typeface="Arial" panose="020B0604020202020204" pitchFamily="34" charset="0"/>
                        </a:rPr>
                        <a:t> X/1</a:t>
                      </a:r>
                      <a:endPar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p>
                      <a:r>
                        <a:rPr lang="en-US" sz="1400" b="0" i="0" kern="1200" cap="none" spc="0" dirty="0">
                          <a:ln>
                            <a:noFill/>
                          </a:ln>
                          <a:solidFill>
                            <a:schemeClr val="tx1"/>
                          </a:solidFill>
                          <a:effectLst/>
                          <a:latin typeface="Arial" panose="020B0604020202020204" pitchFamily="34" charset="0"/>
                          <a:ea typeface="+mn-ea"/>
                          <a:cs typeface="Arial" panose="020B0604020202020204" pitchFamily="34" charset="0"/>
                        </a:rPr>
                        <a:t>(</a:t>
                      </a:r>
                      <a:r>
                        <a:rPr lang="sq-AL" sz="1400" b="0" i="0" kern="1200" cap="none" spc="0" dirty="0">
                          <a:ln>
                            <a:noFill/>
                          </a:ln>
                          <a:solidFill>
                            <a:schemeClr val="tx1"/>
                          </a:solidFill>
                          <a:effectLst/>
                          <a:latin typeface="Arial" panose="020B0604020202020204" pitchFamily="34" charset="0"/>
                          <a:ea typeface="+mn-ea"/>
                          <a:cs typeface="Arial" panose="020B0604020202020204" pitchFamily="34" charset="0"/>
                        </a:rPr>
                        <a:t>Kreditë e lehtësuara për blerjen e banesës për punonjësit e administratës publike</a:t>
                      </a:r>
                      <a:r>
                        <a:rPr lang="en-US" sz="1400" b="0" i="0" kern="1200" cap="none" spc="0" dirty="0">
                          <a:ln>
                            <a:noFill/>
                          </a:ln>
                          <a:solidFill>
                            <a:schemeClr val="tx1"/>
                          </a:solidFill>
                          <a:effectLst/>
                          <a:latin typeface="Arial" panose="020B0604020202020204" pitchFamily="34" charset="0"/>
                          <a:ea typeface="+mn-ea"/>
                          <a:cs typeface="Arial" panose="020B0604020202020204" pitchFamily="34" charset="0"/>
                        </a:rPr>
                        <a:t>)</a:t>
                      </a:r>
                      <a:endParaRPr lang="x-none" sz="14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x-none"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x-none"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indent="-457200">
                        <a:buFont typeface="Arial" panose="020B0604020202020204" pitchFamily="34" charset="0"/>
                        <a:buChar char="•"/>
                      </a:pPr>
                      <a:r>
                        <a:rPr lang="en-US" sz="1800" b="0" i="0" kern="1200" cap="none" spc="0" dirty="0" err="1">
                          <a:ln>
                            <a:noFill/>
                          </a:ln>
                          <a:solidFill>
                            <a:schemeClr val="tx1"/>
                          </a:solidFill>
                          <a:effectLst/>
                          <a:latin typeface="Arial" panose="020B0604020202020204" pitchFamily="34" charset="0"/>
                          <a:cs typeface="Arial" panose="020B0604020202020204" pitchFamily="34" charset="0"/>
                        </a:rPr>
                        <a:t>Kushtet</a:t>
                      </a:r>
                      <a:r>
                        <a:rPr lang="en-US" sz="1800" b="0" i="0" kern="1200" cap="none" spc="0" dirty="0">
                          <a:ln>
                            <a:noFill/>
                          </a:ln>
                          <a:solidFill>
                            <a:schemeClr val="tx1"/>
                          </a:solidFill>
                          <a:effectLst/>
                          <a:latin typeface="Arial" panose="020B0604020202020204" pitchFamily="34" charset="0"/>
                          <a:cs typeface="Arial" panose="020B0604020202020204" pitchFamily="34" charset="0"/>
                        </a:rPr>
                        <a:t> per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te</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perfituar</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kredi</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te</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lehtesuara</a:t>
                      </a:r>
                      <a:endParaRPr lang="en-US" sz="1800" b="0" i="0" kern="1200" cap="none" spc="0" dirty="0">
                        <a:ln>
                          <a:noFill/>
                        </a:ln>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q-AL"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b="0" i="0" cap="none" spc="0" dirty="0" err="1">
                          <a:ln>
                            <a:noFill/>
                          </a:ln>
                          <a:solidFill>
                            <a:schemeClr val="tx1"/>
                          </a:solidFill>
                          <a:effectLst/>
                          <a:latin typeface="Arial" panose="020B0604020202020204" pitchFamily="34" charset="0"/>
                          <a:cs typeface="Arial" panose="020B0604020202020204" pitchFamily="34" charset="0"/>
                        </a:rPr>
                        <a:t>Rolin</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dhe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pergjegjesite</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institucioneve</a:t>
                      </a:r>
                      <a:r>
                        <a:rPr lang="en-GB" sz="1800" b="0" i="0" cap="none" spc="0" dirty="0">
                          <a:ln>
                            <a:noFill/>
                          </a:ln>
                          <a:solidFill>
                            <a:schemeClr val="tx1"/>
                          </a:solidFill>
                          <a:effectLst/>
                          <a:latin typeface="Arial" panose="020B0604020202020204" pitchFamily="34" charset="0"/>
                          <a:cs typeface="Arial" panose="020B0604020202020204" pitchFamily="34" charset="0"/>
                        </a:rPr>
                        <a:t> per </a:t>
                      </a:r>
                      <a:r>
                        <a:rPr lang="en-GB" sz="1800" b="0" i="0" cap="none" spc="0" dirty="0" err="1">
                          <a:ln>
                            <a:noFill/>
                          </a:ln>
                          <a:solidFill>
                            <a:schemeClr val="tx1"/>
                          </a:solidFill>
                          <a:effectLst/>
                          <a:latin typeface="Arial" panose="020B0604020202020204" pitchFamily="34" charset="0"/>
                          <a:cs typeface="Arial" panose="020B0604020202020204" pitchFamily="34" charset="0"/>
                        </a:rPr>
                        <a:t>percaktimin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prioriteteve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dhe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perzgjedhjen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kandidateve</a:t>
                      </a:r>
                      <a:endParaRPr lang="en-GB"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b="0" i="0" cap="none" spc="0" dirty="0" err="1">
                          <a:ln>
                            <a:noFill/>
                          </a:ln>
                          <a:solidFill>
                            <a:schemeClr val="tx1"/>
                          </a:solidFill>
                          <a:effectLst/>
                          <a:latin typeface="Arial" panose="020B0604020202020204" pitchFamily="34" charset="0"/>
                          <a:cs typeface="Arial" panose="020B0604020202020204" pitchFamily="34" charset="0"/>
                        </a:rPr>
                        <a:t>Bashkepunimin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institucioneve</a:t>
                      </a:r>
                      <a:r>
                        <a:rPr lang="en-GB" sz="1800" b="0" i="0" cap="none" spc="0" dirty="0">
                          <a:ln>
                            <a:noFill/>
                          </a:ln>
                          <a:solidFill>
                            <a:schemeClr val="tx1"/>
                          </a:solidFill>
                          <a:effectLst/>
                          <a:latin typeface="Arial" panose="020B0604020202020204" pitchFamily="34" charset="0"/>
                          <a:cs typeface="Arial" panose="020B0604020202020204" pitchFamily="34" charset="0"/>
                        </a:rPr>
                        <a:t> per </a:t>
                      </a:r>
                      <a:r>
                        <a:rPr lang="en-GB" sz="1800" b="0" i="0" cap="none" spc="0" dirty="0" err="1">
                          <a:ln>
                            <a:noFill/>
                          </a:ln>
                          <a:solidFill>
                            <a:schemeClr val="tx1"/>
                          </a:solidFill>
                          <a:effectLst/>
                          <a:latin typeface="Arial" panose="020B0604020202020204" pitchFamily="34" charset="0"/>
                          <a:cs typeface="Arial" panose="020B0604020202020204" pitchFamily="34" charset="0"/>
                        </a:rPr>
                        <a:t>planifikimin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fondeve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dhe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zbatimin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programit</a:t>
                      </a:r>
                      <a:endParaRPr lang="en-GB"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b="0" i="0" cap="none" spc="0" dirty="0" err="1">
                          <a:ln>
                            <a:noFill/>
                          </a:ln>
                          <a:solidFill>
                            <a:schemeClr val="tx1"/>
                          </a:solidFill>
                          <a:effectLst/>
                          <a:latin typeface="Arial" panose="020B0604020202020204" pitchFamily="34" charset="0"/>
                          <a:cs typeface="Arial" panose="020B0604020202020204" pitchFamily="34" charset="0"/>
                        </a:rPr>
                        <a:t>Miratimin</a:t>
                      </a:r>
                      <a:r>
                        <a:rPr lang="en-GB" sz="1800" b="0" i="0" cap="none" spc="0" dirty="0">
                          <a:ln>
                            <a:noFill/>
                          </a:ln>
                          <a:solidFill>
                            <a:schemeClr val="tx1"/>
                          </a:solidFill>
                          <a:effectLst/>
                          <a:latin typeface="Arial" panose="020B0604020202020204" pitchFamily="34" charset="0"/>
                          <a:cs typeface="Arial" panose="020B0604020202020204" pitchFamily="34" charset="0"/>
                        </a:rPr>
                        <a:t> e </a:t>
                      </a:r>
                      <a:r>
                        <a:rPr lang="en-GB" sz="1800" b="0" i="0" cap="none" spc="0" dirty="0" err="1">
                          <a:ln>
                            <a:noFill/>
                          </a:ln>
                          <a:solidFill>
                            <a:schemeClr val="tx1"/>
                          </a:solidFill>
                          <a:effectLst/>
                          <a:latin typeface="Arial" panose="020B0604020202020204" pitchFamily="34" charset="0"/>
                          <a:cs typeface="Arial" panose="020B0604020202020204" pitchFamily="34" charset="0"/>
                        </a:rPr>
                        <a:t>vendimit</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te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Keshillit</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te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cap="none" spc="0" dirty="0" err="1">
                          <a:ln>
                            <a:noFill/>
                          </a:ln>
                          <a:solidFill>
                            <a:schemeClr val="tx1"/>
                          </a:solidFill>
                          <a:effectLst/>
                          <a:latin typeface="Arial" panose="020B0604020202020204" pitchFamily="34" charset="0"/>
                          <a:cs typeface="Arial" panose="020B0604020202020204" pitchFamily="34" charset="0"/>
                        </a:rPr>
                        <a:t>Ministrave</a:t>
                      </a:r>
                      <a:r>
                        <a:rPr lang="en-GB" sz="1800" b="0" i="0" cap="none" spc="0" dirty="0">
                          <a:ln>
                            <a:noFill/>
                          </a:ln>
                          <a:solidFill>
                            <a:schemeClr val="tx1"/>
                          </a:solidFill>
                          <a:effectLst/>
                          <a:latin typeface="Arial" panose="020B0604020202020204" pitchFamily="34" charset="0"/>
                          <a:cs typeface="Arial" panose="020B0604020202020204" pitchFamily="34" charset="0"/>
                        </a:rPr>
                        <a:t> </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per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procedurat</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dhe</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afatet</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kohore</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për</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paraqitjen</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e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kërkesës</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shqyrtimin</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dhe</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miratimin</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e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listës</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së</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kandidatëve</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dokumentacioni</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që</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duhet</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që</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paraqesë</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punonjësi</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i</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administrates, </a:t>
                      </a:r>
                      <a:r>
                        <a:rPr lang="en-GB" sz="1800" b="0" i="0" kern="1200" cap="none" spc="0" dirty="0" err="1">
                          <a:ln>
                            <a:noFill/>
                          </a:ln>
                          <a:solidFill>
                            <a:schemeClr val="tx1"/>
                          </a:solidFill>
                          <a:effectLst/>
                          <a:latin typeface="Arial" panose="020B0604020202020204" pitchFamily="34" charset="0"/>
                          <a:ea typeface="+mn-ea"/>
                          <a:cs typeface="Arial" panose="020B0604020202020204" pitchFamily="34" charset="0"/>
                        </a:rPr>
                        <a:t>etj</a:t>
                      </a:r>
                      <a:r>
                        <a:rPr lang="en-GB" sz="1800" b="0" i="0" kern="1200" cap="none" spc="0" dirty="0">
                          <a:ln>
                            <a:noFill/>
                          </a:ln>
                          <a:solidFill>
                            <a:schemeClr val="tx1"/>
                          </a:solidFill>
                          <a:effectLst/>
                          <a:latin typeface="Arial" panose="020B0604020202020204" pitchFamily="34" charset="0"/>
                          <a:ea typeface="+mn-ea"/>
                          <a:cs typeface="Arial" panose="020B0604020202020204" pitchFamily="34" charset="0"/>
                        </a:rPr>
                        <a:t>.. </a:t>
                      </a:r>
                    </a:p>
                  </a:txBody>
                  <a:tcPr/>
                </a:tc>
                <a:tc>
                  <a:txBody>
                    <a:bodyPr/>
                    <a:lstStyle/>
                    <a:p>
                      <a:pPr marL="457200" indent="-457200">
                        <a:buFont typeface="Wingdings" pitchFamily="2" charset="2"/>
                        <a:buChar char="§"/>
                      </a:pPr>
                      <a:r>
                        <a:rPr lang="sq-AL" sz="1800" b="0" i="0" kern="1200" cap="none" spc="0" dirty="0">
                          <a:ln>
                            <a:noFill/>
                          </a:ln>
                          <a:solidFill>
                            <a:schemeClr val="tx1"/>
                          </a:solidFill>
                          <a:effectLst/>
                          <a:latin typeface="Arial" panose="020B0604020202020204" pitchFamily="34" charset="0"/>
                          <a:ea typeface="+mn-ea"/>
                          <a:cs typeface="Arial" panose="020B0604020202020204" pitchFamily="34" charset="0"/>
                        </a:rPr>
                        <a:t>Adresohet problemi i emigracionit te profesionisteve</a:t>
                      </a:r>
                    </a:p>
                    <a:p>
                      <a:pPr marL="457200" indent="-457200">
                        <a:buFont typeface="Wingdings" pitchFamily="2" charset="2"/>
                        <a:buChar char="§"/>
                      </a:pPr>
                      <a:endParaRPr lang="sq-AL"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pPr marL="457200" indent="-457200">
                        <a:buFont typeface="Wingdings" pitchFamily="2" charset="2"/>
                        <a:buChar char="§"/>
                      </a:pPr>
                      <a:r>
                        <a:rPr lang="sq-AL" sz="1800" b="0" i="0" kern="1200" cap="none" spc="0" dirty="0">
                          <a:ln>
                            <a:noFill/>
                          </a:ln>
                          <a:solidFill>
                            <a:schemeClr val="tx1"/>
                          </a:solidFill>
                          <a:effectLst/>
                          <a:latin typeface="Arial" panose="020B0604020202020204" pitchFamily="34" charset="0"/>
                          <a:ea typeface="+mn-ea"/>
                          <a:cs typeface="Arial" panose="020B0604020202020204" pitchFamily="34" charset="0"/>
                        </a:rPr>
                        <a:t>Unifikon procedurat, menyren e zbatimit dhe formen e perfitimit te kategorive qe jane perfshire ne akte te ndryshme ligjore e nenligjore</a:t>
                      </a:r>
                    </a:p>
                  </a:txBody>
                  <a:tcPr/>
                </a:tc>
                <a:extLst>
                  <a:ext uri="{0D108BD9-81ED-4DB2-BD59-A6C34878D82A}">
                    <a16:rowId xmlns:a16="http://schemas.microsoft.com/office/drawing/2014/main" val="2682618937"/>
                  </a:ext>
                </a:extLst>
              </a:tr>
            </a:tbl>
          </a:graphicData>
        </a:graphic>
      </p:graphicFrame>
    </p:spTree>
    <p:extLst>
      <p:ext uri="{BB962C8B-B14F-4D97-AF65-F5344CB8AC3E}">
        <p14:creationId xmlns:p14="http://schemas.microsoft.com/office/powerpoint/2010/main" val="95164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858416" y="479281"/>
            <a:ext cx="10907760" cy="1293535"/>
          </a:xfrm>
        </p:spPr>
        <p:txBody>
          <a:bodyPr>
            <a:noAutofit/>
          </a:bodyPr>
          <a:lstStyle/>
          <a:p>
            <a:pPr algn="ctr"/>
            <a:r>
              <a:rPr lang="x-none" sz="2600" b="1" dirty="0">
                <a:solidFill>
                  <a:srgbClr val="C00000"/>
                </a:solidFill>
                <a:latin typeface="Arial" panose="020B0604020202020204" pitchFamily="34" charset="0"/>
                <a:cs typeface="Arial" panose="020B0604020202020204" pitchFamily="34" charset="0"/>
              </a:rPr>
              <a:t>P</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rmir</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sim i proceDur</a:t>
            </a:r>
            <a:r>
              <a:rPr lang="en-GB" sz="2600" b="1" dirty="0" err="1">
                <a:solidFill>
                  <a:srgbClr val="C00000"/>
                </a:solidFill>
                <a:latin typeface="Arial" panose="020B0604020202020204" pitchFamily="34" charset="0"/>
                <a:cs typeface="Arial" panose="020B0604020202020204" pitchFamily="34" charset="0"/>
              </a:rPr>
              <a:t>ës</a:t>
            </a:r>
            <a:endParaRPr lang="x-none" sz="2600" dirty="0">
              <a:solidFill>
                <a:srgbClr val="C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12</a:t>
            </a:fld>
            <a:endParaRPr lang="en-US"/>
          </a:p>
        </p:txBody>
      </p:sp>
      <p:graphicFrame>
        <p:nvGraphicFramePr>
          <p:cNvPr id="13" name="Table 13">
            <a:extLst>
              <a:ext uri="{FF2B5EF4-FFF2-40B4-BE49-F238E27FC236}">
                <a16:creationId xmlns:a16="http://schemas.microsoft.com/office/drawing/2014/main" id="{2ACF8C07-8059-91E7-6917-57ACD4782C1D}"/>
              </a:ext>
            </a:extLst>
          </p:cNvPr>
          <p:cNvGraphicFramePr>
            <a:graphicFrameLocks noGrp="1"/>
          </p:cNvGraphicFramePr>
          <p:nvPr>
            <p:extLst>
              <p:ext uri="{D42A27DB-BD31-4B8C-83A1-F6EECF244321}">
                <p14:modId xmlns:p14="http://schemas.microsoft.com/office/powerpoint/2010/main" val="1281227122"/>
              </p:ext>
            </p:extLst>
          </p:nvPr>
        </p:nvGraphicFramePr>
        <p:xfrm>
          <a:off x="273424" y="1957858"/>
          <a:ext cx="11492752" cy="4421122"/>
        </p:xfrm>
        <a:graphic>
          <a:graphicData uri="http://schemas.openxmlformats.org/drawingml/2006/table">
            <a:tbl>
              <a:tblPr firstRow="1" bandRow="1">
                <a:tableStyleId>{72833802-FEF1-4C79-8D5D-14CF1EAF98D9}</a:tableStyleId>
              </a:tblPr>
              <a:tblGrid>
                <a:gridCol w="992668">
                  <a:extLst>
                    <a:ext uri="{9D8B030D-6E8A-4147-A177-3AD203B41FA5}">
                      <a16:colId xmlns:a16="http://schemas.microsoft.com/office/drawing/2014/main" val="907099491"/>
                    </a:ext>
                  </a:extLst>
                </a:gridCol>
                <a:gridCol w="1426866">
                  <a:extLst>
                    <a:ext uri="{9D8B030D-6E8A-4147-A177-3AD203B41FA5}">
                      <a16:colId xmlns:a16="http://schemas.microsoft.com/office/drawing/2014/main" val="420914789"/>
                    </a:ext>
                  </a:extLst>
                </a:gridCol>
                <a:gridCol w="4772967">
                  <a:extLst>
                    <a:ext uri="{9D8B030D-6E8A-4147-A177-3AD203B41FA5}">
                      <a16:colId xmlns:a16="http://schemas.microsoft.com/office/drawing/2014/main" val="1839999544"/>
                    </a:ext>
                  </a:extLst>
                </a:gridCol>
                <a:gridCol w="4300251">
                  <a:extLst>
                    <a:ext uri="{9D8B030D-6E8A-4147-A177-3AD203B41FA5}">
                      <a16:colId xmlns:a16="http://schemas.microsoft.com/office/drawing/2014/main" val="369324482"/>
                    </a:ext>
                  </a:extLst>
                </a:gridCol>
              </a:tblGrid>
              <a:tr h="600325">
                <a:tc>
                  <a:txBody>
                    <a:bodyPr/>
                    <a:lstStyle/>
                    <a:p>
                      <a:pPr algn="ctr"/>
                      <a:r>
                        <a:rPr lang="en-US" sz="2000" b="1" dirty="0">
                          <a:latin typeface="Arial" panose="020B0604020202020204" pitchFamily="34" charset="0"/>
                          <a:cs typeface="Arial" panose="020B0604020202020204" pitchFamily="34" charset="0"/>
                        </a:rPr>
                        <a:t>Neni</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r>
                        <a:rPr lang="x-none" sz="2000" b="1" dirty="0">
                          <a:latin typeface="Arial" panose="020B0604020202020204" pitchFamily="34" charset="0"/>
                          <a:cs typeface="Arial" panose="020B0604020202020204" pitchFamily="34" charset="0"/>
                        </a:rPr>
                        <a:t> </a:t>
                      </a:r>
                    </a:p>
                  </a:txBody>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66169072"/>
                  </a:ext>
                </a:extLst>
              </a:tr>
              <a:tr h="986157">
                <a:tc>
                  <a:txBody>
                    <a:bodyPr/>
                    <a:lstStyle/>
                    <a:p>
                      <a:r>
                        <a:rPr lang="en-US" sz="2000" b="1" kern="1200" dirty="0">
                          <a:solidFill>
                            <a:schemeClr val="tx1"/>
                          </a:solidFill>
                          <a:effectLst/>
                          <a:latin typeface="Arial" panose="020B0604020202020204" pitchFamily="34" charset="0"/>
                          <a:ea typeface="+mn-ea"/>
                          <a:cs typeface="Arial" panose="020B0604020202020204" pitchFamily="34" charset="0"/>
                        </a:rPr>
                        <a:t>25</a:t>
                      </a:r>
                      <a:endParaRPr lang="x-none" sz="20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sq-AL" sz="2000" b="1" kern="1200" dirty="0">
                          <a:solidFill>
                            <a:schemeClr val="tx1"/>
                          </a:solidFill>
                          <a:effectLst/>
                          <a:latin typeface="Arial" panose="020B0604020202020204" pitchFamily="34" charset="0"/>
                          <a:ea typeface="+mn-ea"/>
                          <a:cs typeface="Arial" panose="020B0604020202020204" pitchFamily="34" charset="0"/>
                        </a:rPr>
                        <a:t>Neni 7</a:t>
                      </a:r>
                      <a:r>
                        <a:rPr lang="en-US" sz="2000" b="1" kern="1200" dirty="0">
                          <a:solidFill>
                            <a:schemeClr val="tx1"/>
                          </a:solidFill>
                          <a:effectLst/>
                          <a:latin typeface="Arial" panose="020B0604020202020204" pitchFamily="34" charset="0"/>
                          <a:ea typeface="+mn-ea"/>
                          <a:cs typeface="Arial" panose="020B0604020202020204" pitchFamily="34" charset="0"/>
                        </a:rPr>
                        <a:t>1</a:t>
                      </a:r>
                    </a:p>
                    <a:p>
                      <a:endParaRPr lang="x-none"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Shfuqizon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nenin</a:t>
                      </a:r>
                      <a:r>
                        <a:rPr lang="en-US" sz="1800" kern="1200" dirty="0">
                          <a:solidFill>
                            <a:schemeClr val="tx1"/>
                          </a:solidFill>
                          <a:effectLst/>
                          <a:latin typeface="Arial" panose="020B0604020202020204" pitchFamily="34" charset="0"/>
                          <a:ea typeface="+mn-ea"/>
                          <a:cs typeface="Arial" panose="020B0604020202020204" pitchFamily="34" charset="0"/>
                        </a:rPr>
                        <a:t> 71 – </a:t>
                      </a:r>
                      <a:r>
                        <a:rPr lang="en-US" sz="1800" kern="1200" dirty="0" err="1">
                          <a:solidFill>
                            <a:schemeClr val="tx1"/>
                          </a:solidFill>
                          <a:effectLst/>
                          <a:latin typeface="Arial" panose="020B0604020202020204" pitchFamily="34" charset="0"/>
                          <a:ea typeface="+mn-ea"/>
                          <a:cs typeface="Arial" panose="020B0604020202020204" pitchFamily="34" charset="0"/>
                        </a:rPr>
                        <a:t>Këshilli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Kombëtar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Strehimit</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Pa </a:t>
                      </a:r>
                      <a:r>
                        <a:rPr lang="en-US" sz="1800" kern="1200" dirty="0" err="1">
                          <a:solidFill>
                            <a:schemeClr val="tx1"/>
                          </a:solidFill>
                          <a:effectLst/>
                          <a:latin typeface="Arial" panose="020B0604020202020204" pitchFamily="34" charset="0"/>
                          <a:ea typeface="+mn-ea"/>
                          <a:cs typeface="Arial" panose="020B0604020202020204" pitchFamily="34" charset="0"/>
                        </a:rPr>
                        <a:t>efektivitet</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874923525"/>
                  </a:ext>
                </a:extLst>
              </a:tr>
              <a:tr h="2728442">
                <a:tc>
                  <a:txBody>
                    <a:bodyPr/>
                    <a:lstStyle/>
                    <a:p>
                      <a:r>
                        <a:rPr lang="en-US" sz="2000" b="1" kern="1200" dirty="0">
                          <a:solidFill>
                            <a:schemeClr val="tx1"/>
                          </a:solidFill>
                          <a:effectLst/>
                          <a:latin typeface="Arial" panose="020B0604020202020204" pitchFamily="34" charset="0"/>
                          <a:ea typeface="+mn-ea"/>
                          <a:cs typeface="Arial" panose="020B0604020202020204" pitchFamily="34" charset="0"/>
                        </a:rPr>
                        <a:t>26</a:t>
                      </a:r>
                      <a:endParaRPr lang="x-none" sz="20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en-US" sz="2000" b="1" kern="1200" dirty="0" err="1">
                          <a:solidFill>
                            <a:schemeClr val="tx1"/>
                          </a:solidFill>
                          <a:effectLst/>
                          <a:latin typeface="Arial" panose="020B0604020202020204" pitchFamily="34" charset="0"/>
                          <a:ea typeface="+mn-ea"/>
                          <a:cs typeface="Arial" panose="020B0604020202020204" pitchFamily="34" charset="0"/>
                        </a:rPr>
                        <a:t>Nenin</a:t>
                      </a:r>
                      <a:r>
                        <a:rPr lang="en-US" sz="2000" b="1" kern="1200" dirty="0">
                          <a:solidFill>
                            <a:schemeClr val="tx1"/>
                          </a:solidFill>
                          <a:effectLst/>
                          <a:latin typeface="Arial" panose="020B0604020202020204" pitchFamily="34" charset="0"/>
                          <a:ea typeface="+mn-ea"/>
                          <a:cs typeface="Arial" panose="020B0604020202020204" pitchFamily="34" charset="0"/>
                        </a:rPr>
                        <a:t> 72</a:t>
                      </a:r>
                    </a:p>
                    <a:p>
                      <a:r>
                        <a:rPr lang="en-US" sz="1400" kern="1200" dirty="0">
                          <a:solidFill>
                            <a:schemeClr val="tx1"/>
                          </a:solidFill>
                          <a:effectLst/>
                          <a:latin typeface="Arial" panose="020B0604020202020204" pitchFamily="34" charset="0"/>
                          <a:ea typeface="+mn-ea"/>
                          <a:cs typeface="Arial" panose="020B0604020202020204" pitchFamily="34" charset="0"/>
                        </a:rPr>
                        <a:t>(</a:t>
                      </a:r>
                      <a:r>
                        <a:rPr lang="en-US" sz="1400" kern="1200" dirty="0" err="1">
                          <a:solidFill>
                            <a:schemeClr val="tx1"/>
                          </a:solidFill>
                          <a:effectLst/>
                          <a:latin typeface="Arial" panose="020B0604020202020204" pitchFamily="34" charset="0"/>
                          <a:ea typeface="+mn-ea"/>
                          <a:cs typeface="Arial" panose="020B0604020202020204" pitchFamily="34" charset="0"/>
                        </a:rPr>
                        <a:t>Funksionet</a:t>
                      </a:r>
                      <a:r>
                        <a:rPr lang="en-US" sz="1400" kern="1200" dirty="0">
                          <a:solidFill>
                            <a:schemeClr val="tx1"/>
                          </a:solidFill>
                          <a:effectLst/>
                          <a:latin typeface="Arial" panose="020B0604020202020204" pitchFamily="34" charset="0"/>
                          <a:ea typeface="+mn-ea"/>
                          <a:cs typeface="Arial" panose="020B0604020202020204" pitchFamily="34" charset="0"/>
                        </a:rPr>
                        <a:t> e </a:t>
                      </a:r>
                      <a:r>
                        <a:rPr lang="en-US" sz="1400" kern="1200" dirty="0" err="1">
                          <a:solidFill>
                            <a:schemeClr val="tx1"/>
                          </a:solidFill>
                          <a:effectLst/>
                          <a:latin typeface="Arial" panose="020B0604020202020204" pitchFamily="34" charset="0"/>
                          <a:ea typeface="+mn-ea"/>
                          <a:cs typeface="Arial" panose="020B0604020202020204" pitchFamily="34" charset="0"/>
                        </a:rPr>
                        <a:t>ministrisë</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përgjegjëse</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për</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strehimin</a:t>
                      </a:r>
                      <a:r>
                        <a:rPr lang="en-US" sz="1400" kern="1200" dirty="0">
                          <a:solidFill>
                            <a:schemeClr val="tx1"/>
                          </a:solidFill>
                          <a:effectLst/>
                          <a:latin typeface="Arial" panose="020B0604020202020204" pitchFamily="34" charset="0"/>
                          <a:ea typeface="+mn-ea"/>
                          <a:cs typeface="Arial" panose="020B0604020202020204" pitchFamily="34" charset="0"/>
                        </a:rPr>
                        <a:t>)</a:t>
                      </a:r>
                      <a:endParaRPr lang="x-none" sz="14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Ndryshon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tre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çështje</a:t>
                      </a:r>
                      <a:r>
                        <a:rPr lang="en-US" sz="1800" kern="1200" dirty="0">
                          <a:solidFill>
                            <a:schemeClr val="tx1"/>
                          </a:solidFill>
                          <a:effectLst/>
                          <a:latin typeface="Arial" panose="020B0604020202020204" pitchFamily="34" charset="0"/>
                          <a:ea typeface="+mn-ea"/>
                          <a:cs typeface="Arial" panose="020B0604020202020204" pitchFamily="34" charset="0"/>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E para e </a:t>
                      </a:r>
                      <a:r>
                        <a:rPr lang="en-US" sz="1800" kern="1200" dirty="0" err="1">
                          <a:solidFill>
                            <a:schemeClr val="tx1"/>
                          </a:solidFill>
                          <a:effectLst/>
                          <a:latin typeface="Arial" panose="020B0604020202020204" pitchFamily="34" charset="0"/>
                          <a:ea typeface="+mn-ea"/>
                          <a:cs typeface="Arial" panose="020B0604020202020204" pitchFamily="34" charset="0"/>
                        </a:rPr>
                        <a:t>përmendur</a:t>
                      </a:r>
                      <a:r>
                        <a:rPr lang="en-US" sz="1800" kern="1200" dirty="0">
                          <a:solidFill>
                            <a:schemeClr val="tx1"/>
                          </a:solidFill>
                          <a:effectLst/>
                          <a:latin typeface="Arial" panose="020B0604020202020204" pitchFamily="34" charset="0"/>
                          <a:ea typeface="+mn-ea"/>
                          <a:cs typeface="Arial" panose="020B0604020202020204" pitchFamily="34" charset="0"/>
                        </a:rPr>
                        <a:t> me </a:t>
                      </a:r>
                      <a:r>
                        <a:rPr lang="en-US" sz="1800" kern="1200" dirty="0" err="1">
                          <a:solidFill>
                            <a:schemeClr val="tx1"/>
                          </a:solidFill>
                          <a:effectLst/>
                          <a:latin typeface="Arial" panose="020B0604020202020204" pitchFamily="34" charset="0"/>
                          <a:ea typeface="+mn-ea"/>
                          <a:cs typeface="Arial" panose="020B0604020202020204" pitchFamily="34" charset="0"/>
                        </a:rPr>
                        <a:t>prioritetin</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digitalizimit</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ngarkon</a:t>
                      </a:r>
                      <a:r>
                        <a:rPr lang="en-US" sz="1800" kern="1200" dirty="0">
                          <a:solidFill>
                            <a:schemeClr val="tx1"/>
                          </a:solidFill>
                          <a:effectLst/>
                          <a:latin typeface="Arial" panose="020B0604020202020204" pitchFamily="34" charset="0"/>
                          <a:ea typeface="+mn-ea"/>
                          <a:cs typeface="Arial" panose="020B0604020202020204" pitchFamily="34" charset="0"/>
                        </a:rPr>
                        <a:t> KM me </a:t>
                      </a:r>
                      <a:r>
                        <a:rPr lang="en-US" sz="1800" kern="1200" dirty="0" err="1">
                          <a:solidFill>
                            <a:schemeClr val="tx1"/>
                          </a:solidFill>
                          <a:effectLst/>
                          <a:latin typeface="Arial" panose="020B0604020202020204" pitchFamily="34" charset="0"/>
                          <a:ea typeface="+mn-ea"/>
                          <a:cs typeface="Arial" panose="020B0604020202020204" pitchFamily="34" charset="0"/>
                        </a:rPr>
                        <a:t>miratimin</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kostos</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mesatare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cmimeve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tregut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banesave</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Zbaton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programe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sociale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strehimi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nëpërmjet</a:t>
                      </a:r>
                      <a:r>
                        <a:rPr lang="en-US" sz="1800" kern="1200" dirty="0">
                          <a:solidFill>
                            <a:schemeClr val="tx1"/>
                          </a:solidFill>
                          <a:effectLst/>
                          <a:latin typeface="Arial" panose="020B0604020202020204" pitchFamily="34" charset="0"/>
                          <a:ea typeface="+mn-ea"/>
                          <a:cs typeface="Arial" panose="020B0604020202020204" pitchFamily="34" charset="0"/>
                        </a:rPr>
                        <a:t> EKB</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Databaza</a:t>
                      </a:r>
                      <a:r>
                        <a:rPr lang="en-US" sz="1800" kern="1200" dirty="0">
                          <a:solidFill>
                            <a:schemeClr val="tx1"/>
                          </a:solidFill>
                          <a:effectLst/>
                          <a:latin typeface="Arial" panose="020B0604020202020204" pitchFamily="34" charset="0"/>
                          <a:ea typeface="+mn-ea"/>
                          <a:cs typeface="Arial" panose="020B0604020202020204" pitchFamily="34" charset="0"/>
                        </a:rPr>
                        <a:t> e ne </a:t>
                      </a:r>
                      <a:r>
                        <a:rPr lang="en-US" sz="1800" kern="1200" dirty="0" err="1">
                          <a:solidFill>
                            <a:schemeClr val="tx1"/>
                          </a:solidFill>
                          <a:effectLst/>
                          <a:latin typeface="Arial" panose="020B0604020202020204" pitchFamily="34" charset="0"/>
                          <a:ea typeface="+mn-ea"/>
                          <a:cs typeface="Arial" panose="020B0604020202020204" pitchFamily="34" charset="0"/>
                        </a:rPr>
                        <a:t>nivel</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qendror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duhet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miratohet</a:t>
                      </a:r>
                      <a:r>
                        <a:rPr lang="en-US" sz="1800" kern="1200" dirty="0">
                          <a:solidFill>
                            <a:schemeClr val="tx1"/>
                          </a:solidFill>
                          <a:effectLst/>
                          <a:latin typeface="Arial" panose="020B0604020202020204" pitchFamily="34" charset="0"/>
                          <a:ea typeface="+mn-ea"/>
                          <a:cs typeface="Arial" panose="020B0604020202020204" pitchFamily="34" charset="0"/>
                        </a:rPr>
                        <a:t> me VKM (jo me </a:t>
                      </a:r>
                      <a:r>
                        <a:rPr lang="en-US" sz="1800" kern="1200" dirty="0" err="1">
                          <a:solidFill>
                            <a:schemeClr val="tx1"/>
                          </a:solidFill>
                          <a:effectLst/>
                          <a:latin typeface="Arial" panose="020B0604020202020204" pitchFamily="34" charset="0"/>
                          <a:ea typeface="+mn-ea"/>
                          <a:cs typeface="Arial" panose="020B0604020202020204" pitchFamily="34" charset="0"/>
                        </a:rPr>
                        <a:t>udhëzim</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Ministrit</a:t>
                      </a:r>
                      <a:r>
                        <a:rPr lang="en-US" sz="1800" kern="1200" dirty="0">
                          <a:solidFill>
                            <a:schemeClr val="tx1"/>
                          </a:solidFill>
                          <a:effectLst/>
                          <a:latin typeface="Arial" panose="020B0604020202020204" pitchFamily="34" charset="0"/>
                          <a:ea typeface="+mn-ea"/>
                          <a:cs typeface="Arial" panose="020B0604020202020204" pitchFamily="34" charset="0"/>
                        </a:rPr>
                        <a:t>, sic </a:t>
                      </a:r>
                      <a:r>
                        <a:rPr lang="en-US" sz="1800" kern="1200" dirty="0" err="1">
                          <a:solidFill>
                            <a:schemeClr val="tx1"/>
                          </a:solidFill>
                          <a:effectLst/>
                          <a:latin typeface="Arial" panose="020B0604020202020204" pitchFamily="34" charset="0"/>
                          <a:ea typeface="+mn-ea"/>
                          <a:cs typeface="Arial" panose="020B0604020202020204" pitchFamily="34" charset="0"/>
                        </a:rPr>
                        <a:t>eshte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aktualisht</a:t>
                      </a:r>
                      <a:r>
                        <a:rPr lang="en-US" sz="1800" kern="1200" dirty="0">
                          <a:solidFill>
                            <a:schemeClr val="tx1"/>
                          </a:solidFill>
                          <a:effectLst/>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Eshtë</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nevojëshme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pasi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mungon</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ky</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parashikim</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a:solidFill>
                            <a:schemeClr val="tx1"/>
                          </a:solidFill>
                          <a:effectLst/>
                          <a:latin typeface="Arial" panose="020B0604020202020204" pitchFamily="34" charset="0"/>
                          <a:ea typeface="+mn-ea"/>
                          <a:cs typeface="Arial" panose="020B0604020202020204" pitchFamily="34" charset="0"/>
                        </a:rPr>
                        <a:t>EKB </a:t>
                      </a:r>
                      <a:r>
                        <a:rPr lang="en-US" sz="1800" kern="1200" dirty="0" err="1">
                          <a:solidFill>
                            <a:schemeClr val="tx1"/>
                          </a:solidFill>
                          <a:effectLst/>
                          <a:latin typeface="Arial" panose="020B0604020202020204" pitchFamily="34" charset="0"/>
                          <a:ea typeface="+mn-ea"/>
                          <a:cs typeface="Arial" panose="020B0604020202020204" pitchFamily="34" charset="0"/>
                        </a:rPr>
                        <a:t>mund</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aplikojë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financime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njëlloj</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bashkitë</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563697751"/>
                  </a:ext>
                </a:extLst>
              </a:tr>
            </a:tbl>
          </a:graphicData>
        </a:graphic>
      </p:graphicFrame>
    </p:spTree>
    <p:extLst>
      <p:ext uri="{BB962C8B-B14F-4D97-AF65-F5344CB8AC3E}">
        <p14:creationId xmlns:p14="http://schemas.microsoft.com/office/powerpoint/2010/main" val="398937465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6800" y="0"/>
            <a:ext cx="10058400" cy="1609344"/>
          </a:xfrm>
        </p:spPr>
        <p:txBody>
          <a:bodyPr>
            <a:noAutofit/>
          </a:bodyPr>
          <a:lstStyle/>
          <a:p>
            <a:pPr algn="ctr"/>
            <a:r>
              <a:rPr lang="en-US" sz="2600" b="1" dirty="0">
                <a:solidFill>
                  <a:srgbClr val="7030A0"/>
                </a:solidFill>
                <a:latin typeface="Arial" panose="020B0604020202020204" pitchFamily="34" charset="0"/>
                <a:cs typeface="Arial" panose="020B0604020202020204" pitchFamily="34" charset="0"/>
              </a:rPr>
              <a:t>Masa </a:t>
            </a:r>
            <a:r>
              <a:rPr lang="en-US" sz="2600" b="1" dirty="0" err="1">
                <a:solidFill>
                  <a:srgbClr val="7030A0"/>
                </a:solidFill>
                <a:latin typeface="Arial" panose="020B0604020202020204" pitchFamily="34" charset="0"/>
                <a:cs typeface="Arial" panose="020B0604020202020204" pitchFamily="34" charset="0"/>
              </a:rPr>
              <a:t>për</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forcimin</a:t>
            </a:r>
            <a:r>
              <a:rPr lang="en-US" sz="2600" b="1" dirty="0">
                <a:solidFill>
                  <a:srgbClr val="7030A0"/>
                </a:solidFill>
                <a:latin typeface="Arial" panose="020B0604020202020204" pitchFamily="34" charset="0"/>
                <a:cs typeface="Arial" panose="020B0604020202020204" pitchFamily="34" charset="0"/>
              </a:rPr>
              <a:t> e </a:t>
            </a:r>
            <a:r>
              <a:rPr lang="en-US" sz="2600" b="1" dirty="0" err="1">
                <a:solidFill>
                  <a:srgbClr val="7030A0"/>
                </a:solidFill>
                <a:latin typeface="Arial" panose="020B0604020202020204" pitchFamily="34" charset="0"/>
                <a:cs typeface="Arial" panose="020B0604020202020204" pitchFamily="34" charset="0"/>
              </a:rPr>
              <a:t>zbatimit</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të</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ligjit</a:t>
            </a:r>
            <a:endParaRPr lang="x-none" sz="2600" dirty="0">
              <a:solidFill>
                <a:srgbClr val="7030A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13</a:t>
            </a:fld>
            <a:endParaRPr lang="en-US"/>
          </a:p>
        </p:txBody>
      </p:sp>
      <p:graphicFrame>
        <p:nvGraphicFramePr>
          <p:cNvPr id="3" name="Table 13">
            <a:extLst>
              <a:ext uri="{FF2B5EF4-FFF2-40B4-BE49-F238E27FC236}">
                <a16:creationId xmlns:a16="http://schemas.microsoft.com/office/drawing/2014/main" id="{9AB92686-EC89-E529-1A35-5CBF2515B7D4}"/>
              </a:ext>
            </a:extLst>
          </p:cNvPr>
          <p:cNvGraphicFramePr>
            <a:graphicFrameLocks noGrp="1"/>
          </p:cNvGraphicFramePr>
          <p:nvPr>
            <p:ph idx="1"/>
            <p:extLst>
              <p:ext uri="{D42A27DB-BD31-4B8C-83A1-F6EECF244321}">
                <p14:modId xmlns:p14="http://schemas.microsoft.com/office/powerpoint/2010/main" val="3443036698"/>
              </p:ext>
            </p:extLst>
          </p:nvPr>
        </p:nvGraphicFramePr>
        <p:xfrm>
          <a:off x="349624" y="2023325"/>
          <a:ext cx="11492752" cy="3640961"/>
        </p:xfrm>
        <a:graphic>
          <a:graphicData uri="http://schemas.openxmlformats.org/drawingml/2006/table">
            <a:tbl>
              <a:tblPr firstRow="1" bandRow="1">
                <a:tableStyleId>{912C8C85-51F0-491E-9774-3900AFEF0FD7}</a:tableStyleId>
              </a:tblPr>
              <a:tblGrid>
                <a:gridCol w="876275">
                  <a:extLst>
                    <a:ext uri="{9D8B030D-6E8A-4147-A177-3AD203B41FA5}">
                      <a16:colId xmlns:a16="http://schemas.microsoft.com/office/drawing/2014/main" val="841690226"/>
                    </a:ext>
                  </a:extLst>
                </a:gridCol>
                <a:gridCol w="1567543">
                  <a:extLst>
                    <a:ext uri="{9D8B030D-6E8A-4147-A177-3AD203B41FA5}">
                      <a16:colId xmlns:a16="http://schemas.microsoft.com/office/drawing/2014/main" val="420914789"/>
                    </a:ext>
                  </a:extLst>
                </a:gridCol>
                <a:gridCol w="5776798">
                  <a:extLst>
                    <a:ext uri="{9D8B030D-6E8A-4147-A177-3AD203B41FA5}">
                      <a16:colId xmlns:a16="http://schemas.microsoft.com/office/drawing/2014/main" val="1839999544"/>
                    </a:ext>
                  </a:extLst>
                </a:gridCol>
                <a:gridCol w="3272136">
                  <a:extLst>
                    <a:ext uri="{9D8B030D-6E8A-4147-A177-3AD203B41FA5}">
                      <a16:colId xmlns:a16="http://schemas.microsoft.com/office/drawing/2014/main" val="369324482"/>
                    </a:ext>
                  </a:extLst>
                </a:gridCol>
              </a:tblGrid>
              <a:tr h="616636">
                <a:tc>
                  <a:txBody>
                    <a:bodyPr/>
                    <a:lstStyle/>
                    <a:p>
                      <a:r>
                        <a:rPr lang="en-US" sz="2000" b="1" dirty="0">
                          <a:solidFill>
                            <a:schemeClr val="bg1"/>
                          </a:solidFill>
                          <a:latin typeface="Arial" panose="020B0604020202020204" pitchFamily="34" charset="0"/>
                          <a:cs typeface="Arial" panose="020B0604020202020204" pitchFamily="34" charset="0"/>
                        </a:rPr>
                        <a:t>Neni</a:t>
                      </a:r>
                      <a:endParaRPr lang="x-none" sz="2000" b="1" dirty="0">
                        <a:solidFill>
                          <a:schemeClr val="bg1"/>
                        </a:solidFill>
                        <a:latin typeface="Arial" panose="020B0604020202020204" pitchFamily="34" charset="0"/>
                        <a:cs typeface="Arial" panose="020B0604020202020204" pitchFamily="34" charset="0"/>
                      </a:endParaRPr>
                    </a:p>
                  </a:txBody>
                  <a:tcPr>
                    <a:solidFill>
                      <a:srgbClr val="7030A0"/>
                    </a:solidFill>
                  </a:tcPr>
                </a:tc>
                <a:tc>
                  <a:txBody>
                    <a:bodyPr/>
                    <a:lstStyle/>
                    <a:p>
                      <a:r>
                        <a:rPr lang="en-US" sz="2000" b="1" dirty="0" err="1">
                          <a:solidFill>
                            <a:schemeClr val="bg1"/>
                          </a:solidFill>
                          <a:latin typeface="Arial" panose="020B0604020202020204" pitchFamily="34" charset="0"/>
                          <a:cs typeface="Arial" panose="020B0604020202020204" pitchFamily="34" charset="0"/>
                        </a:rPr>
                        <a:t>Shtonon</a:t>
                      </a:r>
                      <a:endParaRPr lang="x-none" sz="2000" b="1" dirty="0">
                        <a:solidFill>
                          <a:schemeClr val="bg1"/>
                        </a:solidFill>
                        <a:latin typeface="Arial" panose="020B0604020202020204" pitchFamily="34" charset="0"/>
                        <a:cs typeface="Arial" panose="020B0604020202020204" pitchFamily="34" charset="0"/>
                      </a:endParaRPr>
                    </a:p>
                  </a:txBody>
                  <a:tcPr>
                    <a:solidFill>
                      <a:srgbClr val="7030A0"/>
                    </a:solidFill>
                  </a:tcPr>
                </a:tc>
                <a:tc>
                  <a:txBody>
                    <a:bodyPr/>
                    <a:lstStyle/>
                    <a:p>
                      <a:r>
                        <a:rPr lang="x-none" sz="2000" b="1" dirty="0">
                          <a:solidFill>
                            <a:schemeClr val="bg1"/>
                          </a:solidFill>
                          <a:latin typeface="Arial" panose="020B0604020202020204" pitchFamily="34" charset="0"/>
                          <a:cs typeface="Arial" panose="020B0604020202020204" pitchFamily="34" charset="0"/>
                        </a:rPr>
                        <a:t>Çfar</a:t>
                      </a:r>
                      <a:r>
                        <a:rPr lang="en-GB" sz="2000" b="1" dirty="0" err="1">
                          <a:solidFill>
                            <a:schemeClr val="bg1"/>
                          </a:solidFill>
                          <a:latin typeface="Arial" panose="020B0604020202020204" pitchFamily="34" charset="0"/>
                          <a:cs typeface="Arial" panose="020B0604020202020204" pitchFamily="34" charset="0"/>
                        </a:rPr>
                        <a:t>ë</a:t>
                      </a:r>
                      <a:r>
                        <a:rPr lang="x-none" sz="2000" b="1" dirty="0">
                          <a:solidFill>
                            <a:schemeClr val="bg1"/>
                          </a:solidFill>
                          <a:latin typeface="Arial" panose="020B0604020202020204" pitchFamily="34" charset="0"/>
                          <a:cs typeface="Arial" panose="020B0604020202020204" pitchFamily="34" charset="0"/>
                        </a:rPr>
                        <a:t> ndryshon</a:t>
                      </a:r>
                    </a:p>
                  </a:txBody>
                  <a:tcPr>
                    <a:solidFill>
                      <a:srgbClr val="7030A0"/>
                    </a:solidFill>
                  </a:tcPr>
                </a:tc>
                <a:tc>
                  <a:txBody>
                    <a:bodyPr/>
                    <a:lstStyle/>
                    <a:p>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endParaRPr lang="x-none" sz="2000" b="1" dirty="0">
                        <a:solidFill>
                          <a:schemeClr val="bg1"/>
                        </a:solidFill>
                        <a:latin typeface="Arial" panose="020B0604020202020204" pitchFamily="34" charset="0"/>
                        <a:cs typeface="Arial" panose="020B0604020202020204" pitchFamily="34" charset="0"/>
                      </a:endParaRPr>
                    </a:p>
                  </a:txBody>
                  <a:tcPr>
                    <a:solidFill>
                      <a:srgbClr val="7030A0"/>
                    </a:solidFill>
                  </a:tcPr>
                </a:tc>
                <a:extLst>
                  <a:ext uri="{0D108BD9-81ED-4DB2-BD59-A6C34878D82A}">
                    <a16:rowId xmlns:a16="http://schemas.microsoft.com/office/drawing/2014/main" val="766169072"/>
                  </a:ext>
                </a:extLst>
              </a:tr>
              <a:tr h="2939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latin typeface="Arial" panose="020B0604020202020204" pitchFamily="34" charset="0"/>
                          <a:cs typeface="Arial" panose="020B0604020202020204" pitchFamily="34" charset="0"/>
                        </a:rPr>
                        <a:t>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CH" sz="1800" dirty="0">
                          <a:effectLst/>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CH" sz="18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q-AL" sz="2000" b="1" kern="1200" dirty="0">
                          <a:solidFill>
                            <a:schemeClr val="tx1"/>
                          </a:solidFill>
                          <a:effectLst/>
                          <a:latin typeface="Arial" panose="020B0604020202020204" pitchFamily="34" charset="0"/>
                          <a:cs typeface="Arial" panose="020B0604020202020204" pitchFamily="34" charset="0"/>
                        </a:rPr>
                        <a:t>Neni</a:t>
                      </a:r>
                      <a:r>
                        <a:rPr lang="en-US" sz="2000" b="1" kern="1200" dirty="0">
                          <a:solidFill>
                            <a:schemeClr val="tx1"/>
                          </a:solidFill>
                          <a:effectLst/>
                          <a:latin typeface="Arial" panose="020B0604020202020204" pitchFamily="34" charset="0"/>
                          <a:cs typeface="Arial" panose="020B0604020202020204" pitchFamily="34" charset="0"/>
                        </a:rPr>
                        <a:t>n</a:t>
                      </a:r>
                      <a:r>
                        <a:rPr lang="sq-AL" sz="2000" b="1" kern="1200" dirty="0">
                          <a:solidFill>
                            <a:schemeClr val="tx1"/>
                          </a:solidFill>
                          <a:effectLst/>
                          <a:latin typeface="Arial" panose="020B0604020202020204" pitchFamily="34" charset="0"/>
                          <a:cs typeface="Arial" panose="020B0604020202020204" pitchFamily="34" charset="0"/>
                        </a:rPr>
                        <a:t> 73/1</a:t>
                      </a:r>
                      <a:endParaRPr lang="en-US" sz="20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
                      </a:r>
                      <a:r>
                        <a:rPr lang="sq-AL" sz="1400" kern="1200" dirty="0">
                          <a:solidFill>
                            <a:schemeClr val="tx1"/>
                          </a:solidFill>
                          <a:effectLst/>
                          <a:latin typeface="+mn-lt"/>
                          <a:ea typeface="+mn-ea"/>
                          <a:cs typeface="+mn-cs"/>
                        </a:rPr>
                        <a:t>Monitorimi</a:t>
                      </a:r>
                      <a:r>
                        <a:rPr lang="en-US" sz="1400" kern="1200" dirty="0">
                          <a:solidFill>
                            <a:schemeClr val="tx1"/>
                          </a:solidFill>
                          <a:effectLst/>
                          <a:latin typeface="+mn-lt"/>
                          <a:ea typeface="+mn-ea"/>
                          <a:cs typeface="+mn-cs"/>
                        </a:rPr>
                        <a:t>)</a:t>
                      </a:r>
                      <a:endParaRPr lang="x-none" sz="1400"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effectLst/>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kern="1200" dirty="0">
                          <a:solidFill>
                            <a:schemeClr val="tx1"/>
                          </a:solidFill>
                          <a:effectLst/>
                          <a:latin typeface="Arial" panose="020B0604020202020204" pitchFamily="34" charset="0"/>
                          <a:cs typeface="Arial" panose="020B0604020202020204" pitchFamily="34" charset="0"/>
                        </a:rPr>
                        <a:t>Përfshihet monitorimi</a:t>
                      </a:r>
                      <a:r>
                        <a:rPr lang="en-US" sz="1800" kern="1200" dirty="0">
                          <a:solidFill>
                            <a:schemeClr val="tx1"/>
                          </a:solidFill>
                          <a:effectLst/>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kern="1200" dirty="0">
                          <a:solidFill>
                            <a:schemeClr val="tx1"/>
                          </a:solidFill>
                          <a:effectLst/>
                          <a:latin typeface="Arial" panose="020B0604020202020204" pitchFamily="34" charset="0"/>
                          <a:cs typeface="Arial" panose="020B0604020202020204" pitchFamily="34" charset="0"/>
                        </a:rPr>
                        <a:t>NjVV detyrohet të raportojnë cdo vit</a:t>
                      </a:r>
                      <a:r>
                        <a:rPr lang="en-US" sz="1800" kern="1200" dirty="0">
                          <a:solidFill>
                            <a:schemeClr val="tx1"/>
                          </a:solidFill>
                          <a:effectLst/>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cs typeface="Arial" panose="020B0604020202020204" pitchFamily="34" charset="0"/>
                        </a:rPr>
                        <a:t>Ministria</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përgjegjëse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strehimin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monitoron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zbatimin</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programeve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strehimit</a:t>
                      </a:r>
                      <a:r>
                        <a:rPr lang="en-US" sz="1800" kern="1200" dirty="0">
                          <a:solidFill>
                            <a:schemeClr val="tx1"/>
                          </a:solidFill>
                          <a:effectLst/>
                          <a:latin typeface="Arial" panose="020B0604020202020204" pitchFamily="34" charset="0"/>
                          <a:cs typeface="Arial" panose="020B0604020202020204" pitchFamily="34" charset="0"/>
                        </a:rPr>
                        <a:t> social.</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cs typeface="Arial" panose="020B0604020202020204" pitchFamily="34" charset="0"/>
                        </a:rPr>
                        <a:t>Mundëson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bazën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ligjore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miratimin</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metodologjisë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monitorimit</a:t>
                      </a:r>
                      <a:endParaRPr lang="sq-AL" sz="1800" kern="1200" dirty="0">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cs typeface="Arial" panose="020B0604020202020204" pitchFamily="34" charset="0"/>
                        </a:rPr>
                        <a:t>Përmirëson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procesin</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zbatimit</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dhe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llogaridhënies</a:t>
                      </a:r>
                      <a:endParaRPr lang="sq-AL" sz="1800" kern="1200" dirty="0">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x-none"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2618937"/>
                  </a:ext>
                </a:extLst>
              </a:tr>
            </a:tbl>
          </a:graphicData>
        </a:graphic>
      </p:graphicFrame>
    </p:spTree>
    <p:extLst>
      <p:ext uri="{BB962C8B-B14F-4D97-AF65-F5344CB8AC3E}">
        <p14:creationId xmlns:p14="http://schemas.microsoft.com/office/powerpoint/2010/main" val="2374865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6800" y="119759"/>
            <a:ext cx="10058400" cy="1489587"/>
          </a:xfrm>
        </p:spPr>
        <p:txBody>
          <a:bodyPr>
            <a:noAutofit/>
          </a:bodyPr>
          <a:lstStyle/>
          <a:p>
            <a:pPr algn="ctr"/>
            <a:r>
              <a:rPr lang="en-US" sz="2600" b="1" dirty="0">
                <a:solidFill>
                  <a:srgbClr val="7030A0"/>
                </a:solidFill>
                <a:latin typeface="Arial" panose="020B0604020202020204" pitchFamily="34" charset="0"/>
                <a:cs typeface="Arial" panose="020B0604020202020204" pitchFamily="34" charset="0"/>
              </a:rPr>
              <a:t>Masa </a:t>
            </a:r>
            <a:r>
              <a:rPr lang="en-US" sz="2600" b="1" dirty="0" err="1">
                <a:solidFill>
                  <a:srgbClr val="7030A0"/>
                </a:solidFill>
                <a:latin typeface="Arial" panose="020B0604020202020204" pitchFamily="34" charset="0"/>
                <a:cs typeface="Arial" panose="020B0604020202020204" pitchFamily="34" charset="0"/>
              </a:rPr>
              <a:t>për</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forcimin</a:t>
            </a:r>
            <a:r>
              <a:rPr lang="en-US" sz="2600" b="1" dirty="0">
                <a:solidFill>
                  <a:srgbClr val="7030A0"/>
                </a:solidFill>
                <a:latin typeface="Arial" panose="020B0604020202020204" pitchFamily="34" charset="0"/>
                <a:cs typeface="Arial" panose="020B0604020202020204" pitchFamily="34" charset="0"/>
              </a:rPr>
              <a:t> e </a:t>
            </a:r>
            <a:r>
              <a:rPr lang="en-US" sz="2600" b="1" dirty="0" err="1">
                <a:solidFill>
                  <a:srgbClr val="7030A0"/>
                </a:solidFill>
                <a:latin typeface="Arial" panose="020B0604020202020204" pitchFamily="34" charset="0"/>
                <a:cs typeface="Arial" panose="020B0604020202020204" pitchFamily="34" charset="0"/>
              </a:rPr>
              <a:t>zbatimit</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të</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ligjit</a:t>
            </a:r>
            <a:r>
              <a:rPr lang="en-US" sz="2600" b="1" dirty="0">
                <a:solidFill>
                  <a:srgbClr val="7030A0"/>
                </a:solidFill>
                <a:latin typeface="Arial" panose="020B0604020202020204" pitchFamily="34" charset="0"/>
                <a:cs typeface="Arial" panose="020B0604020202020204" pitchFamily="34" charset="0"/>
              </a:rPr>
              <a:t> (</a:t>
            </a:r>
            <a:r>
              <a:rPr lang="en-US" sz="2600" b="1" dirty="0" err="1">
                <a:solidFill>
                  <a:srgbClr val="7030A0"/>
                </a:solidFill>
                <a:latin typeface="Arial" panose="020B0604020202020204" pitchFamily="34" charset="0"/>
                <a:cs typeface="Arial" panose="020B0604020202020204" pitchFamily="34" charset="0"/>
              </a:rPr>
              <a:t>kundërvajtje</a:t>
            </a:r>
            <a:r>
              <a:rPr lang="en-US" sz="2600" b="1" dirty="0">
                <a:solidFill>
                  <a:srgbClr val="7030A0"/>
                </a:solidFill>
                <a:latin typeface="Arial" panose="020B0604020202020204" pitchFamily="34" charset="0"/>
                <a:cs typeface="Arial" panose="020B0604020202020204" pitchFamily="34" charset="0"/>
              </a:rPr>
              <a:t> administrative)</a:t>
            </a:r>
            <a:endParaRPr lang="x-none" sz="2600" dirty="0">
              <a:solidFill>
                <a:srgbClr val="7030A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14</a:t>
            </a:fld>
            <a:endParaRPr lang="en-US"/>
          </a:p>
        </p:txBody>
      </p:sp>
      <p:graphicFrame>
        <p:nvGraphicFramePr>
          <p:cNvPr id="3" name="Table 13">
            <a:extLst>
              <a:ext uri="{FF2B5EF4-FFF2-40B4-BE49-F238E27FC236}">
                <a16:creationId xmlns:a16="http://schemas.microsoft.com/office/drawing/2014/main" id="{9AB92686-EC89-E529-1A35-5CBF2515B7D4}"/>
              </a:ext>
            </a:extLst>
          </p:cNvPr>
          <p:cNvGraphicFramePr>
            <a:graphicFrameLocks noGrp="1"/>
          </p:cNvGraphicFramePr>
          <p:nvPr>
            <p:ph idx="1"/>
            <p:extLst>
              <p:ext uri="{D42A27DB-BD31-4B8C-83A1-F6EECF244321}">
                <p14:modId xmlns:p14="http://schemas.microsoft.com/office/powerpoint/2010/main" val="475704509"/>
              </p:ext>
            </p:extLst>
          </p:nvPr>
        </p:nvGraphicFramePr>
        <p:xfrm>
          <a:off x="309716" y="1456941"/>
          <a:ext cx="11532659" cy="5334000"/>
        </p:xfrm>
        <a:graphic>
          <a:graphicData uri="http://schemas.openxmlformats.org/drawingml/2006/table">
            <a:tbl>
              <a:tblPr firstRow="1" bandRow="1">
                <a:tableStyleId>{912C8C85-51F0-491E-9774-3900AFEF0FD7}</a:tableStyleId>
              </a:tblPr>
              <a:tblGrid>
                <a:gridCol w="976473">
                  <a:extLst>
                    <a:ext uri="{9D8B030D-6E8A-4147-A177-3AD203B41FA5}">
                      <a16:colId xmlns:a16="http://schemas.microsoft.com/office/drawing/2014/main" val="1619159284"/>
                    </a:ext>
                  </a:extLst>
                </a:gridCol>
                <a:gridCol w="1356527">
                  <a:extLst>
                    <a:ext uri="{9D8B030D-6E8A-4147-A177-3AD203B41FA5}">
                      <a16:colId xmlns:a16="http://schemas.microsoft.com/office/drawing/2014/main" val="420914789"/>
                    </a:ext>
                  </a:extLst>
                </a:gridCol>
                <a:gridCol w="6069205">
                  <a:extLst>
                    <a:ext uri="{9D8B030D-6E8A-4147-A177-3AD203B41FA5}">
                      <a16:colId xmlns:a16="http://schemas.microsoft.com/office/drawing/2014/main" val="1839999544"/>
                    </a:ext>
                  </a:extLst>
                </a:gridCol>
                <a:gridCol w="3130454">
                  <a:extLst>
                    <a:ext uri="{9D8B030D-6E8A-4147-A177-3AD203B41FA5}">
                      <a16:colId xmlns:a16="http://schemas.microsoft.com/office/drawing/2014/main" val="369324482"/>
                    </a:ext>
                  </a:extLst>
                </a:gridCol>
              </a:tblGrid>
              <a:tr h="405403">
                <a:tc>
                  <a:txBody>
                    <a:bodyPr/>
                    <a:lstStyle/>
                    <a:p>
                      <a:pPr algn="ctr"/>
                      <a:r>
                        <a:rPr lang="en-US" sz="2000" b="1" i="0" dirty="0">
                          <a:solidFill>
                            <a:schemeClr val="bg1"/>
                          </a:solidFill>
                          <a:latin typeface="Arial" panose="020B0604020202020204" pitchFamily="34" charset="0"/>
                          <a:cs typeface="Arial" panose="020B0604020202020204" pitchFamily="34" charset="0"/>
                        </a:rPr>
                        <a:t>Neni</a:t>
                      </a:r>
                      <a:endParaRPr lang="x-none" sz="2000" b="1" i="0" dirty="0">
                        <a:solidFill>
                          <a:schemeClr val="bg1"/>
                        </a:solidFill>
                        <a:latin typeface="Arial" panose="020B0604020202020204" pitchFamily="34" charset="0"/>
                        <a:cs typeface="Arial" panose="020B0604020202020204" pitchFamily="34" charset="0"/>
                      </a:endParaRPr>
                    </a:p>
                  </a:txBody>
                  <a:tcPr>
                    <a:solidFill>
                      <a:srgbClr val="7030A0"/>
                    </a:solidFill>
                  </a:tcPr>
                </a:tc>
                <a:tc>
                  <a:txBody>
                    <a:bodyPr/>
                    <a:lstStyle/>
                    <a:p>
                      <a:pPr algn="ctr"/>
                      <a:r>
                        <a:rPr lang="en-US" sz="2000" b="1" i="0" dirty="0" err="1">
                          <a:solidFill>
                            <a:schemeClr val="bg1"/>
                          </a:solidFill>
                          <a:latin typeface="Arial" panose="020B0604020202020204" pitchFamily="34" charset="0"/>
                          <a:cs typeface="Arial" panose="020B0604020202020204" pitchFamily="34" charset="0"/>
                        </a:rPr>
                        <a:t>Shton</a:t>
                      </a:r>
                      <a:r>
                        <a:rPr lang="x-none" sz="2000" b="1" i="0" dirty="0">
                          <a:solidFill>
                            <a:schemeClr val="bg1"/>
                          </a:solidFill>
                          <a:latin typeface="Arial" panose="020B0604020202020204" pitchFamily="34" charset="0"/>
                          <a:cs typeface="Arial" panose="020B0604020202020204" pitchFamily="34" charset="0"/>
                        </a:rPr>
                        <a:t> </a:t>
                      </a:r>
                    </a:p>
                  </a:txBody>
                  <a:tcPr>
                    <a:solidFill>
                      <a:srgbClr val="7030A0"/>
                    </a:solidFill>
                  </a:tcPr>
                </a:tc>
                <a:tc>
                  <a:txBody>
                    <a:bodyPr/>
                    <a:lstStyle/>
                    <a:p>
                      <a:pPr algn="ctr"/>
                      <a:r>
                        <a:rPr lang="x-none" sz="2000" b="1" i="0" dirty="0">
                          <a:solidFill>
                            <a:schemeClr val="bg1"/>
                          </a:solidFill>
                          <a:latin typeface="Arial" panose="020B0604020202020204" pitchFamily="34" charset="0"/>
                          <a:cs typeface="Arial" panose="020B0604020202020204" pitchFamily="34" charset="0"/>
                        </a:rPr>
                        <a:t>Çfar</a:t>
                      </a:r>
                      <a:r>
                        <a:rPr lang="en-GB" sz="2000" b="1" i="0" dirty="0" err="1">
                          <a:solidFill>
                            <a:schemeClr val="bg1"/>
                          </a:solidFill>
                          <a:latin typeface="Arial" panose="020B0604020202020204" pitchFamily="34" charset="0"/>
                          <a:cs typeface="Arial" panose="020B0604020202020204" pitchFamily="34" charset="0"/>
                        </a:rPr>
                        <a:t>ë</a:t>
                      </a:r>
                      <a:r>
                        <a:rPr lang="x-none" sz="2000" b="1" i="0" dirty="0">
                          <a:solidFill>
                            <a:schemeClr val="bg1"/>
                          </a:solidFill>
                          <a:latin typeface="Arial" panose="020B0604020202020204" pitchFamily="34" charset="0"/>
                          <a:cs typeface="Arial" panose="020B0604020202020204" pitchFamily="34" charset="0"/>
                        </a:rPr>
                        <a:t> ndryshon </a:t>
                      </a:r>
                    </a:p>
                  </a:txBody>
                  <a:tcPr>
                    <a:solidFill>
                      <a:srgbClr val="7030A0"/>
                    </a:solidFill>
                  </a:tcPr>
                </a:tc>
                <a:tc>
                  <a:txBody>
                    <a:bodyPr/>
                    <a:lstStyle/>
                    <a:p>
                      <a:pPr algn="ct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i="0" dirty="0">
                          <a:solidFill>
                            <a:schemeClr val="bg1"/>
                          </a:solidFill>
                          <a:latin typeface="Arial" panose="020B0604020202020204" pitchFamily="34" charset="0"/>
                          <a:cs typeface="Arial" panose="020B0604020202020204" pitchFamily="34" charset="0"/>
                        </a:rPr>
                        <a:t> </a:t>
                      </a:r>
                    </a:p>
                  </a:txBody>
                  <a:tcPr>
                    <a:solidFill>
                      <a:srgbClr val="7030A0"/>
                    </a:solidFill>
                  </a:tcPr>
                </a:tc>
                <a:extLst>
                  <a:ext uri="{0D108BD9-81ED-4DB2-BD59-A6C34878D82A}">
                    <a16:rowId xmlns:a16="http://schemas.microsoft.com/office/drawing/2014/main" val="766169072"/>
                  </a:ext>
                </a:extLst>
              </a:tr>
              <a:tr h="2918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tx1"/>
                          </a:solidFill>
                          <a:latin typeface="Arial" panose="020B0604020202020204" pitchFamily="34" charset="0"/>
                          <a:ea typeface="+mn-ea"/>
                          <a:cs typeface="Arial" panose="020B0604020202020204" pitchFamily="34" charset="0"/>
                        </a:rPr>
                        <a:t>29</a:t>
                      </a:r>
                      <a:endParaRPr lang="sq-AL" sz="2000" b="1" i="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2000" b="1" i="0" kern="1200" dirty="0">
                          <a:solidFill>
                            <a:schemeClr val="tx1"/>
                          </a:solidFill>
                          <a:latin typeface="Arial" panose="020B0604020202020204" pitchFamily="34" charset="0"/>
                          <a:ea typeface="+mn-ea"/>
                          <a:cs typeface="Arial" panose="020B0604020202020204" pitchFamily="34" charset="0"/>
                        </a:rPr>
                        <a:t>Neni 75/1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latin typeface="Arial" panose="020B0604020202020204" pitchFamily="34" charset="0"/>
                          <a:ea typeface="+mn-ea"/>
                          <a:cs typeface="Arial" panose="020B0604020202020204" pitchFamily="34" charset="0"/>
                        </a:rPr>
                        <a:t>(</a:t>
                      </a:r>
                      <a:r>
                        <a:rPr lang="en-US" sz="1400" b="0" i="0" kern="1200" dirty="0" err="1">
                          <a:solidFill>
                            <a:schemeClr val="tx1"/>
                          </a:solidFill>
                          <a:latin typeface="Arial" panose="020B0604020202020204" pitchFamily="34" charset="0"/>
                          <a:ea typeface="+mn-ea"/>
                          <a:cs typeface="Arial" panose="020B0604020202020204" pitchFamily="34" charset="0"/>
                        </a:rPr>
                        <a:t>Kundërvajtjet</a:t>
                      </a:r>
                      <a:r>
                        <a:rPr lang="en-US" sz="1400" b="0" i="0" kern="1200" dirty="0">
                          <a:solidFill>
                            <a:schemeClr val="tx1"/>
                          </a:solidFill>
                          <a:latin typeface="Arial" panose="020B0604020202020204" pitchFamily="34" charset="0"/>
                          <a:ea typeface="+mn-ea"/>
                          <a:cs typeface="Arial" panose="020B0604020202020204" pitchFamily="34" charset="0"/>
                        </a:rPr>
                        <a:t> </a:t>
                      </a:r>
                      <a:r>
                        <a:rPr lang="en-US" sz="1400" b="0" i="0" kern="1200" dirty="0" err="1">
                          <a:solidFill>
                            <a:schemeClr val="tx1"/>
                          </a:solidFill>
                          <a:latin typeface="Arial" panose="020B0604020202020204" pitchFamily="34" charset="0"/>
                          <a:ea typeface="+mn-ea"/>
                          <a:cs typeface="Arial" panose="020B0604020202020204" pitchFamily="34" charset="0"/>
                        </a:rPr>
                        <a:t>dhe</a:t>
                      </a:r>
                      <a:r>
                        <a:rPr lang="en-US" sz="1400" b="0" i="0" kern="1200" dirty="0">
                          <a:solidFill>
                            <a:schemeClr val="tx1"/>
                          </a:solidFill>
                          <a:latin typeface="Arial" panose="020B0604020202020204" pitchFamily="34" charset="0"/>
                          <a:ea typeface="+mn-ea"/>
                          <a:cs typeface="Arial" panose="020B0604020202020204" pitchFamily="34" charset="0"/>
                        </a:rPr>
                        <a:t> </a:t>
                      </a:r>
                      <a:r>
                        <a:rPr lang="en-US" sz="1400" b="0" i="0" kern="1200" dirty="0" err="1">
                          <a:solidFill>
                            <a:schemeClr val="tx1"/>
                          </a:solidFill>
                          <a:latin typeface="Arial" panose="020B0604020202020204" pitchFamily="34" charset="0"/>
                          <a:ea typeface="+mn-ea"/>
                          <a:cs typeface="Arial" panose="020B0604020202020204" pitchFamily="34" charset="0"/>
                        </a:rPr>
                        <a:t>masat</a:t>
                      </a:r>
                      <a:r>
                        <a:rPr lang="en-US" sz="1400" b="0" i="0" kern="1200" dirty="0">
                          <a:solidFill>
                            <a:schemeClr val="tx1"/>
                          </a:solidFill>
                          <a:latin typeface="Arial" panose="020B0604020202020204" pitchFamily="34" charset="0"/>
                          <a:ea typeface="+mn-ea"/>
                          <a:cs typeface="Arial" panose="020B0604020202020204" pitchFamily="34" charset="0"/>
                        </a:rPr>
                        <a:t> administrative)</a:t>
                      </a:r>
                      <a:endParaRPr lang="sq-AL" sz="1400" b="0" i="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q-AL" sz="1800" b="0" i="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57200" indent="-457200">
                        <a:buFont typeface="Arial" panose="020B0604020202020204" pitchFamily="34" charset="0"/>
                        <a:buChar char="•"/>
                      </a:pPr>
                      <a:r>
                        <a:rPr lang="sq-AL" sz="1800" b="0" i="0" kern="1200" dirty="0">
                          <a:solidFill>
                            <a:schemeClr val="tx1"/>
                          </a:solidFill>
                          <a:latin typeface="Arial" panose="020B0604020202020204" pitchFamily="34" charset="0"/>
                          <a:ea typeface="+mn-ea"/>
                          <a:cs typeface="Arial" panose="020B0604020202020204" pitchFamily="34" charset="0"/>
                        </a:rPr>
                        <a:t>Përfshihen rregulla për kundërvajtjen administrative ndëshkuese për shkelje të dispozitave të ligjit: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procedurave dhe afateve</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mospasqyrimi në portalin qeveritar e-Albania të kërkesave </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mos kontributin e sektorit privat në krijimin e fondit publik të banesave sociale</a:t>
                      </a:r>
                      <a:r>
                        <a:rPr lang="x-none" sz="1800" b="0" i="0" kern="1200" dirty="0">
                          <a:solidFill>
                            <a:schemeClr val="tx1"/>
                          </a:solidFill>
                          <a:latin typeface="Arial" panose="020B0604020202020204" pitchFamily="34" charset="0"/>
                          <a:ea typeface="+mn-ea"/>
                          <a:cs typeface="Arial" panose="020B0604020202020204" pitchFamily="34" charset="0"/>
                        </a:rPr>
                        <a:t> </a:t>
                      </a:r>
                      <a:r>
                        <a:rPr lang="sq-AL" sz="1800" b="0" i="0" kern="1200" dirty="0">
                          <a:solidFill>
                            <a:schemeClr val="tx1"/>
                          </a:solidFill>
                          <a:latin typeface="Arial" panose="020B0604020202020204" pitchFamily="34" charset="0"/>
                          <a:ea typeface="+mn-ea"/>
                          <a:cs typeface="Arial" panose="020B0604020202020204" pitchFamily="34" charset="0"/>
                        </a:rPr>
                        <a:t>mospublikimi i listës paraprake dhe asaj përfundimtare të përfituesve</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err="1">
                          <a:solidFill>
                            <a:schemeClr val="tx1"/>
                          </a:solidFill>
                          <a:latin typeface="Arial" panose="020B0604020202020204" pitchFamily="34" charset="0"/>
                          <a:ea typeface="+mn-ea"/>
                          <a:cs typeface="Arial" panose="020B0604020202020204" pitchFamily="34" charset="0"/>
                        </a:rPr>
                        <a:t>mosparaqitja</a:t>
                      </a:r>
                      <a:r>
                        <a:rPr lang="en-US" sz="1800" b="0" i="0" kern="1200" dirty="0">
                          <a:solidFill>
                            <a:schemeClr val="tx1"/>
                          </a:solidFill>
                          <a:latin typeface="Arial" panose="020B0604020202020204" pitchFamily="34" charset="0"/>
                          <a:ea typeface="+mn-ea"/>
                          <a:cs typeface="Arial" panose="020B0604020202020204" pitchFamily="34" charset="0"/>
                        </a:rPr>
                        <a:t> e </a:t>
                      </a:r>
                      <a:r>
                        <a:rPr lang="en-US" sz="1800" b="0" i="0" kern="1200" dirty="0" err="1">
                          <a:solidFill>
                            <a:schemeClr val="tx1"/>
                          </a:solidFill>
                          <a:latin typeface="Arial" panose="020B0604020202020204" pitchFamily="34" charset="0"/>
                          <a:ea typeface="+mn-ea"/>
                          <a:cs typeface="Arial" panose="020B0604020202020204" pitchFamily="34" charset="0"/>
                        </a:rPr>
                        <a:t>raportit</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për</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zbatimin</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dhe</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progresin</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për</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çdo</a:t>
                      </a:r>
                      <a:r>
                        <a:rPr lang="en-US" sz="1800" b="0" i="0" kern="1200" dirty="0">
                          <a:solidFill>
                            <a:schemeClr val="tx1"/>
                          </a:solidFill>
                          <a:latin typeface="Arial" panose="020B0604020202020204" pitchFamily="34" charset="0"/>
                          <a:ea typeface="+mn-ea"/>
                          <a:cs typeface="Arial" panose="020B0604020202020204" pitchFamily="34" charset="0"/>
                        </a:rPr>
                        <a:t> program </a:t>
                      </a:r>
                      <a:r>
                        <a:rPr lang="en-US" sz="1800" b="0" i="0" kern="1200" dirty="0" err="1">
                          <a:solidFill>
                            <a:schemeClr val="tx1"/>
                          </a:solidFill>
                          <a:latin typeface="Arial" panose="020B0604020202020204" pitchFamily="34" charset="0"/>
                          <a:ea typeface="+mn-ea"/>
                          <a:cs typeface="Arial" panose="020B0604020202020204" pitchFamily="34" charset="0"/>
                        </a:rPr>
                        <a:t>strehimi</a:t>
                      </a:r>
                      <a:r>
                        <a:rPr lang="en-US" sz="1800" b="0" i="0" kern="1200" dirty="0">
                          <a:solidFill>
                            <a:schemeClr val="tx1"/>
                          </a:solidFill>
                          <a:latin typeface="Arial" panose="020B0604020202020204" pitchFamily="34" charset="0"/>
                          <a:ea typeface="+mn-ea"/>
                          <a:cs typeface="Arial" panose="020B0604020202020204" pitchFamily="34" charset="0"/>
                        </a:rPr>
                        <a: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kern="1200" dirty="0" err="1">
                          <a:solidFill>
                            <a:schemeClr val="tx1"/>
                          </a:solidFill>
                          <a:latin typeface="Arial" panose="020B0604020202020204" pitchFamily="34" charset="0"/>
                          <a:ea typeface="+mn-ea"/>
                          <a:cs typeface="Arial" panose="020B0604020202020204" pitchFamily="34" charset="0"/>
                        </a:rPr>
                        <a:t>Gjobat</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nga</a:t>
                      </a:r>
                      <a:r>
                        <a:rPr lang="en-US" sz="1800" b="0" i="0" kern="1200" dirty="0">
                          <a:solidFill>
                            <a:schemeClr val="tx1"/>
                          </a:solidFill>
                          <a:latin typeface="Arial" panose="020B0604020202020204" pitchFamily="34" charset="0"/>
                          <a:ea typeface="+mn-ea"/>
                          <a:cs typeface="Arial" panose="020B0604020202020204" pitchFamily="34" charset="0"/>
                        </a:rPr>
                        <a:t> 100,000 - </a:t>
                      </a:r>
                      <a:r>
                        <a:rPr lang="sq-AL" sz="1800" b="0" i="0" kern="1200" dirty="0">
                          <a:solidFill>
                            <a:schemeClr val="tx1"/>
                          </a:solidFill>
                          <a:latin typeface="Arial" panose="020B0604020202020204" pitchFamily="34" charset="0"/>
                          <a:ea typeface="+mn-ea"/>
                          <a:cs typeface="Arial" panose="020B0604020202020204" pitchFamily="34" charset="0"/>
                        </a:rPr>
                        <a:t>300,000 lekë</a:t>
                      </a:r>
                      <a:r>
                        <a:rPr lang="en-US" sz="1800" b="0" i="0" kern="1200" dirty="0">
                          <a:solidFill>
                            <a:schemeClr val="tx1"/>
                          </a:solidFill>
                          <a:latin typeface="Arial" panose="020B0604020202020204" pitchFamily="34" charset="0"/>
                          <a:ea typeface="+mn-ea"/>
                          <a:cs typeface="Arial" panose="020B0604020202020204" pitchFamily="34" charset="0"/>
                        </a:rPr>
                        <a:t>.</a:t>
                      </a:r>
                      <a:r>
                        <a:rPr lang="x-none" sz="1800" b="0" i="0" kern="1200" dirty="0">
                          <a:solidFill>
                            <a:schemeClr val="tx1"/>
                          </a:solidFill>
                          <a:latin typeface="Arial" panose="020B0604020202020204" pitchFamily="34" charset="0"/>
                          <a:ea typeface="+mn-ea"/>
                          <a:cs typeface="Arial" panose="020B0604020202020204" pitchFamily="34" charset="0"/>
                        </a:rPr>
                        <a:t> </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Zbatimin sa më efikas të ligjit</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Synohet parandalimi për moszbatim të ligjit</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q-AL" sz="1800" b="0" i="0" kern="1200" dirty="0">
                        <a:solidFill>
                          <a:schemeClr val="tx1"/>
                        </a:solidFill>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q-AL" sz="1800" b="0" i="0" kern="1200" dirty="0">
                        <a:solidFill>
                          <a:schemeClr val="tx1"/>
                        </a:solidFill>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sq-AL" sz="1800" b="0"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874923525"/>
                  </a:ext>
                </a:extLst>
              </a:tr>
              <a:tr h="10394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q-AL" sz="1800" b="0" i="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q-AL" sz="2000" b="1" i="0" kern="1200" dirty="0">
                          <a:solidFill>
                            <a:schemeClr val="tx1"/>
                          </a:solidFill>
                          <a:latin typeface="Arial" panose="020B0604020202020204" pitchFamily="34" charset="0"/>
                          <a:ea typeface="+mn-ea"/>
                          <a:cs typeface="Arial" panose="020B0604020202020204" pitchFamily="34" charset="0"/>
                        </a:rPr>
                        <a:t>Neni 75/2</a:t>
                      </a:r>
                      <a:endParaRPr lang="en-US" sz="2000" b="1" i="0" kern="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a:t>
                      </a:r>
                      <a:r>
                        <a:rPr lang="sq-AL" sz="1400" kern="1200" dirty="0">
                          <a:solidFill>
                            <a:schemeClr val="tx1"/>
                          </a:solidFill>
                          <a:effectLst/>
                          <a:latin typeface="+mn-lt"/>
                          <a:ea typeface="+mn-ea"/>
                          <a:cs typeface="+mn-cs"/>
                        </a:rPr>
                        <a:t>Ekzekutimi dhe ankimimi i vendimeve</a:t>
                      </a:r>
                      <a:r>
                        <a:rPr lang="en-US" sz="1400" kern="1200" dirty="0">
                          <a:solidFill>
                            <a:schemeClr val="tx1"/>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baseline="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Rregullim</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pë</a:t>
                      </a:r>
                      <a:r>
                        <a:rPr lang="sq-AL" sz="1800" b="0" i="0" kern="1200" dirty="0">
                          <a:solidFill>
                            <a:schemeClr val="tx1"/>
                          </a:solidFill>
                          <a:latin typeface="Arial" panose="020B0604020202020204" pitchFamily="34" charset="0"/>
                          <a:ea typeface="+mn-ea"/>
                          <a:cs typeface="Arial" panose="020B0604020202020204" pitchFamily="34" charset="0"/>
                        </a:rPr>
                        <a:t>r shlyerjen e dënimit</a:t>
                      </a:r>
                      <a:r>
                        <a:rPr lang="en-US" sz="1800" b="0" i="0" kern="1200" dirty="0">
                          <a:solidFill>
                            <a:schemeClr val="tx1"/>
                          </a:solidFill>
                          <a:latin typeface="Arial" panose="020B0604020202020204" pitchFamily="34" charset="0"/>
                          <a:ea typeface="+mn-ea"/>
                          <a:cs typeface="Arial" panose="020B0604020202020204" pitchFamily="34" charset="0"/>
                        </a:rPr>
                        <a: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Masa</a:t>
                      </a:r>
                      <a:r>
                        <a:rPr lang="en-US" sz="1800" b="0" i="0" kern="1200" dirty="0">
                          <a:solidFill>
                            <a:schemeClr val="tx1"/>
                          </a:solidFill>
                          <a:latin typeface="Arial" panose="020B0604020202020204" pitchFamily="34" charset="0"/>
                          <a:ea typeface="+mn-ea"/>
                          <a:cs typeface="Arial" panose="020B0604020202020204" pitchFamily="34" charset="0"/>
                        </a:rPr>
                        <a:t> e </a:t>
                      </a:r>
                      <a:r>
                        <a:rPr lang="en-US" sz="1800" b="0" i="0" kern="1200" dirty="0" err="1">
                          <a:solidFill>
                            <a:schemeClr val="tx1"/>
                          </a:solidFill>
                          <a:latin typeface="Arial" panose="020B0604020202020204" pitchFamily="34" charset="0"/>
                          <a:ea typeface="+mn-ea"/>
                          <a:cs typeface="Arial" panose="020B0604020202020204" pitchFamily="34" charset="0"/>
                        </a:rPr>
                        <a:t>dënimit</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mund</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të</a:t>
                      </a:r>
                      <a:r>
                        <a:rPr lang="en-US" sz="1800" b="0" i="0" kern="120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shlyhet</a:t>
                      </a:r>
                      <a:r>
                        <a:rPr lang="en-US" sz="1800" b="0" i="0" kern="1200" dirty="0">
                          <a:solidFill>
                            <a:schemeClr val="tx1"/>
                          </a:solidFill>
                          <a:latin typeface="Arial" panose="020B0604020202020204" pitchFamily="34" charset="0"/>
                          <a:ea typeface="+mn-ea"/>
                          <a:cs typeface="Arial" panose="020B0604020202020204" pitchFamily="34" charset="0"/>
                        </a:rPr>
                        <a:t> me </a:t>
                      </a:r>
                      <a:r>
                        <a:rPr lang="en-US" sz="1800" b="0" i="0" kern="1200" dirty="0" err="1">
                          <a:solidFill>
                            <a:schemeClr val="tx1"/>
                          </a:solidFill>
                          <a:latin typeface="Arial" panose="020B0604020202020204" pitchFamily="34" charset="0"/>
                          <a:ea typeface="+mn-ea"/>
                          <a:cs typeface="Arial" panose="020B0604020202020204" pitchFamily="34" charset="0"/>
                        </a:rPr>
                        <a:t>këste</a:t>
                      </a:r>
                      <a:r>
                        <a:rPr lang="en-US" sz="1800" b="0" i="0" kern="1200" baseline="0" dirty="0">
                          <a:solidFill>
                            <a:schemeClr val="tx1"/>
                          </a:solidFill>
                          <a:latin typeface="Arial" panose="020B0604020202020204" pitchFamily="34" charset="0"/>
                          <a:ea typeface="+mn-ea"/>
                          <a:cs typeface="Arial" panose="020B0604020202020204" pitchFamily="34" charset="0"/>
                        </a:rPr>
                        <a:t> </a:t>
                      </a:r>
                      <a:r>
                        <a:rPr lang="en-US" sz="1800" b="0" i="0" kern="1200" dirty="0" err="1">
                          <a:solidFill>
                            <a:schemeClr val="tx1"/>
                          </a:solidFill>
                          <a:latin typeface="Arial" panose="020B0604020202020204" pitchFamily="34" charset="0"/>
                          <a:ea typeface="+mn-ea"/>
                          <a:cs typeface="Arial" panose="020B0604020202020204" pitchFamily="34" charset="0"/>
                        </a:rPr>
                        <a:t>mujore</a:t>
                      </a:r>
                      <a:r>
                        <a:rPr lang="en-US" sz="1800" b="0" i="0" kern="1200" dirty="0">
                          <a:solidFill>
                            <a:schemeClr val="tx1"/>
                          </a:solidFill>
                          <a:latin typeface="Arial" panose="020B0604020202020204" pitchFamily="34" charset="0"/>
                          <a:ea typeface="+mn-ea"/>
                          <a:cs typeface="Arial" panose="020B0604020202020204" pitchFamily="34" charset="0"/>
                        </a:rPr>
                        <a:t>.</a:t>
                      </a:r>
                      <a:r>
                        <a:rPr lang="x-none" sz="1800" b="0" i="0" kern="1200" dirty="0">
                          <a:solidFill>
                            <a:schemeClr val="tx1"/>
                          </a:solidFill>
                          <a:latin typeface="Arial" panose="020B0604020202020204" pitchFamily="34" charset="0"/>
                          <a:ea typeface="+mn-ea"/>
                          <a:cs typeface="Arial" panose="020B0604020202020204" pitchFamily="34" charset="0"/>
                        </a:rPr>
                        <a:t> </a:t>
                      </a:r>
                      <a:endParaRPr lang="en-US" sz="1800" b="0" i="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sq-AL" sz="1800" b="0" i="0" kern="1200" dirty="0">
                          <a:solidFill>
                            <a:schemeClr val="tx1"/>
                          </a:solidFill>
                          <a:latin typeface="Arial" panose="020B0604020202020204" pitchFamily="34" charset="0"/>
                          <a:ea typeface="+mn-ea"/>
                          <a:cs typeface="Arial" panose="020B0604020202020204" pitchFamily="34" charset="0"/>
                        </a:rPr>
                        <a:t>Mundësi për zbatim maksimal të dispozitave ndëshkuese</a:t>
                      </a:r>
                      <a:r>
                        <a:rPr lang="en-US" sz="1800" b="0" i="0" kern="1200" dirty="0">
                          <a:solidFill>
                            <a:schemeClr val="tx1"/>
                          </a:solidFill>
                          <a:latin typeface="Arial" panose="020B0604020202020204" pitchFamily="34" charset="0"/>
                          <a:ea typeface="+mn-ea"/>
                          <a:cs typeface="Arial" panose="020B0604020202020204" pitchFamily="34" charset="0"/>
                        </a:rPr>
                        <a:t>.</a:t>
                      </a:r>
                      <a:endParaRPr lang="sq-AL" sz="1800" b="0" i="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39550562"/>
                  </a:ext>
                </a:extLst>
              </a:tr>
            </a:tbl>
          </a:graphicData>
        </a:graphic>
      </p:graphicFrame>
    </p:spTree>
    <p:extLst>
      <p:ext uri="{BB962C8B-B14F-4D97-AF65-F5344CB8AC3E}">
        <p14:creationId xmlns:p14="http://schemas.microsoft.com/office/powerpoint/2010/main" val="936494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934616" y="97444"/>
            <a:ext cx="10907760" cy="1293535"/>
          </a:xfrm>
        </p:spPr>
        <p:txBody>
          <a:bodyPr>
            <a:noAutofit/>
          </a:bodyPr>
          <a:lstStyle/>
          <a:p>
            <a:pPr algn="ctr"/>
            <a:r>
              <a:rPr lang="en-US" sz="2600" b="1" dirty="0" err="1">
                <a:solidFill>
                  <a:srgbClr val="C00000"/>
                </a:solidFill>
                <a:latin typeface="Arial" panose="020B0604020202020204" pitchFamily="34" charset="0"/>
                <a:cs typeface="Arial" panose="020B0604020202020204" pitchFamily="34" charset="0"/>
              </a:rPr>
              <a:t>Sqarime</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saktësime</a:t>
            </a:r>
            <a:r>
              <a:rPr lang="en-US" sz="2600" b="1" dirty="0">
                <a:solidFill>
                  <a:srgbClr val="C00000"/>
                </a:solidFill>
                <a:latin typeface="Arial" panose="020B0604020202020204" pitchFamily="34" charset="0"/>
                <a:cs typeface="Arial" panose="020B0604020202020204" pitchFamily="34" charset="0"/>
              </a:rPr>
              <a:t>/ </a:t>
            </a:r>
            <a:r>
              <a:rPr lang="en-US" sz="2600" b="1" dirty="0" err="1">
                <a:solidFill>
                  <a:srgbClr val="C00000"/>
                </a:solidFill>
                <a:latin typeface="Arial" panose="020B0604020202020204" pitchFamily="34" charset="0"/>
                <a:cs typeface="Arial" panose="020B0604020202020204" pitchFamily="34" charset="0"/>
              </a:rPr>
              <a:t>lehtësime</a:t>
            </a:r>
            <a:endParaRPr lang="x-none" sz="2600" dirty="0">
              <a:solidFill>
                <a:srgbClr val="C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15</a:t>
            </a:fld>
            <a:endParaRPr lang="en-US"/>
          </a:p>
        </p:txBody>
      </p:sp>
      <p:graphicFrame>
        <p:nvGraphicFramePr>
          <p:cNvPr id="13" name="Table 13">
            <a:extLst>
              <a:ext uri="{FF2B5EF4-FFF2-40B4-BE49-F238E27FC236}">
                <a16:creationId xmlns:a16="http://schemas.microsoft.com/office/drawing/2014/main" id="{2ACF8C07-8059-91E7-6917-57ACD4782C1D}"/>
              </a:ext>
            </a:extLst>
          </p:cNvPr>
          <p:cNvGraphicFramePr>
            <a:graphicFrameLocks noGrp="1"/>
          </p:cNvGraphicFramePr>
          <p:nvPr>
            <p:extLst>
              <p:ext uri="{D42A27DB-BD31-4B8C-83A1-F6EECF244321}">
                <p14:modId xmlns:p14="http://schemas.microsoft.com/office/powerpoint/2010/main" val="3603546387"/>
              </p:ext>
            </p:extLst>
          </p:nvPr>
        </p:nvGraphicFramePr>
        <p:xfrm>
          <a:off x="349624" y="1119760"/>
          <a:ext cx="11492752" cy="4875603"/>
        </p:xfrm>
        <a:graphic>
          <a:graphicData uri="http://schemas.openxmlformats.org/drawingml/2006/table">
            <a:tbl>
              <a:tblPr firstRow="1" bandRow="1">
                <a:tableStyleId>{72833802-FEF1-4C79-8D5D-14CF1EAF98D9}</a:tableStyleId>
              </a:tblPr>
              <a:tblGrid>
                <a:gridCol w="922330">
                  <a:extLst>
                    <a:ext uri="{9D8B030D-6E8A-4147-A177-3AD203B41FA5}">
                      <a16:colId xmlns:a16="http://schemas.microsoft.com/office/drawing/2014/main" val="336791344"/>
                    </a:ext>
                  </a:extLst>
                </a:gridCol>
                <a:gridCol w="1526664">
                  <a:extLst>
                    <a:ext uri="{9D8B030D-6E8A-4147-A177-3AD203B41FA5}">
                      <a16:colId xmlns:a16="http://schemas.microsoft.com/office/drawing/2014/main" val="420914789"/>
                    </a:ext>
                  </a:extLst>
                </a:gridCol>
                <a:gridCol w="5497134">
                  <a:extLst>
                    <a:ext uri="{9D8B030D-6E8A-4147-A177-3AD203B41FA5}">
                      <a16:colId xmlns:a16="http://schemas.microsoft.com/office/drawing/2014/main" val="1839999544"/>
                    </a:ext>
                  </a:extLst>
                </a:gridCol>
                <a:gridCol w="3546624">
                  <a:extLst>
                    <a:ext uri="{9D8B030D-6E8A-4147-A177-3AD203B41FA5}">
                      <a16:colId xmlns:a16="http://schemas.microsoft.com/office/drawing/2014/main" val="369324482"/>
                    </a:ext>
                  </a:extLst>
                </a:gridCol>
              </a:tblGrid>
              <a:tr h="943683">
                <a:tc>
                  <a:txBody>
                    <a:bodyPr/>
                    <a:lstStyle/>
                    <a:p>
                      <a:pPr algn="ctr"/>
                      <a:r>
                        <a:rPr lang="en-US" sz="2000" b="1" dirty="0">
                          <a:latin typeface="Arial" panose="020B0604020202020204" pitchFamily="34" charset="0"/>
                          <a:cs typeface="Arial" panose="020B0604020202020204" pitchFamily="34" charset="0"/>
                        </a:rPr>
                        <a:t>Neni</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r>
                        <a:rPr lang="x-none" sz="2000" b="1" dirty="0">
                          <a:latin typeface="Arial" panose="020B0604020202020204" pitchFamily="34" charset="0"/>
                          <a:cs typeface="Arial" panose="020B0604020202020204" pitchFamily="34" charset="0"/>
                        </a:rPr>
                        <a:t> </a:t>
                      </a:r>
                    </a:p>
                  </a:txBody>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66169072"/>
                  </a:ext>
                </a:extLst>
              </a:tr>
              <a:tr h="3077227">
                <a:tc>
                  <a:txBody>
                    <a:bodyPr/>
                    <a:lstStyle/>
                    <a:p>
                      <a:pPr algn="ctr"/>
                      <a:r>
                        <a:rPr lang="en-US" sz="2000" b="1" kern="1200" dirty="0">
                          <a:solidFill>
                            <a:schemeClr val="tx1"/>
                          </a:solidFill>
                          <a:effectLst/>
                          <a:latin typeface="Arial" panose="020B0604020202020204" pitchFamily="34" charset="0"/>
                          <a:ea typeface="+mn-ea"/>
                          <a:cs typeface="Arial" panose="020B0604020202020204" pitchFamily="34" charset="0"/>
                        </a:rPr>
                        <a:t>30</a:t>
                      </a:r>
                      <a:endParaRPr lang="x-none" sz="2000" b="1"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sq-AL" sz="2000" b="1" kern="1200" dirty="0">
                          <a:solidFill>
                            <a:schemeClr val="tx1"/>
                          </a:solidFill>
                          <a:effectLst/>
                          <a:latin typeface="Arial" panose="020B0604020202020204" pitchFamily="34" charset="0"/>
                          <a:ea typeface="+mn-ea"/>
                          <a:cs typeface="Arial" panose="020B0604020202020204" pitchFamily="34" charset="0"/>
                        </a:rPr>
                        <a:t>Neni 77</a:t>
                      </a:r>
                      <a:endParaRPr lang="en-US" sz="2000" b="1" kern="1200" dirty="0">
                        <a:solidFill>
                          <a:schemeClr val="tx1"/>
                        </a:solidFill>
                        <a:effectLst/>
                        <a:latin typeface="Arial" panose="020B0604020202020204" pitchFamily="34" charset="0"/>
                        <a:ea typeface="+mn-ea"/>
                        <a:cs typeface="Arial" panose="020B0604020202020204" pitchFamily="34" charset="0"/>
                      </a:endParaRPr>
                    </a:p>
                    <a:p>
                      <a:r>
                        <a:rPr lang="en-US" sz="1400" kern="1200" dirty="0">
                          <a:solidFill>
                            <a:schemeClr val="tx1"/>
                          </a:solidFill>
                          <a:effectLst/>
                          <a:latin typeface="Arial" panose="020B0604020202020204" pitchFamily="34" charset="0"/>
                          <a:ea typeface="+mn-ea"/>
                          <a:cs typeface="Arial" panose="020B0604020202020204" pitchFamily="34" charset="0"/>
                        </a:rPr>
                        <a:t>(</a:t>
                      </a:r>
                      <a:r>
                        <a:rPr lang="en-US" sz="1400" kern="1200" dirty="0" err="1">
                          <a:solidFill>
                            <a:schemeClr val="tx1"/>
                          </a:solidFill>
                          <a:effectLst/>
                          <a:latin typeface="Arial" panose="020B0604020202020204" pitchFamily="34" charset="0"/>
                          <a:ea typeface="+mn-ea"/>
                          <a:cs typeface="Arial" panose="020B0604020202020204" pitchFamily="34" charset="0"/>
                        </a:rPr>
                        <a:t>Dispozita</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kern="1200" dirty="0" err="1">
                          <a:solidFill>
                            <a:schemeClr val="tx1"/>
                          </a:solidFill>
                          <a:effectLst/>
                          <a:latin typeface="Arial" panose="020B0604020202020204" pitchFamily="34" charset="0"/>
                          <a:ea typeface="+mn-ea"/>
                          <a:cs typeface="Arial" panose="020B0604020202020204" pitchFamily="34" charset="0"/>
                        </a:rPr>
                        <a:t>kalimtare</a:t>
                      </a:r>
                      <a:r>
                        <a:rPr lang="en-US" sz="1400" kern="1200" dirty="0">
                          <a:solidFill>
                            <a:schemeClr val="tx1"/>
                          </a:solidFill>
                          <a:effectLst/>
                          <a:latin typeface="Arial" panose="020B0604020202020204" pitchFamily="34" charset="0"/>
                          <a:ea typeface="+mn-ea"/>
                          <a:cs typeface="Arial" panose="020B0604020202020204" pitchFamily="34" charset="0"/>
                        </a:rPr>
                        <a:t>)</a:t>
                      </a:r>
                      <a:endParaRPr lang="x-none" sz="14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kern="1200" dirty="0">
                          <a:solidFill>
                            <a:schemeClr val="tx1"/>
                          </a:solidFill>
                          <a:effectLst/>
                          <a:latin typeface="Arial" panose="020B0604020202020204" pitchFamily="34" charset="0"/>
                          <a:ea typeface="+mn-ea"/>
                          <a:cs typeface="Arial" panose="020B0604020202020204" pitchFamily="34" charset="0"/>
                        </a:rPr>
                        <a:t>Qartësi e dokumentit që kërkohet për privatizimin</a:t>
                      </a:r>
                      <a:r>
                        <a:rPr lang="en-US" sz="1800" kern="1200" dirty="0">
                          <a:solidFill>
                            <a:schemeClr val="tx1"/>
                          </a:solidFill>
                          <a:effectLst/>
                          <a:latin typeface="Arial" panose="020B0604020202020204" pitchFamily="34" charset="0"/>
                          <a:ea typeface="+mn-ea"/>
                          <a:cs typeface="Arial" panose="020B0604020202020204" pitchFamily="34" charset="0"/>
                        </a:rPr>
                        <a:t>; s</a:t>
                      </a:r>
                      <a:r>
                        <a:rPr lang="sq-AL" sz="1800" kern="1200" dirty="0">
                          <a:solidFill>
                            <a:schemeClr val="tx1"/>
                          </a:solidFill>
                          <a:effectLst/>
                          <a:latin typeface="Arial" panose="020B0604020202020204" pitchFamily="34" charset="0"/>
                          <a:ea typeface="+mn-ea"/>
                          <a:cs typeface="Arial" panose="020B0604020202020204" pitchFamily="34" charset="0"/>
                        </a:rPr>
                        <a:t>qarim i rregullit të llogaritjes së sipërfaqe e përfituar mbi atë të normave të strehimit</a:t>
                      </a:r>
                      <a:r>
                        <a:rPr lang="en-US" sz="1800" kern="1200" dirty="0">
                          <a:solidFill>
                            <a:schemeClr val="tx1"/>
                          </a:solidFill>
                          <a:effectLst/>
                          <a:latin typeface="Arial" panose="020B0604020202020204" pitchFamily="34" charset="0"/>
                          <a:ea typeface="+mn-ea"/>
                          <a:cs typeface="Arial" panose="020B0604020202020204" pitchFamily="34" charset="0"/>
                        </a:rPr>
                        <a:t>; t</a:t>
                      </a:r>
                      <a:r>
                        <a:rPr lang="x-none" sz="1800" kern="1200" dirty="0">
                          <a:solidFill>
                            <a:schemeClr val="tx1"/>
                          </a:solidFill>
                          <a:effectLst/>
                          <a:latin typeface="Arial" panose="020B0604020202020204" pitchFamily="34" charset="0"/>
                          <a:ea typeface="+mn-ea"/>
                          <a:cs typeface="Arial" panose="020B0604020202020204" pitchFamily="34" charset="0"/>
                        </a:rPr>
                        <a:t>rajtimi i banesave t</a:t>
                      </a:r>
                      <a:r>
                        <a:rPr lang="en-GB" sz="1800" kern="1200" dirty="0" err="1">
                          <a:solidFill>
                            <a:schemeClr val="tx1"/>
                          </a:solidFill>
                          <a:effectLst/>
                          <a:latin typeface="Arial" panose="020B0604020202020204" pitchFamily="34" charset="0"/>
                          <a:ea typeface="+mn-ea"/>
                          <a:cs typeface="Arial" panose="020B0604020202020204" pitchFamily="34" charset="0"/>
                        </a:rPr>
                        <a:t>ë</a:t>
                      </a:r>
                      <a:r>
                        <a:rPr lang="x-none" sz="1800" kern="1200" dirty="0">
                          <a:solidFill>
                            <a:schemeClr val="tx1"/>
                          </a:solidFill>
                          <a:effectLst/>
                          <a:latin typeface="Arial" panose="020B0604020202020204" pitchFamily="34" charset="0"/>
                          <a:ea typeface="+mn-ea"/>
                          <a:cs typeface="Arial" panose="020B0604020202020204" pitchFamily="34" charset="0"/>
                        </a:rPr>
                        <a:t> Entit pa </a:t>
                      </a:r>
                      <a:r>
                        <a:rPr lang="sq-AL" sz="1800" kern="1200" dirty="0">
                          <a:solidFill>
                            <a:schemeClr val="tx1"/>
                          </a:solidFill>
                          <a:effectLst/>
                          <a:latin typeface="Arial" panose="020B0604020202020204" pitchFamily="34" charset="0"/>
                          <a:ea typeface="+mn-ea"/>
                          <a:cs typeface="Arial" panose="020B0604020202020204" pitchFamily="34" charset="0"/>
                        </a:rPr>
                        <a:t>dokument pronësie</a:t>
                      </a:r>
                      <a:r>
                        <a:rPr lang="en-US" sz="1800" kern="1200" dirty="0">
                          <a:solidFill>
                            <a:schemeClr val="tx1"/>
                          </a:solidFill>
                          <a:effectLst/>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kern="1200" dirty="0">
                          <a:solidFill>
                            <a:schemeClr val="tx1"/>
                          </a:solidFill>
                          <a:effectLst/>
                          <a:latin typeface="Arial" panose="020B0604020202020204" pitchFamily="34" charset="0"/>
                          <a:ea typeface="+mn-ea"/>
                          <a:cs typeface="Arial" panose="020B0604020202020204" pitchFamily="34" charset="0"/>
                        </a:rPr>
                        <a:t>transfer</a:t>
                      </a:r>
                      <a:r>
                        <a:rPr lang="en-US" sz="1800" kern="1200" dirty="0" err="1">
                          <a:solidFill>
                            <a:schemeClr val="tx1"/>
                          </a:solidFill>
                          <a:effectLst/>
                          <a:latin typeface="Arial" panose="020B0604020202020204" pitchFamily="34" charset="0"/>
                          <a:ea typeface="+mn-ea"/>
                          <a:cs typeface="Arial" panose="020B0604020202020204" pitchFamily="34" charset="0"/>
                        </a:rPr>
                        <a:t>imin</a:t>
                      </a:r>
                      <a:r>
                        <a:rPr lang="sq-AL" sz="1800" kern="1200" dirty="0">
                          <a:solidFill>
                            <a:schemeClr val="tx1"/>
                          </a:solidFill>
                          <a:effectLst/>
                          <a:latin typeface="Arial" panose="020B0604020202020204" pitchFamily="34" charset="0"/>
                          <a:ea typeface="+mn-ea"/>
                          <a:cs typeface="Arial" panose="020B0604020202020204" pitchFamily="34" charset="0"/>
                        </a:rPr>
                        <a:t> në pronësi të njësisë së vetëqeverisjes vendore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banesa</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subjekt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ligjit</a:t>
                      </a:r>
                      <a:r>
                        <a:rPr lang="en-US" sz="1800" kern="1200" dirty="0">
                          <a:solidFill>
                            <a:schemeClr val="tx1"/>
                          </a:solidFill>
                          <a:effectLst/>
                          <a:latin typeface="Arial" panose="020B0604020202020204" pitchFamily="34" charset="0"/>
                          <a:ea typeface="+mn-ea"/>
                          <a:cs typeface="Arial" panose="020B0604020202020204" pitchFamily="34" charset="0"/>
                        </a:rPr>
                        <a:t> 7652/1992 </a:t>
                      </a:r>
                      <a:r>
                        <a:rPr lang="en-US" sz="1800" kern="1200" dirty="0" err="1">
                          <a:solidFill>
                            <a:schemeClr val="tx1"/>
                          </a:solidFill>
                          <a:effectLst/>
                          <a:latin typeface="Arial" panose="020B0604020202020204" pitchFamily="34" charset="0"/>
                          <a:ea typeface="+mn-ea"/>
                          <a:cs typeface="Arial" panose="020B0604020202020204" pitchFamily="34" charset="0"/>
                        </a:rPr>
                        <a:t>si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ligjit</a:t>
                      </a:r>
                      <a:r>
                        <a:rPr lang="en-US" sz="1800" kern="1200" dirty="0">
                          <a:solidFill>
                            <a:schemeClr val="tx1"/>
                          </a:solidFill>
                          <a:effectLst/>
                          <a:latin typeface="Arial" panose="020B0604020202020204" pitchFamily="34" charset="0"/>
                          <a:ea typeface="+mn-ea"/>
                          <a:cs typeface="Arial" panose="020B0604020202020204" pitchFamily="34" charset="0"/>
                        </a:rPr>
                        <a:t> 9321/2004);</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kern="1200" dirty="0">
                          <a:solidFill>
                            <a:schemeClr val="tx1"/>
                          </a:solidFill>
                          <a:effectLst/>
                          <a:latin typeface="Arial" panose="020B0604020202020204" pitchFamily="34" charset="0"/>
                          <a:ea typeface="+mn-ea"/>
                          <a:cs typeface="Arial" panose="020B0604020202020204" pitchFamily="34" charset="0"/>
                        </a:rPr>
                        <a:t>Përjashtim i objekteve që trajtohen sipas nenit 77 nga detyrimi për sigurimin e objektit për raste fatkeqësie natyrore</a:t>
                      </a:r>
                      <a:r>
                        <a:rPr lang="en-US" sz="1800" kern="1200" dirty="0">
                          <a:solidFill>
                            <a:schemeClr val="tx1"/>
                          </a:solidFill>
                          <a:effectLst/>
                          <a:latin typeface="Arial" panose="020B0604020202020204" pitchFamily="34" charset="0"/>
                          <a:ea typeface="+mn-ea"/>
                          <a:cs typeface="Arial" panose="020B0604020202020204" pitchFamily="34" charset="0"/>
                        </a:rPr>
                        <a:t>;</a:t>
                      </a:r>
                      <a:r>
                        <a:rPr lang="x-none" sz="1800" dirty="0">
                          <a:effectLst/>
                          <a:latin typeface="Arial" panose="020B0604020202020204" pitchFamily="34" charset="0"/>
                          <a:cs typeface="Arial" panose="020B0604020202020204" pitchFamily="34" charset="0"/>
                        </a:rPr>
                        <a:t>  </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Lehtësi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familje</a:t>
                      </a:r>
                      <a:r>
                        <a:rPr lang="en-US" sz="1800" kern="1200" dirty="0">
                          <a:solidFill>
                            <a:schemeClr val="tx1"/>
                          </a:solidFill>
                          <a:effectLst/>
                          <a:latin typeface="Arial" panose="020B0604020202020204" pitchFamily="34" charset="0"/>
                          <a:ea typeface="+mn-ea"/>
                          <a:cs typeface="Arial" panose="020B0604020202020204" pitchFamily="34" charset="0"/>
                        </a:rPr>
                        <a:t> me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ardhura</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sh</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ulëta</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për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lidhur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kontratën</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qirasë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prani</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punonjësit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bashkisë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dhe</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jo</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te</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noteri</a:t>
                      </a:r>
                      <a:r>
                        <a:rPr lang="en-US" sz="1800" kern="1200" baseline="0" dirty="0">
                          <a:solidFill>
                            <a:schemeClr val="tx1"/>
                          </a:solidFill>
                          <a:effectLst/>
                          <a:latin typeface="Arial" panose="020B0604020202020204" pitchFamily="34" charset="0"/>
                          <a:ea typeface="+mn-ea"/>
                          <a:cs typeface="Arial" panose="020B0604020202020204" pitchFamily="34" charset="0"/>
                        </a:rPr>
                        <a:t>.</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sq-AL" sz="1800" kern="1200" dirty="0">
                          <a:solidFill>
                            <a:schemeClr val="tx1"/>
                          </a:solidFill>
                          <a:effectLst/>
                          <a:latin typeface="Arial" panose="020B0604020202020204" pitchFamily="34" charset="0"/>
                          <a:ea typeface="+mn-ea"/>
                          <a:cs typeface="Arial" panose="020B0604020202020204" pitchFamily="34" charset="0"/>
                        </a:rPr>
                        <a:t>Sqarime procedurale të cilat sjellim qartë ligjore përgjatë procesit dhe adresojnë situata të lëna jashtë vëmendjes së ligjit aktualisht </a:t>
                      </a:r>
                      <a:endParaRPr lang="en-US"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Përcaktimin</a:t>
                      </a:r>
                      <a:r>
                        <a:rPr lang="en-US" sz="1800" kern="1200" baseline="0" dirty="0">
                          <a:solidFill>
                            <a:schemeClr val="tx1"/>
                          </a:solidFill>
                          <a:effectLst/>
                          <a:latin typeface="Arial" panose="020B0604020202020204" pitchFamily="34" charset="0"/>
                          <a:ea typeface="+mn-ea"/>
                          <a:cs typeface="Arial" panose="020B0604020202020204" pitchFamily="34" charset="0"/>
                        </a:rPr>
                        <a:t> e </a:t>
                      </a:r>
                      <a:r>
                        <a:rPr lang="en-US" sz="1800" kern="1200" baseline="0" dirty="0" err="1">
                          <a:solidFill>
                            <a:schemeClr val="tx1"/>
                          </a:solidFill>
                          <a:effectLst/>
                          <a:latin typeface="Arial" panose="020B0604020202020204" pitchFamily="34" charset="0"/>
                          <a:ea typeface="+mn-ea"/>
                          <a:cs typeface="Arial" panose="020B0604020202020204" pitchFamily="34" charset="0"/>
                        </a:rPr>
                        <a:t>bazës</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ligjore</a:t>
                      </a:r>
                      <a:r>
                        <a:rPr lang="en-US" sz="1800" kern="1200" baseline="0" dirty="0">
                          <a:solidFill>
                            <a:schemeClr val="tx1"/>
                          </a:solidFill>
                          <a:effectLst/>
                          <a:latin typeface="Arial" panose="020B0604020202020204" pitchFamily="34" charset="0"/>
                          <a:ea typeface="+mn-ea"/>
                          <a:cs typeface="Arial" panose="020B0604020202020204" pitchFamily="34" charset="0"/>
                        </a:rPr>
                        <a:t> me </a:t>
                      </a:r>
                      <a:r>
                        <a:rPr lang="en-US" sz="1800" kern="1200" baseline="0" dirty="0" err="1">
                          <a:solidFill>
                            <a:schemeClr val="tx1"/>
                          </a:solidFill>
                          <a:effectLst/>
                          <a:latin typeface="Arial" panose="020B0604020202020204" pitchFamily="34" charset="0"/>
                          <a:ea typeface="+mn-ea"/>
                          <a:cs typeface="Arial" panose="020B0604020202020204" pitchFamily="34" charset="0"/>
                        </a:rPr>
                        <a:t>qëllim</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privatizimin</a:t>
                      </a:r>
                      <a:r>
                        <a:rPr lang="en-US" sz="1800" kern="1200" baseline="0" dirty="0">
                          <a:solidFill>
                            <a:schemeClr val="tx1"/>
                          </a:solidFill>
                          <a:effectLst/>
                          <a:latin typeface="Arial" panose="020B0604020202020204" pitchFamily="34" charset="0"/>
                          <a:ea typeface="+mn-ea"/>
                          <a:cs typeface="Arial" panose="020B0604020202020204" pitchFamily="34" charset="0"/>
                        </a:rPr>
                        <a:t> e </a:t>
                      </a:r>
                      <a:r>
                        <a:rPr lang="en-US" sz="1800" kern="1200" baseline="0" dirty="0" err="1">
                          <a:solidFill>
                            <a:schemeClr val="tx1"/>
                          </a:solidFill>
                          <a:effectLst/>
                          <a:latin typeface="Arial" panose="020B0604020202020204" pitchFamily="34" charset="0"/>
                          <a:ea typeface="+mn-ea"/>
                          <a:cs typeface="Arial" panose="020B0604020202020204" pitchFamily="34" charset="0"/>
                        </a:rPr>
                        <a:t>banesave</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dhe</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shmangien</a:t>
                      </a:r>
                      <a:r>
                        <a:rPr lang="en-US" sz="1800" kern="1200" baseline="0" dirty="0">
                          <a:solidFill>
                            <a:schemeClr val="tx1"/>
                          </a:solidFill>
                          <a:effectLst/>
                          <a:latin typeface="Arial" panose="020B0604020202020204" pitchFamily="34" charset="0"/>
                          <a:ea typeface="+mn-ea"/>
                          <a:cs typeface="Arial" panose="020B0604020202020204" pitchFamily="34" charset="0"/>
                        </a:rPr>
                        <a:t> e </a:t>
                      </a:r>
                      <a:r>
                        <a:rPr lang="en-US" sz="1800" kern="1200" baseline="0" dirty="0" err="1">
                          <a:solidFill>
                            <a:schemeClr val="tx1"/>
                          </a:solidFill>
                          <a:effectLst/>
                          <a:latin typeface="Arial" panose="020B0604020202020204" pitchFamily="34" charset="0"/>
                          <a:ea typeface="+mn-ea"/>
                          <a:cs typeface="Arial" panose="020B0604020202020204" pitchFamily="34" charset="0"/>
                        </a:rPr>
                        <a:t>pengesës</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ligjore</a:t>
                      </a:r>
                      <a:r>
                        <a:rPr lang="en-US" sz="1800" kern="1200" baseline="0" dirty="0">
                          <a:solidFill>
                            <a:schemeClr val="tx1"/>
                          </a:solidFill>
                          <a:effectLst/>
                          <a:latin typeface="Arial" panose="020B0604020202020204" pitchFamily="34" charset="0"/>
                          <a:ea typeface="+mn-ea"/>
                          <a:cs typeface="Arial" panose="020B0604020202020204" pitchFamily="34" charset="0"/>
                        </a:rPr>
                        <a:t> </a:t>
                      </a:r>
                      <a:r>
                        <a:rPr lang="en-US" sz="1800" kern="1200" baseline="0" dirty="0" err="1">
                          <a:solidFill>
                            <a:schemeClr val="tx1"/>
                          </a:solidFill>
                          <a:effectLst/>
                          <a:latin typeface="Arial" panose="020B0604020202020204" pitchFamily="34" charset="0"/>
                          <a:ea typeface="+mn-ea"/>
                          <a:cs typeface="Arial" panose="020B0604020202020204" pitchFamily="34" charset="0"/>
                        </a:rPr>
                        <a:t>në</a:t>
                      </a:r>
                      <a:r>
                        <a:rPr lang="en-US" sz="1800" kern="1200" baseline="0" dirty="0">
                          <a:solidFill>
                            <a:schemeClr val="tx1"/>
                          </a:solidFill>
                          <a:effectLst/>
                          <a:latin typeface="Arial" panose="020B0604020202020204" pitchFamily="34" charset="0"/>
                          <a:ea typeface="+mn-ea"/>
                          <a:cs typeface="Arial" panose="020B0604020202020204" pitchFamily="34" charset="0"/>
                        </a:rPr>
                        <a:t> ASHK;</a:t>
                      </a:r>
                      <a:endParaRPr lang="sq-AL" sz="1800" kern="1200" dirty="0">
                        <a:solidFill>
                          <a:schemeClr val="tx1"/>
                        </a:solidFill>
                        <a:effectLst/>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err="1">
                          <a:solidFill>
                            <a:schemeClr val="tx1"/>
                          </a:solidFill>
                          <a:effectLst/>
                          <a:latin typeface="Arial" panose="020B0604020202020204" pitchFamily="34" charset="0"/>
                          <a:ea typeface="+mn-ea"/>
                          <a:cs typeface="Arial" panose="020B0604020202020204" pitchFamily="34" charset="0"/>
                        </a:rPr>
                        <a:t>Kërkuar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nga</a:t>
                      </a:r>
                      <a:r>
                        <a:rPr lang="en-US" sz="1800" kern="1200" dirty="0">
                          <a:solidFill>
                            <a:schemeClr val="tx1"/>
                          </a:solidFill>
                          <a:effectLst/>
                          <a:latin typeface="Arial" panose="020B0604020202020204" pitchFamily="34" charset="0"/>
                          <a:ea typeface="+mn-ea"/>
                          <a:cs typeface="Arial" panose="020B0604020202020204" pitchFamily="34" charset="0"/>
                        </a:rPr>
                        <a:t> ASHK </a:t>
                      </a:r>
                      <a:r>
                        <a:rPr lang="en-US" sz="1800" kern="1200" dirty="0" err="1">
                          <a:solidFill>
                            <a:schemeClr val="tx1"/>
                          </a:solidFill>
                          <a:effectLst/>
                          <a:latin typeface="Arial" panose="020B0604020202020204" pitchFamily="34" charset="0"/>
                          <a:ea typeface="+mn-ea"/>
                          <a:cs typeface="Arial" panose="020B0604020202020204" pitchFamily="34" charset="0"/>
                        </a:rPr>
                        <a:t>për</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mundësimin</a:t>
                      </a:r>
                      <a:r>
                        <a:rPr lang="en-US" sz="1800" kern="1200" dirty="0">
                          <a:solidFill>
                            <a:schemeClr val="tx1"/>
                          </a:solidFill>
                          <a:effectLst/>
                          <a:latin typeface="Arial" panose="020B0604020202020204" pitchFamily="34" charset="0"/>
                          <a:ea typeface="+mn-ea"/>
                          <a:cs typeface="Arial" panose="020B0604020202020204" pitchFamily="34" charset="0"/>
                        </a:rPr>
                        <a:t> e </a:t>
                      </a:r>
                      <a:r>
                        <a:rPr lang="en-US" sz="1800" kern="1200" dirty="0" err="1">
                          <a:solidFill>
                            <a:schemeClr val="tx1"/>
                          </a:solidFill>
                          <a:effectLst/>
                          <a:latin typeface="Arial" panose="020B0604020202020204" pitchFamily="34" charset="0"/>
                          <a:ea typeface="+mn-ea"/>
                          <a:cs typeface="Arial" panose="020B0604020202020204" pitchFamily="34" charset="0"/>
                        </a:rPr>
                        <a:t>regjistrimit</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objekteve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të</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kësaj</a:t>
                      </a:r>
                      <a:r>
                        <a:rPr lang="en-US" sz="1800" kern="1200" dirty="0">
                          <a:solidFill>
                            <a:schemeClr val="tx1"/>
                          </a:solidFill>
                          <a:effectLst/>
                          <a:latin typeface="Arial" panose="020B0604020202020204" pitchFamily="34" charset="0"/>
                          <a:ea typeface="+mn-ea"/>
                          <a:cs typeface="Arial" panose="020B0604020202020204" pitchFamily="34" charset="0"/>
                        </a:rPr>
                        <a:t> </a:t>
                      </a:r>
                      <a:r>
                        <a:rPr lang="en-US" sz="1800" kern="1200" dirty="0" err="1">
                          <a:solidFill>
                            <a:schemeClr val="tx1"/>
                          </a:solidFill>
                          <a:effectLst/>
                          <a:latin typeface="Arial" panose="020B0604020202020204" pitchFamily="34" charset="0"/>
                          <a:ea typeface="+mn-ea"/>
                          <a:cs typeface="Arial" panose="020B0604020202020204" pitchFamily="34" charset="0"/>
                        </a:rPr>
                        <a:t>kategorie</a:t>
                      </a:r>
                      <a:endParaRPr lang="sq-AL" sz="18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874923525"/>
                  </a:ext>
                </a:extLst>
              </a:tr>
            </a:tbl>
          </a:graphicData>
        </a:graphic>
      </p:graphicFrame>
    </p:spTree>
    <p:extLst>
      <p:ext uri="{BB962C8B-B14F-4D97-AF65-F5344CB8AC3E}">
        <p14:creationId xmlns:p14="http://schemas.microsoft.com/office/powerpoint/2010/main" val="2174680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00252-8C3E-0B49-F75E-BA345D52577C}"/>
              </a:ext>
            </a:extLst>
          </p:cNvPr>
          <p:cNvSpPr>
            <a:spLocks noGrp="1"/>
          </p:cNvSpPr>
          <p:nvPr>
            <p:ph type="title"/>
          </p:nvPr>
        </p:nvSpPr>
        <p:spPr>
          <a:xfrm>
            <a:off x="1066800" y="1996190"/>
            <a:ext cx="10058400" cy="2723293"/>
          </a:xfrm>
        </p:spPr>
        <p:txBody>
          <a:bodyPr>
            <a:normAutofit/>
          </a:bodyPr>
          <a:lstStyle/>
          <a:p>
            <a:pPr algn="ctr"/>
            <a:r>
              <a:rPr lang="en-US" sz="2600" b="1" dirty="0">
                <a:latin typeface="Arial" panose="020B0604020202020204" pitchFamily="34" charset="0"/>
                <a:cs typeface="Arial" panose="020B0604020202020204" pitchFamily="34" charset="0"/>
              </a:rPr>
              <a:t>FUND</a:t>
            </a:r>
            <a:endParaRPr lang="x-none" sz="26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F21F39EA-2A35-41D3-B41E-3135C1587C18}" type="slidenum">
              <a:rPr lang="en-US" smtClean="0"/>
              <a:t>16</a:t>
            </a:fld>
            <a:endParaRPr lang="en-US"/>
          </a:p>
        </p:txBody>
      </p:sp>
    </p:spTree>
    <p:extLst>
      <p:ext uri="{BB962C8B-B14F-4D97-AF65-F5344CB8AC3E}">
        <p14:creationId xmlns:p14="http://schemas.microsoft.com/office/powerpoint/2010/main" val="2857801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196684"/>
          </a:xfrm>
        </p:spPr>
        <p:txBody>
          <a:bodyPr>
            <a:normAutofit/>
          </a:bodyPr>
          <a:lstStyle/>
          <a:p>
            <a:pPr algn="ctr"/>
            <a:r>
              <a:rPr lang="nn-NO" sz="2600" b="1" dirty="0">
                <a:solidFill>
                  <a:srgbClr val="C00000"/>
                </a:solidFill>
                <a:latin typeface="Arial" panose="020B0604020202020204" pitchFamily="34" charset="0"/>
                <a:cs typeface="Arial" panose="020B0604020202020204" pitchFamily="34" charset="0"/>
              </a:rPr>
              <a:t>PSE </a:t>
            </a:r>
            <a:r>
              <a:rPr lang="nn-NO" sz="2600" b="1" dirty="0" err="1">
                <a:solidFill>
                  <a:srgbClr val="C00000"/>
                </a:solidFill>
                <a:latin typeface="Arial" panose="020B0604020202020204" pitchFamily="34" charset="0"/>
                <a:cs typeface="Arial" panose="020B0604020202020204" pitchFamily="34" charset="0"/>
              </a:rPr>
              <a:t>propozohet</a:t>
            </a:r>
            <a:r>
              <a:rPr lang="nn-NO" sz="2600" b="1" dirty="0">
                <a:solidFill>
                  <a:srgbClr val="C00000"/>
                </a:solidFill>
                <a:latin typeface="Arial" panose="020B0604020202020204" pitchFamily="34" charset="0"/>
                <a:cs typeface="Arial" panose="020B0604020202020204" pitchFamily="34" charset="0"/>
              </a:rPr>
              <a:t> </a:t>
            </a:r>
            <a:r>
              <a:rPr lang="nn-NO" sz="2600" b="1" dirty="0" err="1">
                <a:solidFill>
                  <a:srgbClr val="C00000"/>
                </a:solidFill>
                <a:latin typeface="Arial" panose="020B0604020202020204" pitchFamily="34" charset="0"/>
                <a:cs typeface="Arial" panose="020B0604020202020204" pitchFamily="34" charset="0"/>
              </a:rPr>
              <a:t>amendimi</a:t>
            </a:r>
            <a:r>
              <a:rPr lang="nn-NO" sz="2600" b="1" dirty="0">
                <a:solidFill>
                  <a:srgbClr val="C00000"/>
                </a:solidFill>
                <a:latin typeface="Arial" panose="020B0604020202020204" pitchFamily="34" charset="0"/>
                <a:cs typeface="Arial" panose="020B0604020202020204" pitchFamily="34" charset="0"/>
              </a:rPr>
              <a:t> i </a:t>
            </a:r>
            <a:r>
              <a:rPr lang="nn-NO" sz="2600" b="1" dirty="0" err="1">
                <a:solidFill>
                  <a:srgbClr val="C00000"/>
                </a:solidFill>
                <a:latin typeface="Arial" panose="020B0604020202020204" pitchFamily="34" charset="0"/>
                <a:cs typeface="Arial" panose="020B0604020202020204" pitchFamily="34" charset="0"/>
              </a:rPr>
              <a:t>ligjit</a:t>
            </a:r>
            <a:r>
              <a:rPr lang="nn-NO" sz="2600" b="1" dirty="0">
                <a:solidFill>
                  <a:srgbClr val="C00000"/>
                </a:solidFill>
                <a:latin typeface="Arial" panose="020B0604020202020204" pitchFamily="34" charset="0"/>
                <a:cs typeface="Arial" panose="020B0604020202020204" pitchFamily="34" charset="0"/>
              </a:rPr>
              <a:t> 22/2018</a:t>
            </a:r>
            <a:endParaRPr lang="en-US" sz="2600" b="1" dirty="0">
              <a:solidFill>
                <a:srgbClr val="C00000"/>
              </a:solidFill>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89D67C2B-2400-FA5C-021F-7E604BEA1551}"/>
              </a:ext>
            </a:extLst>
          </p:cNvPr>
          <p:cNvGraphicFramePr>
            <a:graphicFrameLocks noGrp="1"/>
          </p:cNvGraphicFramePr>
          <p:nvPr>
            <p:ph sz="half" idx="1"/>
            <p:extLst>
              <p:ext uri="{D42A27DB-BD31-4B8C-83A1-F6EECF244321}">
                <p14:modId xmlns:p14="http://schemas.microsoft.com/office/powerpoint/2010/main" val="1638215763"/>
              </p:ext>
            </p:extLst>
          </p:nvPr>
        </p:nvGraphicFramePr>
        <p:xfrm>
          <a:off x="663677" y="1828801"/>
          <a:ext cx="6110084"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Content Placeholder 12">
            <a:extLst>
              <a:ext uri="{FF2B5EF4-FFF2-40B4-BE49-F238E27FC236}">
                <a16:creationId xmlns:a16="http://schemas.microsoft.com/office/drawing/2014/main" id="{9C4042D9-3B87-966D-941C-7FCF9257BAF8}"/>
              </a:ext>
            </a:extLst>
          </p:cNvPr>
          <p:cNvGraphicFramePr>
            <a:graphicFrameLocks noGrp="1"/>
          </p:cNvGraphicFramePr>
          <p:nvPr>
            <p:ph sz="half" idx="2"/>
            <p:extLst>
              <p:ext uri="{D42A27DB-BD31-4B8C-83A1-F6EECF244321}">
                <p14:modId xmlns:p14="http://schemas.microsoft.com/office/powerpoint/2010/main" val="1951523956"/>
              </p:ext>
            </p:extLst>
          </p:nvPr>
        </p:nvGraphicFramePr>
        <p:xfrm>
          <a:off x="6773760" y="1961535"/>
          <a:ext cx="5039697" cy="4210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p:cNvSpPr>
            <a:spLocks noGrp="1"/>
          </p:cNvSpPr>
          <p:nvPr>
            <p:ph type="sldNum" sz="quarter" idx="12"/>
          </p:nvPr>
        </p:nvSpPr>
        <p:spPr/>
        <p:txBody>
          <a:bodyPr/>
          <a:lstStyle/>
          <a:p>
            <a:fld id="{620DEDDB-EC70-44D6-A8E1-2FBAF38ECB09}" type="slidenum">
              <a:rPr lang="en-US" smtClean="0"/>
              <a:pPr/>
              <a:t>2</a:t>
            </a:fld>
            <a:endParaRPr lang="en-US"/>
          </a:p>
        </p:txBody>
      </p:sp>
    </p:spTree>
    <p:extLst>
      <p:ext uri="{BB962C8B-B14F-4D97-AF65-F5344CB8AC3E}">
        <p14:creationId xmlns:p14="http://schemas.microsoft.com/office/powerpoint/2010/main" val="353416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6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Programi</a:t>
            </a:r>
            <a:r>
              <a:rPr lang="en-US" sz="2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Qeverisës</a:t>
            </a:r>
            <a:r>
              <a:rPr lang="en-US" sz="26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2021-2025</a:t>
            </a:r>
            <a:endParaRPr lang="en-US" sz="26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it-CH" dirty="0">
                <a:effectLst/>
                <a:latin typeface="Arial" panose="020B0604020202020204" pitchFamily="34" charset="0"/>
                <a:ea typeface="Times New Roman" panose="02020603050405020304" pitchFamily="18" charset="0"/>
                <a:cs typeface="Arial" panose="020B0604020202020204" pitchFamily="34" charset="0"/>
              </a:rPr>
              <a:t>Priorteti i qeverisë për të adresuar </a:t>
            </a:r>
            <a:r>
              <a:rPr lang="it-CH" i="1" dirty="0">
                <a:effectLst/>
                <a:latin typeface="Arial" panose="020B0604020202020204" pitchFamily="34" charset="0"/>
                <a:ea typeface="Times New Roman" panose="02020603050405020304" pitchFamily="18" charset="0"/>
                <a:cs typeface="Arial" panose="020B0604020202020204" pitchFamily="34" charset="0"/>
              </a:rPr>
              <a:t>“[...] nevojën e familjeve të reja për strehim dhe për t’u krijuar të rinjve më shumë mundësi e siguri në krijimin e familjes dhe ndërtimin e të ardhmes në vendin e tyre</a:t>
            </a:r>
            <a:r>
              <a:rPr lang="it-CH" dirty="0">
                <a:effectLst/>
                <a:latin typeface="Arial" panose="020B0604020202020204" pitchFamily="34" charset="0"/>
                <a:ea typeface="Times New Roman" panose="02020603050405020304" pitchFamily="18" charset="0"/>
                <a:cs typeface="Arial" panose="020B0604020202020204" pitchFamily="34" charset="0"/>
              </a:rPr>
              <a:t>”.</a:t>
            </a:r>
          </a:p>
          <a:p>
            <a:r>
              <a:rPr lang="it-CH" dirty="0">
                <a:effectLst/>
                <a:latin typeface="Arial" panose="020B0604020202020204" pitchFamily="34" charset="0"/>
                <a:ea typeface="Times New Roman" panose="02020603050405020304" pitchFamily="18" charset="0"/>
                <a:cs typeface="Arial" panose="020B0604020202020204" pitchFamily="34" charset="0"/>
              </a:rPr>
              <a:t>Prioriteti i qeverisë lidhur me “digjitalizimin”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një</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instrument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patjetërsueshëm</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dhe</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pazëvendësueshëm</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për</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të</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luftuar</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korrupsionin</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dhe</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për</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të</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rritur</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me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shpejtësi</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cilësinë</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shërbimeve</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publike</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dhe</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produktivitetin</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 </a:t>
            </a:r>
            <a:r>
              <a:rPr lang="en-US"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sipërmarrjes</a:t>
            </a: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i="1" dirty="0">
                <a:effectLst/>
                <a:latin typeface="Arial" panose="020B0604020202020204" pitchFamily="34" charset="0"/>
                <a:ea typeface="Times New Roman" panose="02020603050405020304" pitchFamily="18" charset="0"/>
                <a:cs typeface="Arial" panose="020B0604020202020204" pitchFamily="34" charset="0"/>
              </a:rPr>
              <a:t> </a:t>
            </a:r>
            <a:r>
              <a:rPr lang="sq-AL" i="1" dirty="0">
                <a:effectLst/>
                <a:latin typeface="Arial" panose="020B0604020202020204" pitchFamily="34" charset="0"/>
                <a:ea typeface="Times New Roman" panose="02020603050405020304" pitchFamily="18" charset="0"/>
                <a:cs typeface="Arial" panose="020B0604020202020204" pitchFamily="34" charset="0"/>
              </a:rPr>
              <a:t>lehtësuar jetën e qytetarëve dhe biznesit si dhe veprimtarinë e administratës publike. .</a:t>
            </a:r>
            <a:r>
              <a:rPr lang="sq-AL" dirty="0">
                <a:effectLst/>
                <a:latin typeface="Arial" panose="020B0604020202020204" pitchFamily="34" charset="0"/>
                <a:ea typeface="Times New Roman" panose="02020603050405020304" pitchFamily="18" charset="0"/>
                <a:cs typeface="Arial" panose="020B0604020202020204" pitchFamily="34" charset="0"/>
              </a:rPr>
              <a:t> .”</a:t>
            </a:r>
            <a:endParaRPr lang="sq-AL"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lgn="r">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457200" lvl="1" indent="0" algn="r">
              <a:buNone/>
            </a:pPr>
            <a:r>
              <a:rPr lang="en-US" sz="2000" dirty="0" err="1">
                <a:effectLst/>
                <a:latin typeface="Arial" panose="020B0604020202020204" pitchFamily="34" charset="0"/>
                <a:ea typeface="Times New Roman" panose="02020603050405020304" pitchFamily="18" charset="0"/>
                <a:cs typeface="Arial" panose="020B0604020202020204" pitchFamily="34" charset="0"/>
              </a:rPr>
              <a:t>Programi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Qeverisës</a:t>
            </a:r>
            <a:r>
              <a:rPr lang="en-US" sz="2000" dirty="0">
                <a:effectLst/>
                <a:latin typeface="Arial" panose="020B0604020202020204" pitchFamily="34" charset="0"/>
                <a:ea typeface="Times New Roman" panose="02020603050405020304" pitchFamily="18" charset="0"/>
                <a:cs typeface="Arial" panose="020B0604020202020204" pitchFamily="34" charset="0"/>
              </a:rPr>
              <a:t>, 2021-2025, </a:t>
            </a:r>
            <a:r>
              <a:rPr lang="en-US" sz="2000" dirty="0" err="1">
                <a:effectLst/>
                <a:latin typeface="Arial" panose="020B0604020202020204" pitchFamily="34" charset="0"/>
                <a:ea typeface="Times New Roman" panose="02020603050405020304" pitchFamily="18" charset="0"/>
                <a:cs typeface="Arial" panose="020B0604020202020204" pitchFamily="34" charset="0"/>
              </a:rPr>
              <a:t>RSh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fq</a:t>
            </a:r>
            <a:r>
              <a:rPr lang="en-US" sz="2000" dirty="0">
                <a:effectLst/>
                <a:latin typeface="Arial" panose="020B0604020202020204" pitchFamily="34" charset="0"/>
                <a:ea typeface="Times New Roman" panose="02020603050405020304" pitchFamily="18" charset="0"/>
                <a:cs typeface="Arial" panose="020B0604020202020204" pitchFamily="34" charset="0"/>
              </a:rPr>
              <a:t>. 28.</a:t>
            </a:r>
            <a:endParaRPr lang="x-none"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3</a:t>
            </a:fld>
            <a:endParaRPr lang="en-US"/>
          </a:p>
        </p:txBody>
      </p:sp>
    </p:spTree>
    <p:extLst>
      <p:ext uri="{BB962C8B-B14F-4D97-AF65-F5344CB8AC3E}">
        <p14:creationId xmlns:p14="http://schemas.microsoft.com/office/powerpoint/2010/main" val="375191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35" y="234205"/>
            <a:ext cx="10618713" cy="1609344"/>
          </a:xfrm>
        </p:spPr>
        <p:txBody>
          <a:bodyPr>
            <a:normAutofit/>
          </a:bodyPr>
          <a:lstStyle/>
          <a:p>
            <a:pPr algn="ctr"/>
            <a:r>
              <a:rPr lang="nn-NO" sz="2600" b="1" dirty="0">
                <a:solidFill>
                  <a:srgbClr val="C00000"/>
                </a:solidFill>
                <a:latin typeface="Arial" panose="020B0604020202020204" pitchFamily="34" charset="0"/>
                <a:cs typeface="Arial" panose="020B0604020202020204" pitchFamily="34" charset="0"/>
              </a:rPr>
              <a:t>Disa </a:t>
            </a:r>
            <a:r>
              <a:rPr lang="nn-NO" sz="2600" b="1" dirty="0" err="1">
                <a:solidFill>
                  <a:srgbClr val="C00000"/>
                </a:solidFill>
                <a:latin typeface="Arial" panose="020B0604020202020204" pitchFamily="34" charset="0"/>
                <a:cs typeface="Arial" panose="020B0604020202020204" pitchFamily="34" charset="0"/>
              </a:rPr>
              <a:t>përkufizime</a:t>
            </a:r>
            <a:r>
              <a:rPr lang="nn-NO" sz="2600" b="1" dirty="0">
                <a:solidFill>
                  <a:srgbClr val="C00000"/>
                </a:solidFill>
                <a:latin typeface="Arial" panose="020B0604020202020204" pitchFamily="34" charset="0"/>
                <a:cs typeface="Arial" panose="020B0604020202020204" pitchFamily="34" charset="0"/>
              </a:rPr>
              <a:t> </a:t>
            </a:r>
            <a:r>
              <a:rPr lang="nn-NO" sz="2600" b="1" dirty="0" err="1">
                <a:solidFill>
                  <a:srgbClr val="C00000"/>
                </a:solidFill>
                <a:latin typeface="Arial" panose="020B0604020202020204" pitchFamily="34" charset="0"/>
                <a:cs typeface="Arial" panose="020B0604020202020204" pitchFamily="34" charset="0"/>
              </a:rPr>
              <a:t>qartësohen</a:t>
            </a:r>
            <a:r>
              <a:rPr lang="nn-NO" sz="2600" b="1" dirty="0">
                <a:solidFill>
                  <a:srgbClr val="C00000"/>
                </a:solidFill>
                <a:latin typeface="Arial" panose="020B0604020202020204" pitchFamily="34" charset="0"/>
                <a:cs typeface="Arial" panose="020B0604020202020204" pitchFamily="34" charset="0"/>
              </a:rPr>
              <a:t> / </a:t>
            </a:r>
            <a:r>
              <a:rPr lang="nn-NO" sz="2600" b="1" dirty="0" err="1">
                <a:solidFill>
                  <a:srgbClr val="C00000"/>
                </a:solidFill>
                <a:latin typeface="Arial" panose="020B0604020202020204" pitchFamily="34" charset="0"/>
                <a:cs typeface="Arial" panose="020B0604020202020204" pitchFamily="34" charset="0"/>
              </a:rPr>
              <a:t>specifikohen</a:t>
            </a:r>
            <a:r>
              <a:rPr lang="nn-NO" sz="2600" b="1" dirty="0">
                <a:solidFill>
                  <a:srgbClr val="C00000"/>
                </a:solidFill>
                <a:latin typeface="Arial" panose="020B0604020202020204" pitchFamily="34" charset="0"/>
                <a:cs typeface="Arial" panose="020B0604020202020204" pitchFamily="34" charset="0"/>
              </a:rPr>
              <a:t> </a:t>
            </a:r>
            <a:br>
              <a:rPr lang="nn-NO" sz="2600" b="1" dirty="0">
                <a:solidFill>
                  <a:srgbClr val="C00000"/>
                </a:solidFill>
                <a:latin typeface="Arial" panose="020B0604020202020204" pitchFamily="34" charset="0"/>
                <a:cs typeface="Arial" panose="020B0604020202020204" pitchFamily="34" charset="0"/>
              </a:rPr>
            </a:br>
            <a:r>
              <a:rPr lang="nn-NO" sz="2600" b="1" dirty="0">
                <a:solidFill>
                  <a:srgbClr val="C00000"/>
                </a:solidFill>
                <a:latin typeface="Arial" panose="020B0604020202020204" pitchFamily="34" charset="0"/>
                <a:cs typeface="Arial" panose="020B0604020202020204" pitchFamily="34" charset="0"/>
              </a:rPr>
              <a:t>(</a:t>
            </a:r>
            <a:r>
              <a:rPr lang="nn-NO" sz="2600" b="1" i="1" dirty="0" err="1">
                <a:solidFill>
                  <a:srgbClr val="C00000"/>
                </a:solidFill>
                <a:latin typeface="Arial" panose="020B0604020202020204" pitchFamily="34" charset="0"/>
                <a:cs typeface="Arial" panose="020B0604020202020204" pitchFamily="34" charset="0"/>
              </a:rPr>
              <a:t>ndryshimet</a:t>
            </a:r>
            <a:r>
              <a:rPr lang="nn-NO" sz="2600" b="1" i="1" dirty="0">
                <a:solidFill>
                  <a:srgbClr val="C00000"/>
                </a:solidFill>
                <a:latin typeface="Arial" panose="020B0604020202020204" pitchFamily="34" charset="0"/>
                <a:cs typeface="Arial" panose="020B0604020202020204" pitchFamily="34" charset="0"/>
              </a:rPr>
              <a:t> </a:t>
            </a:r>
            <a:r>
              <a:rPr lang="nn-NO" sz="2600" b="1" i="1" dirty="0" err="1">
                <a:solidFill>
                  <a:srgbClr val="C00000"/>
                </a:solidFill>
                <a:latin typeface="Arial" panose="020B0604020202020204" pitchFamily="34" charset="0"/>
                <a:cs typeface="Arial" panose="020B0604020202020204" pitchFamily="34" charset="0"/>
              </a:rPr>
              <a:t>kryesore</a:t>
            </a:r>
            <a:r>
              <a:rPr lang="nn-NO" sz="2600" b="1" i="1" dirty="0">
                <a:solidFill>
                  <a:srgbClr val="C00000"/>
                </a:solidFill>
                <a:latin typeface="Arial" panose="020B0604020202020204" pitchFamily="34" charset="0"/>
                <a:cs typeface="Arial" panose="020B0604020202020204" pitchFamily="34" charset="0"/>
              </a:rPr>
              <a:t> </a:t>
            </a:r>
            <a:r>
              <a:rPr lang="nn-NO" sz="2600" b="1" i="1" dirty="0" err="1">
                <a:solidFill>
                  <a:srgbClr val="C00000"/>
                </a:solidFill>
                <a:latin typeface="Arial" panose="020B0604020202020204" pitchFamily="34" charset="0"/>
                <a:cs typeface="Arial" panose="020B0604020202020204" pitchFamily="34" charset="0"/>
              </a:rPr>
              <a:t>në</a:t>
            </a:r>
            <a:r>
              <a:rPr lang="nn-NO" sz="2600" b="1" i="1" dirty="0">
                <a:solidFill>
                  <a:srgbClr val="C00000"/>
                </a:solidFill>
                <a:latin typeface="Arial" panose="020B0604020202020204" pitchFamily="34" charset="0"/>
                <a:cs typeface="Arial" panose="020B0604020202020204" pitchFamily="34" charset="0"/>
              </a:rPr>
              <a:t> </a:t>
            </a:r>
            <a:r>
              <a:rPr lang="nn-NO" sz="2600" b="1" i="1" dirty="0" err="1">
                <a:solidFill>
                  <a:srgbClr val="C00000"/>
                </a:solidFill>
                <a:latin typeface="Arial" panose="020B0604020202020204" pitchFamily="34" charset="0"/>
                <a:cs typeface="Arial" panose="020B0604020202020204" pitchFamily="34" charset="0"/>
              </a:rPr>
              <a:t>nenin</a:t>
            </a:r>
            <a:r>
              <a:rPr lang="nn-NO" sz="2600" b="1" i="1" dirty="0">
                <a:solidFill>
                  <a:srgbClr val="C00000"/>
                </a:solidFill>
                <a:latin typeface="Arial" panose="020B0604020202020204" pitchFamily="34" charset="0"/>
                <a:cs typeface="Arial" panose="020B0604020202020204" pitchFamily="34" charset="0"/>
              </a:rPr>
              <a:t> 2</a:t>
            </a:r>
            <a:r>
              <a:rPr lang="nn-NO" sz="2600" b="1" dirty="0">
                <a:solidFill>
                  <a:srgbClr val="C00000"/>
                </a:solidFill>
                <a:latin typeface="Arial" panose="020B0604020202020204" pitchFamily="34" charset="0"/>
                <a:cs typeface="Arial" panose="020B0604020202020204" pitchFamily="34" charset="0"/>
              </a:rPr>
              <a:t>)</a:t>
            </a:r>
            <a:endParaRPr lang="en-US" sz="2600" b="1" dirty="0">
              <a:solidFill>
                <a:srgbClr val="C00000"/>
              </a:solidFill>
              <a:latin typeface="Arial" panose="020B0604020202020204" pitchFamily="34" charset="0"/>
              <a:cs typeface="Arial" panose="020B0604020202020204" pitchFamily="34" charset="0"/>
            </a:endParaRPr>
          </a:p>
        </p:txBody>
      </p:sp>
      <p:graphicFrame>
        <p:nvGraphicFramePr>
          <p:cNvPr id="15" name="Content Placeholder 14">
            <a:extLst>
              <a:ext uri="{FF2B5EF4-FFF2-40B4-BE49-F238E27FC236}">
                <a16:creationId xmlns:a16="http://schemas.microsoft.com/office/drawing/2014/main" id="{C08D0E63-F097-81FD-7898-AD10D382C90C}"/>
              </a:ext>
            </a:extLst>
          </p:cNvPr>
          <p:cNvGraphicFramePr>
            <a:graphicFrameLocks noGrp="1"/>
          </p:cNvGraphicFramePr>
          <p:nvPr>
            <p:ph idx="1"/>
            <p:extLst>
              <p:ext uri="{D42A27DB-BD31-4B8C-83A1-F6EECF244321}">
                <p14:modId xmlns:p14="http://schemas.microsoft.com/office/powerpoint/2010/main" val="3930987576"/>
              </p:ext>
            </p:extLst>
          </p:nvPr>
        </p:nvGraphicFramePr>
        <p:xfrm>
          <a:off x="509535" y="1843549"/>
          <a:ext cx="11023704" cy="4240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620DEDDB-EC70-44D6-A8E1-2FBAF38ECB09}" type="slidenum">
              <a:rPr lang="en-US" smtClean="0"/>
              <a:pPr/>
              <a:t>4</a:t>
            </a:fld>
            <a:endParaRPr lang="en-US"/>
          </a:p>
        </p:txBody>
      </p:sp>
    </p:spTree>
    <p:extLst>
      <p:ext uri="{BB962C8B-B14F-4D97-AF65-F5344CB8AC3E}">
        <p14:creationId xmlns:p14="http://schemas.microsoft.com/office/powerpoint/2010/main" val="218079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9848" y="484632"/>
            <a:ext cx="10058400" cy="827974"/>
          </a:xfrm>
        </p:spPr>
        <p:txBody>
          <a:bodyPr>
            <a:noAutofit/>
          </a:bodyPr>
          <a:lstStyle/>
          <a:p>
            <a:pPr algn="ctr"/>
            <a:r>
              <a:rPr lang="x-none" sz="2600" b="1" dirty="0">
                <a:solidFill>
                  <a:srgbClr val="002060"/>
                </a:solidFill>
                <a:latin typeface="Arial" panose="020B0604020202020204" pitchFamily="34" charset="0"/>
                <a:cs typeface="Arial" panose="020B0604020202020204" pitchFamily="34" charset="0"/>
              </a:rPr>
              <a:t>Di</a:t>
            </a:r>
            <a:r>
              <a:rPr lang="en-US" sz="2600" b="1" dirty="0">
                <a:solidFill>
                  <a:srgbClr val="002060"/>
                </a:solidFill>
                <a:latin typeface="Arial" panose="020B0604020202020204" pitchFamily="34" charset="0"/>
                <a:cs typeface="Arial" panose="020B0604020202020204" pitchFamily="34" charset="0"/>
              </a:rPr>
              <a:t>G</a:t>
            </a:r>
            <a:r>
              <a:rPr lang="x-none" sz="2600" b="1" dirty="0">
                <a:solidFill>
                  <a:srgbClr val="002060"/>
                </a:solidFill>
                <a:latin typeface="Arial" panose="020B0604020202020204" pitchFamily="34" charset="0"/>
                <a:cs typeface="Arial" panose="020B0604020202020204" pitchFamily="34" charset="0"/>
              </a:rPr>
              <a:t>italizimi</a:t>
            </a:r>
            <a:r>
              <a:rPr lang="x-none" sz="2600" dirty="0">
                <a:solidFill>
                  <a:srgbClr val="0070C0"/>
                </a:solidFill>
                <a:latin typeface="Arial" panose="020B0604020202020204" pitchFamily="34" charset="0"/>
                <a:cs typeface="Arial" panose="020B0604020202020204" pitchFamily="34" charset="0"/>
              </a:rPr>
              <a:t> </a:t>
            </a:r>
          </a:p>
        </p:txBody>
      </p:sp>
      <p:sp>
        <p:nvSpPr>
          <p:cNvPr id="7" name="Slide Number Placeholder 6"/>
          <p:cNvSpPr>
            <a:spLocks noGrp="1"/>
          </p:cNvSpPr>
          <p:nvPr>
            <p:ph type="sldNum" sz="quarter" idx="12"/>
          </p:nvPr>
        </p:nvSpPr>
        <p:spPr/>
        <p:txBody>
          <a:bodyPr/>
          <a:lstStyle/>
          <a:p>
            <a:fld id="{620DEDDB-EC70-44D6-A8E1-2FBAF38ECB09}" type="slidenum">
              <a:rPr lang="en-US" smtClean="0"/>
              <a:t>5</a:t>
            </a:fld>
            <a:endParaRPr lang="en-US"/>
          </a:p>
        </p:txBody>
      </p:sp>
      <p:graphicFrame>
        <p:nvGraphicFramePr>
          <p:cNvPr id="3" name="Table 13">
            <a:extLst>
              <a:ext uri="{FF2B5EF4-FFF2-40B4-BE49-F238E27FC236}">
                <a16:creationId xmlns:a16="http://schemas.microsoft.com/office/drawing/2014/main" id="{AAF607B7-8F9D-58A2-B224-657E9FBDC3D6}"/>
              </a:ext>
            </a:extLst>
          </p:cNvPr>
          <p:cNvGraphicFramePr>
            <a:graphicFrameLocks noGrp="1"/>
          </p:cNvGraphicFramePr>
          <p:nvPr>
            <p:ph idx="1"/>
            <p:extLst>
              <p:ext uri="{D42A27DB-BD31-4B8C-83A1-F6EECF244321}">
                <p14:modId xmlns:p14="http://schemas.microsoft.com/office/powerpoint/2010/main" val="2819581864"/>
              </p:ext>
            </p:extLst>
          </p:nvPr>
        </p:nvGraphicFramePr>
        <p:xfrm>
          <a:off x="570699" y="1592825"/>
          <a:ext cx="10557549" cy="5222580"/>
        </p:xfrm>
        <a:graphic>
          <a:graphicData uri="http://schemas.openxmlformats.org/drawingml/2006/table">
            <a:tbl>
              <a:tblPr firstRow="1" bandRow="1">
                <a:tableStyleId>{7E9639D4-E3E2-4D34-9284-5A2195B3D0D7}</a:tableStyleId>
              </a:tblPr>
              <a:tblGrid>
                <a:gridCol w="1054901">
                  <a:extLst>
                    <a:ext uri="{9D8B030D-6E8A-4147-A177-3AD203B41FA5}">
                      <a16:colId xmlns:a16="http://schemas.microsoft.com/office/drawing/2014/main" val="3332784651"/>
                    </a:ext>
                  </a:extLst>
                </a:gridCol>
                <a:gridCol w="1397000">
                  <a:extLst>
                    <a:ext uri="{9D8B030D-6E8A-4147-A177-3AD203B41FA5}">
                      <a16:colId xmlns:a16="http://schemas.microsoft.com/office/drawing/2014/main" val="420914789"/>
                    </a:ext>
                  </a:extLst>
                </a:gridCol>
                <a:gridCol w="5164933">
                  <a:extLst>
                    <a:ext uri="{9D8B030D-6E8A-4147-A177-3AD203B41FA5}">
                      <a16:colId xmlns:a16="http://schemas.microsoft.com/office/drawing/2014/main" val="1839999544"/>
                    </a:ext>
                  </a:extLst>
                </a:gridCol>
                <a:gridCol w="2940715">
                  <a:extLst>
                    <a:ext uri="{9D8B030D-6E8A-4147-A177-3AD203B41FA5}">
                      <a16:colId xmlns:a16="http://schemas.microsoft.com/office/drawing/2014/main" val="369324482"/>
                    </a:ext>
                  </a:extLst>
                </a:gridCol>
              </a:tblGrid>
              <a:tr h="530943">
                <a:tc>
                  <a:txBody>
                    <a:bodyPr/>
                    <a:lstStyle/>
                    <a:p>
                      <a:pPr algn="ctr"/>
                      <a:r>
                        <a:rPr lang="en-US" sz="2000" b="1" dirty="0">
                          <a:latin typeface="Arial" panose="020B0604020202020204" pitchFamily="34" charset="0"/>
                          <a:cs typeface="Arial" panose="020B0604020202020204" pitchFamily="34" charset="0"/>
                        </a:rPr>
                        <a:t>Neni</a:t>
                      </a:r>
                      <a:endParaRPr lang="x-none" sz="2000" b="1" dirty="0">
                        <a:latin typeface="Arial" panose="020B0604020202020204" pitchFamily="34" charset="0"/>
                        <a:cs typeface="Arial" panose="020B0604020202020204" pitchFamily="34" charset="0"/>
                      </a:endParaRPr>
                    </a:p>
                  </a:txBody>
                  <a:tcPr>
                    <a:solidFill>
                      <a:srgbClr val="002060"/>
                    </a:solidFill>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endParaRPr lang="x-none" sz="2000" b="1" dirty="0">
                        <a:latin typeface="Arial" panose="020B0604020202020204" pitchFamily="34" charset="0"/>
                        <a:cs typeface="Arial" panose="020B0604020202020204" pitchFamily="34" charset="0"/>
                      </a:endParaRPr>
                    </a:p>
                  </a:txBody>
                  <a:tcPr>
                    <a:solidFill>
                      <a:srgbClr val="002060"/>
                    </a:solidFill>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endParaRPr lang="x-none" sz="2400" b="1" dirty="0">
                        <a:latin typeface="Arial" panose="020B0604020202020204" pitchFamily="34" charset="0"/>
                        <a:cs typeface="Arial" panose="020B0604020202020204" pitchFamily="34" charset="0"/>
                      </a:endParaRPr>
                    </a:p>
                    <a:p>
                      <a:pPr algn="ctr"/>
                      <a:endParaRPr lang="x-none" sz="2000" b="1" dirty="0">
                        <a:latin typeface="Arial" panose="020B0604020202020204" pitchFamily="34" charset="0"/>
                        <a:cs typeface="Arial" panose="020B0604020202020204" pitchFamily="34" charset="0"/>
                      </a:endParaRPr>
                    </a:p>
                  </a:txBody>
                  <a:tcPr>
                    <a:solidFill>
                      <a:srgbClr val="002060"/>
                    </a:solidFill>
                  </a:tcPr>
                </a:tc>
                <a:extLst>
                  <a:ext uri="{0D108BD9-81ED-4DB2-BD59-A6C34878D82A}">
                    <a16:rowId xmlns:a16="http://schemas.microsoft.com/office/drawing/2014/main" val="766169072"/>
                  </a:ext>
                </a:extLst>
              </a:tr>
              <a:tr h="2632036">
                <a:tc>
                  <a:txBody>
                    <a:bodyPr/>
                    <a:lstStyle/>
                    <a:p>
                      <a:pPr algn="ctr"/>
                      <a:r>
                        <a:rPr lang="en-US" sz="2000" b="1" dirty="0">
                          <a:latin typeface="Arial" panose="020B0604020202020204" pitchFamily="34" charset="0"/>
                          <a:cs typeface="Arial" panose="020B0604020202020204" pitchFamily="34" charset="0"/>
                        </a:rPr>
                        <a:t>4</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neni</a:t>
                      </a:r>
                      <a:r>
                        <a:rPr lang="en-US" sz="2000" b="1" dirty="0">
                          <a:latin typeface="Arial" panose="020B0604020202020204" pitchFamily="34" charset="0"/>
                          <a:cs typeface="Arial" panose="020B0604020202020204" pitchFamily="34" charset="0"/>
                        </a:rPr>
                        <a:t>n</a:t>
                      </a:r>
                      <a:r>
                        <a:rPr lang="x-none" sz="2000" b="1" dirty="0">
                          <a:latin typeface="Arial" panose="020B0604020202020204" pitchFamily="34" charset="0"/>
                          <a:cs typeface="Arial" panose="020B0604020202020204" pitchFamily="34" charset="0"/>
                        </a:rPr>
                        <a:t> 14</a:t>
                      </a:r>
                      <a:endParaRPr lang="en-US" sz="2000" b="1"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Rregulla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të</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përgjitheshme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për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aplikimin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në</a:t>
                      </a:r>
                      <a:r>
                        <a:rPr lang="en-US" sz="1600" dirty="0">
                          <a:latin typeface="Arial" panose="020B0604020202020204" pitchFamily="34" charset="0"/>
                          <a:cs typeface="Arial" panose="020B0604020202020204" pitchFamily="34" charset="0"/>
                        </a:rPr>
                        <a:t> PSS)</a:t>
                      </a:r>
                      <a:endParaRPr lang="x-none" sz="1600" dirty="0">
                        <a:latin typeface="Arial" panose="020B0604020202020204" pitchFamily="34" charset="0"/>
                        <a:cs typeface="Arial" panose="020B0604020202020204" pitchFamily="34" charset="0"/>
                      </a:endParaRPr>
                    </a:p>
                    <a:p>
                      <a:pPr algn="ctr"/>
                      <a:endParaRPr lang="x-none" sz="1800" dirty="0">
                        <a:latin typeface="Arial" panose="020B0604020202020204" pitchFamily="34" charset="0"/>
                        <a:cs typeface="Arial" panose="020B0604020202020204" pitchFamily="34" charset="0"/>
                      </a:endParaRPr>
                    </a:p>
                    <a:p>
                      <a:pPr algn="ctr"/>
                      <a:endParaRPr lang="x-none" sz="1800" dirty="0">
                        <a:latin typeface="Arial" panose="020B0604020202020204" pitchFamily="34" charset="0"/>
                        <a:cs typeface="Arial" panose="020B0604020202020204" pitchFamily="34" charset="0"/>
                      </a:endParaRPr>
                    </a:p>
                    <a:p>
                      <a:pPr algn="ctr"/>
                      <a:endParaRPr lang="x-none" sz="1800" dirty="0">
                        <a:latin typeface="Arial" panose="020B0604020202020204" pitchFamily="34" charset="0"/>
                        <a:cs typeface="Arial" panose="020B0604020202020204" pitchFamily="34" charset="0"/>
                      </a:endParaRPr>
                    </a:p>
                    <a:p>
                      <a:pPr algn="ctr"/>
                      <a:endParaRPr lang="x-none" sz="1800" dirty="0">
                        <a:latin typeface="Arial" panose="020B0604020202020204" pitchFamily="34" charset="0"/>
                        <a:cs typeface="Arial" panose="020B0604020202020204" pitchFamily="34" charset="0"/>
                      </a:endParaRPr>
                    </a:p>
                  </a:txBody>
                  <a:tcPr/>
                </a:tc>
                <a:tc>
                  <a:txBody>
                    <a:bodyPr/>
                    <a:lstStyle/>
                    <a:p>
                      <a:pPr marL="457200" indent="-457200">
                        <a:buFont typeface="Arial" panose="020B0604020202020204" pitchFamily="34" charset="0"/>
                        <a:buChar char="•"/>
                      </a:pPr>
                      <a:r>
                        <a:rPr lang="sq-AL" sz="1800" dirty="0">
                          <a:effectLst/>
                          <a:latin typeface="Arial" panose="020B0604020202020204" pitchFamily="34" charset="0"/>
                          <a:cs typeface="Arial" panose="020B0604020202020204" pitchFamily="34" charset="0"/>
                        </a:rPr>
                        <a:t>Parashikohet aplikimi online</a:t>
                      </a:r>
                      <a:r>
                        <a:rPr lang="x-none" sz="1800" dirty="0">
                          <a:effectLst/>
                          <a:latin typeface="Arial" panose="020B0604020202020204" pitchFamily="34" charset="0"/>
                          <a:cs typeface="Arial" panose="020B0604020202020204" pitchFamily="34" charset="0"/>
                        </a:rPr>
                        <a:t> </a:t>
                      </a:r>
                      <a:r>
                        <a:rPr lang="sq-AL" sz="1800" dirty="0">
                          <a:effectLst/>
                          <a:latin typeface="Arial" panose="020B0604020202020204" pitchFamily="34" charset="0"/>
                          <a:cs typeface="Arial" panose="020B0604020202020204" pitchFamily="34" charset="0"/>
                        </a:rPr>
                        <a:t>përmes sistemit qeveritar </a:t>
                      </a:r>
                      <a:r>
                        <a:rPr lang="en-US" sz="1800" dirty="0">
                          <a:effectLst/>
                          <a:latin typeface="Arial" panose="020B0604020202020204" pitchFamily="34" charset="0"/>
                          <a:cs typeface="Arial" panose="020B0604020202020204" pitchFamily="34" charset="0"/>
                        </a:rPr>
                        <a:t>(sot </a:t>
                      </a:r>
                      <a:r>
                        <a:rPr lang="sq-AL" sz="1800" dirty="0">
                          <a:effectLst/>
                          <a:latin typeface="Arial" panose="020B0604020202020204" pitchFamily="34" charset="0"/>
                          <a:cs typeface="Arial" panose="020B0604020202020204" pitchFamily="34" charset="0"/>
                        </a:rPr>
                        <a:t>e-Albania</a:t>
                      </a:r>
                      <a:r>
                        <a:rPr lang="en-US" sz="1800" dirty="0">
                          <a:effectLst/>
                          <a:latin typeface="Arial" panose="020B0604020202020204" pitchFamily="34" charset="0"/>
                          <a:cs typeface="Arial" panose="020B0604020202020204" pitchFamily="34" charset="0"/>
                        </a:rPr>
                        <a:t>);</a:t>
                      </a:r>
                      <a:endParaRPr lang="sq-AL" sz="1800" dirty="0">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dirty="0" err="1">
                          <a:latin typeface="Arial" panose="020B0604020202020204" pitchFamily="34" charset="0"/>
                          <a:cs typeface="Arial" panose="020B0604020202020204" pitchFamily="34" charset="0"/>
                        </a:rPr>
                        <a:t>Gjenerim</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të</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dokumentacionit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drejtpërdrejtë</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nga</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portati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qeveritar</a:t>
                      </a:r>
                      <a:r>
                        <a:rPr lang="en-GB" sz="1800" dirty="0">
                          <a:latin typeface="Arial" panose="020B0604020202020204" pitchFamily="34" charset="0"/>
                          <a:cs typeface="Arial" panose="020B0604020202020204" pitchFamily="34" charset="0"/>
                        </a:rPr>
                        <a:t> (sot</a:t>
                      </a:r>
                      <a:r>
                        <a:rPr lang="en-GB" sz="1800" baseline="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e-Albania);</a:t>
                      </a:r>
                    </a:p>
                    <a:p>
                      <a:pPr marL="457200" indent="-457200">
                        <a:buFont typeface="Arial" panose="020B0604020202020204" pitchFamily="34" charset="0"/>
                        <a:buChar char="•"/>
                      </a:pPr>
                      <a:r>
                        <a:rPr lang="en-GB" sz="1800" dirty="0" err="1">
                          <a:latin typeface="Arial" panose="020B0604020202020204" pitchFamily="34" charset="0"/>
                          <a:cs typeface="Arial" panose="020B0604020202020204" pitchFamily="34" charset="0"/>
                        </a:rPr>
                        <a:t>Ofrohet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dhënia</a:t>
                      </a:r>
                      <a:r>
                        <a:rPr lang="en-GB" sz="1800" dirty="0">
                          <a:latin typeface="Arial" panose="020B0604020202020204" pitchFamily="34" charset="0"/>
                          <a:cs typeface="Arial" panose="020B0604020202020204" pitchFamily="34" charset="0"/>
                        </a:rPr>
                        <a:t> e </a:t>
                      </a:r>
                      <a:r>
                        <a:rPr lang="x-none" sz="1800" dirty="0">
                          <a:latin typeface="Arial" panose="020B0604020202020204" pitchFamily="34" charset="0"/>
                          <a:cs typeface="Arial" panose="020B0604020202020204" pitchFamily="34" charset="0"/>
                        </a:rPr>
                        <a:t>ndihm</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s p</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r aplikimin</a:t>
                      </a:r>
                      <a:r>
                        <a:rPr lang="en-US" sz="1800" dirty="0">
                          <a:latin typeface="Arial" panose="020B0604020202020204" pitchFamily="34" charset="0"/>
                          <a:cs typeface="Arial" panose="020B0604020202020204" pitchFamily="34" charset="0"/>
                        </a:rPr>
                        <a:t>;</a:t>
                      </a:r>
                      <a:r>
                        <a:rPr lang="x-none" sz="1800" dirty="0">
                          <a:latin typeface="Arial" panose="020B0604020202020204" pitchFamily="34" charset="0"/>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err="1">
                          <a:latin typeface="Arial" panose="020B0604020202020204" pitchFamily="34" charset="0"/>
                          <a:cs typeface="Arial" panose="020B0604020202020204" pitchFamily="34" charset="0"/>
                        </a:rPr>
                        <a:t>Parashikohet</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miratimi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i</a:t>
                      </a:r>
                      <a:r>
                        <a:rPr lang="en-GB" sz="1800" dirty="0">
                          <a:latin typeface="Arial" panose="020B0604020202020204" pitchFamily="34" charset="0"/>
                          <a:cs typeface="Arial" panose="020B0604020202020204" pitchFamily="34" charset="0"/>
                        </a:rPr>
                        <a:t> </a:t>
                      </a:r>
                      <a:r>
                        <a:rPr lang="en-GB" sz="1800" dirty="0" err="1">
                          <a:latin typeface="Arial" panose="020B0604020202020204" pitchFamily="34" charset="0"/>
                          <a:cs typeface="Arial" panose="020B0604020202020204" pitchFamily="34" charset="0"/>
                        </a:rPr>
                        <a:t>një</a:t>
                      </a:r>
                      <a:r>
                        <a:rPr lang="en-GB" sz="1800" dirty="0">
                          <a:latin typeface="Arial" panose="020B0604020202020204" pitchFamily="34" charset="0"/>
                          <a:cs typeface="Arial" panose="020B0604020202020204" pitchFamily="34" charset="0"/>
                        </a:rPr>
                        <a:t> a</a:t>
                      </a:r>
                      <a:r>
                        <a:rPr lang="x-none" sz="1800" dirty="0">
                          <a:latin typeface="Arial" panose="020B0604020202020204" pitchFamily="34" charset="0"/>
                          <a:cs typeface="Arial" panose="020B0604020202020204" pitchFamily="34" charset="0"/>
                        </a:rPr>
                        <a:t>kt</a:t>
                      </a:r>
                      <a:r>
                        <a:rPr lang="en-US" sz="1800" dirty="0" err="1">
                          <a:latin typeface="Arial" panose="020B0604020202020204" pitchFamily="34" charset="0"/>
                          <a:cs typeface="Arial" panose="020B0604020202020204" pitchFamily="34" charset="0"/>
                        </a:rPr>
                        <a:t>i</a:t>
                      </a:r>
                      <a:r>
                        <a:rPr lang="x-none" sz="1800" dirty="0">
                          <a:latin typeface="Arial" panose="020B0604020202020204" pitchFamily="34" charset="0"/>
                          <a:cs typeface="Arial" panose="020B0604020202020204" pitchFamily="34" charset="0"/>
                        </a:rPr>
                        <a:t> n</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nligjor p</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r rregullimin e k</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tij procesi</a:t>
                      </a:r>
                      <a:r>
                        <a:rPr lang="en-US" sz="1800" dirty="0">
                          <a:latin typeface="Arial" panose="020B0604020202020204" pitchFamily="34" charset="0"/>
                          <a:cs typeface="Arial" panose="020B0604020202020204" pitchFamily="34" charset="0"/>
                        </a:rPr>
                        <a:t>;</a:t>
                      </a:r>
                      <a:endParaRPr lang="x-none" sz="1800" dirty="0">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dirty="0">
                          <a:effectLst/>
                          <a:latin typeface="Arial" panose="020B0604020202020204" pitchFamily="34" charset="0"/>
                          <a:cs typeface="Arial" panose="020B0604020202020204" pitchFamily="34" charset="0"/>
                        </a:rPr>
                        <a:t>Baza e të dhënave për strehimin social rregullohet me VKM</a:t>
                      </a:r>
                      <a:r>
                        <a:rPr lang="en-US" sz="1800" dirty="0">
                          <a:effectLst/>
                          <a:latin typeface="Arial" panose="020B0604020202020204" pitchFamily="34" charset="0"/>
                          <a:cs typeface="Arial" panose="020B0604020202020204" pitchFamily="34" charset="0"/>
                        </a:rPr>
                        <a:t>;</a:t>
                      </a:r>
                      <a:endParaRPr lang="x-none" sz="1800" dirty="0">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en-US" sz="1800" kern="1200" dirty="0" err="1">
                          <a:solidFill>
                            <a:schemeClr val="dk1"/>
                          </a:solidFill>
                          <a:effectLst/>
                          <a:latin typeface="Arial" panose="020B0604020202020204" pitchFamily="34" charset="0"/>
                          <a:cs typeface="Arial" panose="020B0604020202020204" pitchFamily="34" charset="0"/>
                        </a:rPr>
                        <a:t>Për</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të</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mundësuar</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nxjerrjen</a:t>
                      </a:r>
                      <a:r>
                        <a:rPr lang="en-US" sz="1800" kern="1200" dirty="0">
                          <a:solidFill>
                            <a:schemeClr val="dk1"/>
                          </a:solidFill>
                          <a:effectLst/>
                          <a:latin typeface="Arial" panose="020B0604020202020204" pitchFamily="34" charset="0"/>
                          <a:cs typeface="Arial" panose="020B0604020202020204" pitchFamily="34" charset="0"/>
                        </a:rPr>
                        <a:t> e </a:t>
                      </a:r>
                      <a:r>
                        <a:rPr lang="en-US" sz="1800" kern="1200" dirty="0" err="1">
                          <a:solidFill>
                            <a:schemeClr val="dk1"/>
                          </a:solidFill>
                          <a:effectLst/>
                          <a:latin typeface="Arial" panose="020B0604020202020204" pitchFamily="34" charset="0"/>
                          <a:cs typeface="Arial" panose="020B0604020202020204" pitchFamily="34" charset="0"/>
                        </a:rPr>
                        <a:t>një</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akti</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nënligjor</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që</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përcakton</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rolet</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dhe</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funksionet</a:t>
                      </a:r>
                      <a:r>
                        <a:rPr lang="en-US" sz="1800" kern="1200" dirty="0">
                          <a:solidFill>
                            <a:schemeClr val="dk1"/>
                          </a:solidFill>
                          <a:effectLst/>
                          <a:latin typeface="Arial" panose="020B0604020202020204" pitchFamily="34" charset="0"/>
                          <a:cs typeface="Arial" panose="020B0604020202020204" pitchFamily="34" charset="0"/>
                        </a:rPr>
                        <a:t> e </a:t>
                      </a:r>
                      <a:r>
                        <a:rPr lang="en-US" sz="1800" kern="1200" dirty="0" err="1">
                          <a:solidFill>
                            <a:schemeClr val="dk1"/>
                          </a:solidFill>
                          <a:effectLst/>
                          <a:latin typeface="Arial" panose="020B0604020202020204" pitchFamily="34" charset="0"/>
                          <a:cs typeface="Arial" panose="020B0604020202020204" pitchFamily="34" charset="0"/>
                        </a:rPr>
                        <a:t>përdoruesve</a:t>
                      </a:r>
                      <a:endParaRPr lang="x-non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2618937"/>
                  </a:ext>
                </a:extLst>
              </a:tr>
              <a:tr h="1504020">
                <a:tc>
                  <a:txBody>
                    <a:bodyPr/>
                    <a:lstStyle/>
                    <a:p>
                      <a:pPr algn="ctr"/>
                      <a:r>
                        <a:rPr lang="en-US" sz="2000" b="1" dirty="0">
                          <a:latin typeface="Arial" panose="020B0604020202020204" pitchFamily="34" charset="0"/>
                          <a:cs typeface="Arial" panose="020B0604020202020204" pitchFamily="34" charset="0"/>
                        </a:rPr>
                        <a:t>27</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Neni</a:t>
                      </a:r>
                      <a:r>
                        <a:rPr lang="en-US" sz="2000" b="1" dirty="0">
                          <a:latin typeface="Arial" panose="020B0604020202020204" pitchFamily="34" charset="0"/>
                          <a:cs typeface="Arial" panose="020B0604020202020204" pitchFamily="34" charset="0"/>
                        </a:rPr>
                        <a:t>n</a:t>
                      </a:r>
                      <a:r>
                        <a:rPr lang="x-none" sz="2000" b="1" dirty="0">
                          <a:latin typeface="Arial" panose="020B0604020202020204" pitchFamily="34" charset="0"/>
                          <a:cs typeface="Arial" panose="020B0604020202020204" pitchFamily="34" charset="0"/>
                        </a:rPr>
                        <a:t> 73</a:t>
                      </a:r>
                      <a:endParaRPr lang="en-US" sz="2000" b="1"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Funksionet</a:t>
                      </a:r>
                      <a:r>
                        <a:rPr lang="en-US" sz="1800" dirty="0">
                          <a:latin typeface="Arial" panose="020B0604020202020204" pitchFamily="34" charset="0"/>
                          <a:cs typeface="Arial" panose="020B0604020202020204" pitchFamily="34" charset="0"/>
                        </a:rPr>
                        <a:t> e NJVV)</a:t>
                      </a:r>
                      <a:endParaRPr lang="x-none" sz="1800" dirty="0">
                        <a:latin typeface="Arial" panose="020B0604020202020204" pitchFamily="34" charset="0"/>
                        <a:cs typeface="Arial" panose="020B0604020202020204" pitchFamily="34" charset="0"/>
                      </a:endParaRP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latin typeface="Arial" panose="020B0604020202020204" pitchFamily="34" charset="0"/>
                          <a:cs typeface="Arial" panose="020B0604020202020204" pitchFamily="34" charset="0"/>
                        </a:rPr>
                        <a:t>K</a:t>
                      </a:r>
                      <a:r>
                        <a:rPr lang="x-none" sz="1800" dirty="0">
                          <a:latin typeface="Arial" panose="020B0604020202020204" pitchFamily="34" charset="0"/>
                          <a:cs typeface="Arial" panose="020B0604020202020204" pitchFamily="34" charset="0"/>
                        </a:rPr>
                        <a:t>rijimi i baz</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s s</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 t</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 dh</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nave n</a:t>
                      </a:r>
                      <a:r>
                        <a:rPr lang="en-GB" sz="1800" dirty="0" err="1">
                          <a:latin typeface="Arial" panose="020B0604020202020204" pitchFamily="34" charset="0"/>
                          <a:cs typeface="Arial" panose="020B0604020202020204" pitchFamily="34" charset="0"/>
                        </a:rPr>
                        <a:t>ë</a:t>
                      </a:r>
                      <a:r>
                        <a:rPr lang="x-none" sz="1800" dirty="0">
                          <a:latin typeface="Arial" panose="020B0604020202020204" pitchFamily="34" charset="0"/>
                          <a:cs typeface="Arial" panose="020B0604020202020204" pitchFamily="34" charset="0"/>
                        </a:rPr>
                        <a:t> nivel vendor dhe qendror </a:t>
                      </a:r>
                    </a:p>
                  </a:txBody>
                  <a:tcPr/>
                </a:tc>
                <a:tc>
                  <a:txBody>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a:solidFill>
                            <a:schemeClr val="dk1"/>
                          </a:solidFill>
                          <a:effectLst/>
                          <a:latin typeface="Arial" panose="020B0604020202020204" pitchFamily="34" charset="0"/>
                          <a:cs typeface="Arial" panose="020B0604020202020204" pitchFamily="34" charset="0"/>
                        </a:rPr>
                        <a:t>Si </a:t>
                      </a:r>
                      <a:r>
                        <a:rPr lang="en-US" sz="1800" kern="1200" dirty="0" err="1">
                          <a:solidFill>
                            <a:schemeClr val="dk1"/>
                          </a:solidFill>
                          <a:effectLst/>
                          <a:latin typeface="Arial" panose="020B0604020202020204" pitchFamily="34" charset="0"/>
                          <a:cs typeface="Arial" panose="020B0604020202020204" pitchFamily="34" charset="0"/>
                        </a:rPr>
                        <a:t>më</a:t>
                      </a:r>
                      <a:r>
                        <a:rPr lang="en-US" sz="1800" kern="1200" dirty="0">
                          <a:solidFill>
                            <a:schemeClr val="dk1"/>
                          </a:solidFill>
                          <a:effectLst/>
                          <a:latin typeface="Arial" panose="020B0604020202020204" pitchFamily="34" charset="0"/>
                          <a:cs typeface="Arial" panose="020B0604020202020204" pitchFamily="34" charset="0"/>
                        </a:rPr>
                        <a:t> </a:t>
                      </a:r>
                      <a:r>
                        <a:rPr lang="en-US" sz="1800" kern="1200" dirty="0" err="1">
                          <a:solidFill>
                            <a:schemeClr val="dk1"/>
                          </a:solidFill>
                          <a:effectLst/>
                          <a:latin typeface="Arial" panose="020B0604020202020204" pitchFamily="34" charset="0"/>
                          <a:cs typeface="Arial" panose="020B0604020202020204" pitchFamily="34" charset="0"/>
                        </a:rPr>
                        <a:t>sipër</a:t>
                      </a:r>
                      <a:endParaRPr lang="x-none"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35280918"/>
                  </a:ext>
                </a:extLst>
              </a:tr>
            </a:tbl>
          </a:graphicData>
        </a:graphic>
      </p:graphicFrame>
    </p:spTree>
    <p:extLst>
      <p:ext uri="{BB962C8B-B14F-4D97-AF65-F5344CB8AC3E}">
        <p14:creationId xmlns:p14="http://schemas.microsoft.com/office/powerpoint/2010/main" val="348181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9848" y="484632"/>
            <a:ext cx="10058400" cy="1149096"/>
          </a:xfrm>
        </p:spPr>
        <p:txBody>
          <a:bodyPr>
            <a:noAutofit/>
          </a:bodyPr>
          <a:lstStyle/>
          <a:p>
            <a:pPr algn="ct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PROGRAMI I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QEVERISë</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mbështetje</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pë</a:t>
            </a:r>
            <a:r>
              <a:rPr lang="en-US" sz="26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r</a:t>
            </a:r>
            <a:r>
              <a:rPr lang="en-US" sz="26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FAMILJET E REJA DHE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Të</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RINJTë</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endParaRPr lang="x-none" sz="2600" b="1" dirty="0">
              <a:solidFill>
                <a:srgbClr val="0070C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6</a:t>
            </a:fld>
            <a:endParaRPr lang="en-US"/>
          </a:p>
        </p:txBody>
      </p:sp>
      <p:graphicFrame>
        <p:nvGraphicFramePr>
          <p:cNvPr id="4" name="Table 13">
            <a:extLst>
              <a:ext uri="{FF2B5EF4-FFF2-40B4-BE49-F238E27FC236}">
                <a16:creationId xmlns:a16="http://schemas.microsoft.com/office/drawing/2014/main" id="{31BADBD6-5D1F-21E6-F9CE-67EC58107832}"/>
              </a:ext>
            </a:extLst>
          </p:cNvPr>
          <p:cNvGraphicFramePr>
            <a:graphicFrameLocks noGrp="1"/>
          </p:cNvGraphicFramePr>
          <p:nvPr>
            <p:ph idx="1"/>
            <p:extLst>
              <p:ext uri="{D42A27DB-BD31-4B8C-83A1-F6EECF244321}">
                <p14:modId xmlns:p14="http://schemas.microsoft.com/office/powerpoint/2010/main" val="3959133107"/>
              </p:ext>
            </p:extLst>
          </p:nvPr>
        </p:nvGraphicFramePr>
        <p:xfrm>
          <a:off x="648929" y="1769805"/>
          <a:ext cx="10725846" cy="4511812"/>
        </p:xfrm>
        <a:graphic>
          <a:graphicData uri="http://schemas.openxmlformats.org/drawingml/2006/table">
            <a:tbl>
              <a:tblPr firstRow="1" bandRow="1">
                <a:tableStyleId>{69012ECD-51FC-41F1-AA8D-1B2483CD663E}</a:tableStyleId>
              </a:tblPr>
              <a:tblGrid>
                <a:gridCol w="757840">
                  <a:extLst>
                    <a:ext uri="{9D8B030D-6E8A-4147-A177-3AD203B41FA5}">
                      <a16:colId xmlns:a16="http://schemas.microsoft.com/office/drawing/2014/main" val="692785164"/>
                    </a:ext>
                  </a:extLst>
                </a:gridCol>
                <a:gridCol w="1336431">
                  <a:extLst>
                    <a:ext uri="{9D8B030D-6E8A-4147-A177-3AD203B41FA5}">
                      <a16:colId xmlns:a16="http://schemas.microsoft.com/office/drawing/2014/main" val="420914789"/>
                    </a:ext>
                  </a:extLst>
                </a:gridCol>
                <a:gridCol w="4963886">
                  <a:extLst>
                    <a:ext uri="{9D8B030D-6E8A-4147-A177-3AD203B41FA5}">
                      <a16:colId xmlns:a16="http://schemas.microsoft.com/office/drawing/2014/main" val="1839999544"/>
                    </a:ext>
                  </a:extLst>
                </a:gridCol>
                <a:gridCol w="3667689">
                  <a:extLst>
                    <a:ext uri="{9D8B030D-6E8A-4147-A177-3AD203B41FA5}">
                      <a16:colId xmlns:a16="http://schemas.microsoft.com/office/drawing/2014/main" val="369324482"/>
                    </a:ext>
                  </a:extLst>
                </a:gridCol>
              </a:tblGrid>
              <a:tr h="437715">
                <a:tc>
                  <a:txBody>
                    <a:bodyPr/>
                    <a:lstStyle/>
                    <a:p>
                      <a:pPr algn="ctr"/>
                      <a:r>
                        <a:rPr lang="en-US" sz="1800" b="1" i="0" dirty="0">
                          <a:latin typeface="Arial" panose="020B0604020202020204" pitchFamily="34" charset="0"/>
                          <a:cs typeface="Arial" panose="020B0604020202020204" pitchFamily="34" charset="0"/>
                        </a:rPr>
                        <a:t>Neni</a:t>
                      </a:r>
                      <a:endParaRPr lang="x-none" sz="1800" b="1" i="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x-none" sz="1800" b="1" i="0" dirty="0">
                          <a:latin typeface="Arial" panose="020B0604020202020204" pitchFamily="34" charset="0"/>
                          <a:cs typeface="Arial" panose="020B0604020202020204" pitchFamily="34" charset="0"/>
                        </a:rPr>
                        <a:t>Ndrysh</a:t>
                      </a:r>
                      <a:r>
                        <a:rPr lang="en-US" sz="1800" b="1" i="0" dirty="0">
                          <a:latin typeface="Arial" panose="020B0604020202020204" pitchFamily="34" charset="0"/>
                          <a:cs typeface="Arial" panose="020B0604020202020204" pitchFamily="34" charset="0"/>
                        </a:rPr>
                        <a:t>on</a:t>
                      </a:r>
                      <a:r>
                        <a:rPr lang="x-none" sz="1800" b="1" i="0" dirty="0">
                          <a:latin typeface="Arial" panose="020B0604020202020204" pitchFamily="34" charset="0"/>
                          <a:cs typeface="Arial" panose="020B0604020202020204" pitchFamily="34" charset="0"/>
                        </a:rPr>
                        <a:t> </a:t>
                      </a:r>
                    </a:p>
                  </a:txBody>
                  <a:tcPr>
                    <a:solidFill>
                      <a:srgbClr val="0070C0"/>
                    </a:solidFill>
                  </a:tcPr>
                </a:tc>
                <a:tc>
                  <a:txBody>
                    <a:bodyPr/>
                    <a:lstStyle/>
                    <a:p>
                      <a:pPr algn="ctr"/>
                      <a:r>
                        <a:rPr lang="x-none" sz="1800" b="1" i="0" dirty="0">
                          <a:latin typeface="Arial" panose="020B0604020202020204" pitchFamily="34" charset="0"/>
                          <a:cs typeface="Arial" panose="020B0604020202020204" pitchFamily="34" charset="0"/>
                        </a:rPr>
                        <a:t>Çfar</a:t>
                      </a:r>
                      <a:r>
                        <a:rPr lang="en-GB" sz="1800" b="1" i="0" dirty="0" err="1">
                          <a:latin typeface="Arial" panose="020B0604020202020204" pitchFamily="34" charset="0"/>
                          <a:cs typeface="Arial" panose="020B0604020202020204" pitchFamily="34" charset="0"/>
                        </a:rPr>
                        <a:t>ë</a:t>
                      </a:r>
                      <a:r>
                        <a:rPr lang="x-none" sz="1800" b="1" i="0" dirty="0">
                          <a:latin typeface="Arial" panose="020B0604020202020204" pitchFamily="34" charset="0"/>
                          <a:cs typeface="Arial" panose="020B0604020202020204" pitchFamily="34" charset="0"/>
                        </a:rPr>
                        <a:t> ndryshon </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bg1"/>
                          </a:solidFill>
                          <a:effectLst/>
                          <a:latin typeface="+mn-lt"/>
                          <a:ea typeface="+mn-ea"/>
                          <a:cs typeface="+mn-cs"/>
                        </a:rPr>
                        <a:t>Komente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argumente</a:t>
                      </a:r>
                      <a:r>
                        <a:rPr lang="en-US" sz="1800" b="1" kern="1200" dirty="0">
                          <a:solidFill>
                            <a:schemeClr val="bg1"/>
                          </a:solidFill>
                          <a:effectLst/>
                          <a:latin typeface="+mn-lt"/>
                          <a:ea typeface="+mn-ea"/>
                          <a:cs typeface="+mn-cs"/>
                        </a:rPr>
                        <a:t>/</a:t>
                      </a:r>
                      <a:r>
                        <a:rPr lang="en-US" sz="1800" b="1" kern="1200" dirty="0" err="1">
                          <a:solidFill>
                            <a:schemeClr val="bg1"/>
                          </a:solidFill>
                          <a:effectLst/>
                          <a:latin typeface="+mn-lt"/>
                          <a:ea typeface="+mn-ea"/>
                          <a:cs typeface="+mn-cs"/>
                        </a:rPr>
                        <a:t>sqarime</a:t>
                      </a:r>
                      <a:r>
                        <a:rPr lang="en-US" sz="1800" b="1" kern="1200" dirty="0">
                          <a:solidFill>
                            <a:schemeClr val="bg1"/>
                          </a:solidFill>
                          <a:effectLst/>
                          <a:latin typeface="+mn-lt"/>
                          <a:ea typeface="+mn-ea"/>
                          <a:cs typeface="+mn-cs"/>
                        </a:rPr>
                        <a:t>)</a:t>
                      </a:r>
                      <a:r>
                        <a:rPr lang="x-none" sz="1800" b="1" i="0" dirty="0">
                          <a:latin typeface="Arial" panose="020B0604020202020204" pitchFamily="34" charset="0"/>
                          <a:cs typeface="Arial" panose="020B0604020202020204" pitchFamily="34" charset="0"/>
                        </a:rPr>
                        <a:t> </a:t>
                      </a:r>
                    </a:p>
                  </a:txBody>
                  <a:tcPr>
                    <a:solidFill>
                      <a:srgbClr val="0070C0"/>
                    </a:solidFill>
                  </a:tcPr>
                </a:tc>
                <a:extLst>
                  <a:ext uri="{0D108BD9-81ED-4DB2-BD59-A6C34878D82A}">
                    <a16:rowId xmlns:a16="http://schemas.microsoft.com/office/drawing/2014/main" val="766169072"/>
                  </a:ext>
                </a:extLst>
              </a:tr>
              <a:tr h="3871732">
                <a:tc>
                  <a:txBody>
                    <a:bodyPr/>
                    <a:lstStyle/>
                    <a:p>
                      <a:r>
                        <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rPr>
                        <a:t>6</a:t>
                      </a:r>
                      <a:endParaRPr lang="x-none"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r>
                        <a:rPr lang="x-none" sz="2000" b="1" i="0" cap="none" spc="0" dirty="0">
                          <a:ln>
                            <a:noFill/>
                          </a:ln>
                          <a:solidFill>
                            <a:schemeClr val="tx1"/>
                          </a:solidFill>
                          <a:effectLst/>
                          <a:latin typeface="Arial" panose="020B0604020202020204" pitchFamily="34" charset="0"/>
                          <a:cs typeface="Arial" panose="020B0604020202020204" pitchFamily="34" charset="0"/>
                        </a:rPr>
                        <a:t>Neni</a:t>
                      </a:r>
                      <a:r>
                        <a:rPr lang="en-US" sz="2000" b="1" i="0" cap="none" spc="0" dirty="0">
                          <a:ln>
                            <a:noFill/>
                          </a:ln>
                          <a:solidFill>
                            <a:schemeClr val="tx1"/>
                          </a:solidFill>
                          <a:effectLst/>
                          <a:latin typeface="Arial" panose="020B0604020202020204" pitchFamily="34" charset="0"/>
                          <a:cs typeface="Arial" panose="020B0604020202020204" pitchFamily="34" charset="0"/>
                        </a:rPr>
                        <a:t>n</a:t>
                      </a:r>
                      <a:r>
                        <a:rPr lang="x-none" sz="2000" b="1" i="0" cap="none" spc="0" dirty="0">
                          <a:ln>
                            <a:noFill/>
                          </a:ln>
                          <a:solidFill>
                            <a:schemeClr val="tx1"/>
                          </a:solidFill>
                          <a:effectLst/>
                          <a:latin typeface="Arial" panose="020B0604020202020204" pitchFamily="34" charset="0"/>
                          <a:cs typeface="Arial" panose="020B0604020202020204" pitchFamily="34" charset="0"/>
                        </a:rPr>
                        <a:t> </a:t>
                      </a:r>
                      <a:r>
                        <a:rPr lang="x-none" sz="2000" b="1" i="0" kern="1200" cap="none" spc="0" dirty="0">
                          <a:ln>
                            <a:noFill/>
                          </a:ln>
                          <a:solidFill>
                            <a:schemeClr val="tx1"/>
                          </a:solidFill>
                          <a:effectLst/>
                          <a:latin typeface="Arial" panose="020B0604020202020204" pitchFamily="34" charset="0"/>
                          <a:ea typeface="+mn-ea"/>
                          <a:cs typeface="Arial" panose="020B0604020202020204" pitchFamily="34" charset="0"/>
                        </a:rPr>
                        <a:t>16</a:t>
                      </a:r>
                      <a:endPar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p>
                      <a:r>
                        <a:rPr lang="en-US" sz="1400" b="0" i="0" kern="1200" cap="none" spc="0" dirty="0">
                          <a:ln>
                            <a:noFill/>
                          </a:ln>
                          <a:solidFill>
                            <a:schemeClr val="tx1"/>
                          </a:solidFill>
                          <a:effectLst/>
                          <a:latin typeface="Arial" panose="020B0604020202020204" pitchFamily="34" charset="0"/>
                          <a:ea typeface="+mn-ea"/>
                          <a:cs typeface="Arial" panose="020B0604020202020204" pitchFamily="34" charset="0"/>
                        </a:rPr>
                        <a:t>(</a:t>
                      </a:r>
                      <a:r>
                        <a:rPr lang="en-US" sz="1400" b="0" i="0" kern="1200" cap="none" spc="0" dirty="0" err="1">
                          <a:ln>
                            <a:noFill/>
                          </a:ln>
                          <a:solidFill>
                            <a:schemeClr val="tx1"/>
                          </a:solidFill>
                          <a:effectLst/>
                          <a:latin typeface="Arial" panose="020B0604020202020204" pitchFamily="34" charset="0"/>
                          <a:ea typeface="+mn-ea"/>
                          <a:cs typeface="Arial" panose="020B0604020202020204" pitchFamily="34" charset="0"/>
                        </a:rPr>
                        <a:t>Kriteret</a:t>
                      </a:r>
                      <a:r>
                        <a:rPr lang="en-US" sz="1400" b="0" i="0" kern="1200" cap="none" spc="0" dirty="0">
                          <a:ln>
                            <a:noFill/>
                          </a:ln>
                          <a:solidFill>
                            <a:schemeClr val="tx1"/>
                          </a:solidFill>
                          <a:effectLst/>
                          <a:latin typeface="Arial" panose="020B0604020202020204" pitchFamily="34" charset="0"/>
                          <a:ea typeface="+mn-ea"/>
                          <a:cs typeface="Arial" panose="020B0604020202020204" pitchFamily="34" charset="0"/>
                        </a:rPr>
                        <a:t> e </a:t>
                      </a:r>
                      <a:r>
                        <a:rPr lang="en-US" sz="1400" b="0" i="0" kern="1200" cap="none" spc="0" dirty="0" err="1">
                          <a:ln>
                            <a:noFill/>
                          </a:ln>
                          <a:solidFill>
                            <a:schemeClr val="tx1"/>
                          </a:solidFill>
                          <a:effectLst/>
                          <a:latin typeface="Arial" panose="020B0604020202020204" pitchFamily="34" charset="0"/>
                          <a:ea typeface="+mn-ea"/>
                          <a:cs typeface="Arial" panose="020B0604020202020204" pitchFamily="34" charset="0"/>
                        </a:rPr>
                        <a:t>përzgjedhjes</a:t>
                      </a:r>
                      <a:r>
                        <a:rPr lang="en-US" sz="1400" b="0" i="0" kern="1200" cap="none" spc="0" dirty="0">
                          <a:ln>
                            <a:noFill/>
                          </a:ln>
                          <a:solidFill>
                            <a:schemeClr val="tx1"/>
                          </a:solidFill>
                          <a:effectLst/>
                          <a:latin typeface="Arial" panose="020B0604020202020204" pitchFamily="34" charset="0"/>
                          <a:ea typeface="+mn-ea"/>
                          <a:cs typeface="Arial" panose="020B0604020202020204" pitchFamily="34" charset="0"/>
                        </a:rPr>
                        <a:t>)</a:t>
                      </a:r>
                      <a:endParaRPr lang="x-none" sz="14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x-none"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x-none"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p>
                      <a:endParaRPr lang="en-US"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457200" indent="-457200">
                        <a:buFont typeface="Arial" panose="020B0604020202020204" pitchFamily="34" charset="0"/>
                        <a:buChar char="•"/>
                      </a:pPr>
                      <a:r>
                        <a:rPr lang="en-US" sz="1800" b="0" i="0" kern="1200" cap="none" spc="0" dirty="0" err="1">
                          <a:ln>
                            <a:noFill/>
                          </a:ln>
                          <a:solidFill>
                            <a:schemeClr val="tx1"/>
                          </a:solidFill>
                          <a:effectLst/>
                          <a:latin typeface="Arial" panose="020B0604020202020204" pitchFamily="34" charset="0"/>
                          <a:cs typeface="Arial" panose="020B0604020202020204" pitchFamily="34" charset="0"/>
                        </a:rPr>
                        <a:t>Kategoria</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1" i="0" kern="1200" cap="none" spc="0" dirty="0" err="1">
                          <a:ln>
                            <a:noFill/>
                          </a:ln>
                          <a:solidFill>
                            <a:schemeClr val="tx1"/>
                          </a:solidFill>
                          <a:effectLst/>
                          <a:latin typeface="Arial" panose="020B0604020202020204" pitchFamily="34" charset="0"/>
                          <a:cs typeface="Arial" panose="020B0604020202020204" pitchFamily="34" charset="0"/>
                        </a:rPr>
                        <a:t>bashkëshortë</a:t>
                      </a:r>
                      <a:r>
                        <a:rPr lang="en-US" sz="1800" b="1" i="0" kern="1200" cap="none" spc="0" dirty="0">
                          <a:ln>
                            <a:noFill/>
                          </a:ln>
                          <a:solidFill>
                            <a:schemeClr val="tx1"/>
                          </a:solidFill>
                          <a:effectLst/>
                          <a:latin typeface="Arial" panose="020B0604020202020204" pitchFamily="34" charset="0"/>
                          <a:cs typeface="Arial" panose="020B0604020202020204" pitchFamily="34" charset="0"/>
                        </a:rPr>
                        <a:t>, </a:t>
                      </a:r>
                      <a:r>
                        <a:rPr lang="en-US" sz="1800" b="1" i="0" kern="1200" cap="none" spc="0" dirty="0" err="1">
                          <a:ln>
                            <a:noFill/>
                          </a:ln>
                          <a:solidFill>
                            <a:schemeClr val="tx1"/>
                          </a:solidFill>
                          <a:effectLst/>
                          <a:latin typeface="Arial" panose="020B0604020202020204" pitchFamily="34" charset="0"/>
                          <a:cs typeface="Arial" panose="020B0604020202020204" pitchFamily="34" charset="0"/>
                        </a:rPr>
                        <a:t>mosha</a:t>
                      </a:r>
                      <a:r>
                        <a:rPr lang="en-US" sz="1800" b="1" i="0" kern="1200" cap="none" spc="0" dirty="0">
                          <a:ln>
                            <a:noFill/>
                          </a:ln>
                          <a:solidFill>
                            <a:schemeClr val="tx1"/>
                          </a:solidFill>
                          <a:effectLst/>
                          <a:latin typeface="Arial" panose="020B0604020202020204" pitchFamily="34" charset="0"/>
                          <a:cs typeface="Arial" panose="020B0604020202020204" pitchFamily="34" charset="0"/>
                        </a:rPr>
                        <a:t> e </a:t>
                      </a:r>
                      <a:r>
                        <a:rPr lang="en-US" sz="1800" b="1" i="0" kern="1200" cap="none" spc="0" dirty="0" err="1">
                          <a:ln>
                            <a:noFill/>
                          </a:ln>
                          <a:solidFill>
                            <a:schemeClr val="tx1"/>
                          </a:solidFill>
                          <a:effectLst/>
                          <a:latin typeface="Arial" panose="020B0604020202020204" pitchFamily="34" charset="0"/>
                          <a:cs typeface="Arial" panose="020B0604020202020204" pitchFamily="34" charset="0"/>
                        </a:rPr>
                        <a:t>përgjithshme</a:t>
                      </a:r>
                      <a:r>
                        <a:rPr lang="en-US" sz="1800" b="1" i="0" kern="1200" cap="none" spc="0" dirty="0">
                          <a:ln>
                            <a:noFill/>
                          </a:ln>
                          <a:solidFill>
                            <a:schemeClr val="tx1"/>
                          </a:solidFill>
                          <a:effectLst/>
                          <a:latin typeface="Arial" panose="020B0604020202020204" pitchFamily="34" charset="0"/>
                          <a:cs typeface="Arial" panose="020B0604020202020204" pitchFamily="34" charset="0"/>
                        </a:rPr>
                        <a:t> 60 </a:t>
                      </a:r>
                      <a:r>
                        <a:rPr lang="en-US" sz="1800" b="1" i="0" kern="1200" cap="none" spc="0" dirty="0" err="1">
                          <a:ln>
                            <a:noFill/>
                          </a:ln>
                          <a:solidFill>
                            <a:schemeClr val="tx1"/>
                          </a:solidFill>
                          <a:effectLst/>
                          <a:latin typeface="Arial" panose="020B0604020202020204" pitchFamily="34" charset="0"/>
                          <a:cs typeface="Arial" panose="020B0604020202020204" pitchFamily="34" charset="0"/>
                        </a:rPr>
                        <a:t>vjeç</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riformulohet</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në</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sq-AL" sz="1800" b="0" i="0" kern="1200" cap="none" spc="0" dirty="0">
                          <a:ln>
                            <a:noFill/>
                          </a:ln>
                          <a:solidFill>
                            <a:schemeClr val="tx1"/>
                          </a:solidFill>
                          <a:effectLst/>
                          <a:latin typeface="Arial" panose="020B0604020202020204" pitchFamily="34" charset="0"/>
                          <a:cs typeface="Arial" panose="020B0604020202020204" pitchFamily="34" charset="0"/>
                        </a:rPr>
                        <a:t>‘</a:t>
                      </a:r>
                      <a:r>
                        <a:rPr lang="sq-AL" sz="1800" b="1" i="0" kern="1200" cap="none" spc="0" dirty="0">
                          <a:ln>
                            <a:noFill/>
                          </a:ln>
                          <a:solidFill>
                            <a:schemeClr val="tx1"/>
                          </a:solidFill>
                          <a:effectLst/>
                          <a:latin typeface="Arial" panose="020B0604020202020204" pitchFamily="34" charset="0"/>
                          <a:cs typeface="Arial" panose="020B0604020202020204" pitchFamily="34" charset="0"/>
                        </a:rPr>
                        <a:t>familjet e reja</a:t>
                      </a:r>
                      <a:r>
                        <a:rPr lang="en-US" sz="1800" b="0" i="0" kern="1200" cap="none" spc="0" dirty="0">
                          <a:ln>
                            <a:noFill/>
                          </a:ln>
                          <a:solidFill>
                            <a:schemeClr val="tx1"/>
                          </a:solidFill>
                          <a:effectLst/>
                          <a:latin typeface="Arial" panose="020B0604020202020204" pitchFamily="34" charset="0"/>
                          <a:cs typeface="Arial" panose="020B0604020202020204" pitchFamily="34" charset="0"/>
                        </a:rPr>
                        <a:t>’ me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moshën</a:t>
                      </a:r>
                      <a:r>
                        <a:rPr lang="en-US" sz="1800" b="0" i="0" kern="1200" cap="none" spc="0" dirty="0">
                          <a:ln>
                            <a:noFill/>
                          </a:ln>
                          <a:solidFill>
                            <a:schemeClr val="tx1"/>
                          </a:solidFill>
                          <a:effectLst/>
                          <a:latin typeface="Arial" panose="020B0604020202020204" pitchFamily="34" charset="0"/>
                          <a:cs typeface="Arial" panose="020B0604020202020204" pitchFamily="34" charset="0"/>
                        </a:rPr>
                        <a:t> e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njërit</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prej</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anëtarëve</a:t>
                      </a:r>
                      <a:r>
                        <a:rPr lang="en-US" sz="1800" b="0" i="0" kern="1200" cap="none" spc="0" dirty="0">
                          <a:ln>
                            <a:noFill/>
                          </a:ln>
                          <a:solidFill>
                            <a:schemeClr val="tx1"/>
                          </a:solidFill>
                          <a:effectLst/>
                          <a:latin typeface="Arial" panose="020B0604020202020204" pitchFamily="34" charset="0"/>
                          <a:cs typeface="Arial" panose="020B0604020202020204" pitchFamily="34" charset="0"/>
                        </a:rPr>
                        <a:t> jo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më</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të</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madhe</a:t>
                      </a:r>
                      <a:r>
                        <a:rPr lang="en-US" sz="1800" b="0" i="0" kern="1200" cap="none" spc="0" dirty="0">
                          <a:ln>
                            <a:noFill/>
                          </a:ln>
                          <a:solidFill>
                            <a:schemeClr val="tx1"/>
                          </a:solidFill>
                          <a:effectLst/>
                          <a:latin typeface="Arial" panose="020B0604020202020204" pitchFamily="34" charset="0"/>
                          <a:cs typeface="Arial" panose="020B0604020202020204" pitchFamily="34" charset="0"/>
                        </a:rPr>
                        <a:t> se </a:t>
                      </a:r>
                      <a:r>
                        <a:rPr lang="sq-AL" sz="1800" b="0" i="0" kern="1200" cap="none" spc="0" dirty="0">
                          <a:ln>
                            <a:noFill/>
                          </a:ln>
                          <a:solidFill>
                            <a:schemeClr val="tx1"/>
                          </a:solidFill>
                          <a:effectLst/>
                          <a:latin typeface="Arial" panose="020B0604020202020204" pitchFamily="34" charset="0"/>
                          <a:cs typeface="Arial" panose="020B0604020202020204" pitchFamily="34" charset="0"/>
                        </a:rPr>
                        <a:t>– 38 vjeç</a:t>
                      </a:r>
                      <a:endParaRPr lang="en-US" sz="1800" b="0" i="0" kern="1200" cap="none" spc="0" dirty="0">
                        <a:ln>
                          <a:noFill/>
                        </a:ln>
                        <a:solidFill>
                          <a:schemeClr val="tx1"/>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sq-AL"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b="0" i="0" kern="1200" cap="none" spc="0" dirty="0">
                          <a:ln>
                            <a:noFill/>
                          </a:ln>
                          <a:solidFill>
                            <a:schemeClr val="tx1"/>
                          </a:solidFill>
                          <a:effectLst/>
                          <a:latin typeface="Arial" panose="020B0604020202020204" pitchFamily="34" charset="0"/>
                          <a:cs typeface="Arial" panose="020B0604020202020204" pitchFamily="34" charset="0"/>
                        </a:rPr>
                        <a:t>Përfshihen ‘</a:t>
                      </a:r>
                      <a:r>
                        <a:rPr lang="sq-AL" sz="1800" b="1" i="0" kern="1200" cap="none" spc="0" dirty="0">
                          <a:ln>
                            <a:noFill/>
                          </a:ln>
                          <a:solidFill>
                            <a:schemeClr val="tx1"/>
                          </a:solidFill>
                          <a:effectLst/>
                          <a:latin typeface="Arial" panose="020B0604020202020204" pitchFamily="34" charset="0"/>
                          <a:cs typeface="Arial" panose="020B0604020202020204" pitchFamily="34" charset="0"/>
                        </a:rPr>
                        <a:t>të rinjtë</a:t>
                      </a:r>
                      <a:r>
                        <a:rPr lang="sq-AL" sz="1800" b="0" i="0" kern="1200" cap="none" spc="0" dirty="0">
                          <a:ln>
                            <a:noFill/>
                          </a:ln>
                          <a:solidFill>
                            <a:schemeClr val="tx1"/>
                          </a:solidFill>
                          <a:effectLst/>
                          <a:latin typeface="Arial" panose="020B0604020202020204" pitchFamily="34" charset="0"/>
                          <a:cs typeface="Arial" panose="020B0604020202020204" pitchFamily="34" charset="0"/>
                        </a:rPr>
                        <a:t>‘ -  mosha kufi 38 vjeç</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q-AL" sz="1800" b="0" i="0" kern="1200" cap="none" spc="0" dirty="0">
                          <a:ln>
                            <a:noFill/>
                          </a:ln>
                          <a:solidFill>
                            <a:schemeClr val="tx1"/>
                          </a:solidFill>
                          <a:effectLst/>
                          <a:latin typeface="Arial" panose="020B0604020202020204" pitchFamily="34" charset="0"/>
                          <a:cs typeface="Arial" panose="020B0604020202020204" pitchFamily="34" charset="0"/>
                        </a:rPr>
                        <a:t>Përfshihen refugjatet apo personat  me mbrojtje plotesuese</a:t>
                      </a:r>
                      <a:r>
                        <a:rPr lang="en-US" sz="1800" b="0" i="0" kern="1200" cap="none" spc="0" dirty="0">
                          <a:ln>
                            <a:noFill/>
                          </a:ln>
                          <a:solidFill>
                            <a:schemeClr val="tx1"/>
                          </a:solidFill>
                          <a:effectLst/>
                          <a:latin typeface="Arial" panose="020B0604020202020204" pitchFamily="34" charset="0"/>
                          <a:cs typeface="Arial" panose="020B0604020202020204" pitchFamily="34" charset="0"/>
                        </a:rPr>
                        <a:t>;</a:t>
                      </a:r>
                      <a:endParaRPr lang="sq-AL"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1800" b="0" i="0" cap="none" spc="0" dirty="0">
                        <a:ln>
                          <a:noFill/>
                        </a:ln>
                        <a:solidFill>
                          <a:schemeClr val="tx1"/>
                        </a:solidFill>
                        <a:effectLst/>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en-US" sz="1800" b="0" i="0" kern="1200" cap="none" spc="0" dirty="0" err="1">
                          <a:ln>
                            <a:noFill/>
                          </a:ln>
                          <a:solidFill>
                            <a:schemeClr val="tx1"/>
                          </a:solidFill>
                          <a:effectLst/>
                          <a:latin typeface="Arial" panose="020B0604020202020204" pitchFamily="34" charset="0"/>
                          <a:cs typeface="Arial" panose="020B0604020202020204" pitchFamily="34" charset="0"/>
                        </a:rPr>
                        <a:t>Përcaktimi</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i</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mëparshëm</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mjaft</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kufizues</a:t>
                      </a:r>
                      <a:r>
                        <a:rPr lang="en-US" sz="1800" b="0" i="0"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kern="1200" cap="none" spc="0" dirty="0" err="1">
                          <a:ln>
                            <a:noFill/>
                          </a:ln>
                          <a:solidFill>
                            <a:schemeClr val="tx1"/>
                          </a:solidFill>
                          <a:effectLst/>
                          <a:latin typeface="Arial" panose="020B0604020202020204" pitchFamily="34" charset="0"/>
                          <a:cs typeface="Arial" panose="020B0604020202020204" pitchFamily="34" charset="0"/>
                        </a:rPr>
                        <a:t>bashkëshort</a:t>
                      </a:r>
                      <a:r>
                        <a:rPr lang="en-US" sz="1800" b="0" i="0" kern="1200" cap="none" spc="0" dirty="0">
                          <a:ln>
                            <a:noFill/>
                          </a:ln>
                          <a:solidFill>
                            <a:schemeClr val="tx1"/>
                          </a:solidFill>
                          <a:effectLst/>
                          <a:latin typeface="Arial" panose="020B0604020202020204" pitchFamily="34" charset="0"/>
                          <a:cs typeface="Arial" panose="020B0604020202020204" pitchFamily="34" charset="0"/>
                        </a:rPr>
                        <a:t> – </a:t>
                      </a:r>
                      <a:r>
                        <a:rPr lang="en-US" sz="1800" b="0" i="0" u="sng" kern="1200" cap="none" spc="0" dirty="0" err="1">
                          <a:ln>
                            <a:noFill/>
                          </a:ln>
                          <a:solidFill>
                            <a:schemeClr val="tx1"/>
                          </a:solidFill>
                          <a:effectLst/>
                          <a:latin typeface="Arial" panose="020B0604020202020204" pitchFamily="34" charset="0"/>
                          <a:cs typeface="Arial" panose="020B0604020202020204" pitchFamily="34" charset="0"/>
                        </a:rPr>
                        <a:t>përjashton</a:t>
                      </a:r>
                      <a:r>
                        <a:rPr lang="en-US" sz="1800" b="0" i="0" u="sng"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u="sng" kern="1200" cap="none" spc="0" dirty="0" err="1">
                          <a:ln>
                            <a:noFill/>
                          </a:ln>
                          <a:solidFill>
                            <a:schemeClr val="tx1"/>
                          </a:solidFill>
                          <a:effectLst/>
                          <a:latin typeface="Arial" panose="020B0604020202020204" pitchFamily="34" charset="0"/>
                          <a:cs typeface="Arial" panose="020B0604020202020204" pitchFamily="34" charset="0"/>
                        </a:rPr>
                        <a:t>fëmijët</a:t>
                      </a:r>
                      <a:r>
                        <a:rPr lang="en-US" sz="1800" b="0" i="0" u="sng"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u="sng" kern="1200" cap="none" spc="0" dirty="0" err="1">
                          <a:ln>
                            <a:noFill/>
                          </a:ln>
                          <a:solidFill>
                            <a:schemeClr val="tx1"/>
                          </a:solidFill>
                          <a:effectLst/>
                          <a:latin typeface="Arial" panose="020B0604020202020204" pitchFamily="34" charset="0"/>
                          <a:cs typeface="Arial" panose="020B0604020202020204" pitchFamily="34" charset="0"/>
                        </a:rPr>
                        <a:t>në</a:t>
                      </a:r>
                      <a:r>
                        <a:rPr lang="en-US" sz="1800" b="0" i="0" u="sng" kern="1200" cap="none" spc="0" dirty="0">
                          <a:ln>
                            <a:noFill/>
                          </a:ln>
                          <a:solidFill>
                            <a:schemeClr val="tx1"/>
                          </a:solidFill>
                          <a:effectLst/>
                          <a:latin typeface="Arial" panose="020B0604020202020204" pitchFamily="34" charset="0"/>
                          <a:cs typeface="Arial" panose="020B0604020202020204" pitchFamily="34" charset="0"/>
                        </a:rPr>
                        <a:t> </a:t>
                      </a:r>
                      <a:r>
                        <a:rPr lang="en-US" sz="1800" b="0" i="0" u="sng" kern="1200" cap="none" spc="0" dirty="0" err="1">
                          <a:ln>
                            <a:noFill/>
                          </a:ln>
                          <a:solidFill>
                            <a:schemeClr val="tx1"/>
                          </a:solidFill>
                          <a:effectLst/>
                          <a:latin typeface="Arial" panose="020B0604020202020204" pitchFamily="34" charset="0"/>
                          <a:cs typeface="Arial" panose="020B0604020202020204" pitchFamily="34" charset="0"/>
                        </a:rPr>
                        <a:t>llogaritje</a:t>
                      </a:r>
                      <a:r>
                        <a:rPr lang="en-US" sz="1800" b="0" i="0" kern="1200" cap="none" spc="0" dirty="0">
                          <a:ln>
                            <a:noFill/>
                          </a:ln>
                          <a:solidFill>
                            <a:schemeClr val="tx1"/>
                          </a:solidFill>
                          <a:effectLst/>
                          <a:latin typeface="Arial" panose="020B0604020202020204" pitchFamily="34" charset="0"/>
                          <a:cs typeface="Arial" panose="020B0604020202020204" pitchFamily="34" charset="0"/>
                        </a:rPr>
                        <a:t>)</a:t>
                      </a:r>
                      <a:r>
                        <a:rPr lang="sq-AL" sz="1800" b="0" i="0" kern="1200" cap="none" spc="0" dirty="0">
                          <a:ln>
                            <a:noFill/>
                          </a:ln>
                          <a:solidFill>
                            <a:schemeClr val="tx1"/>
                          </a:solidFill>
                          <a:effectLst/>
                          <a:latin typeface="Arial" panose="020B0604020202020204" pitchFamily="34" charset="0"/>
                          <a:cs typeface="Arial" panose="020B0604020202020204" pitchFamily="34" charset="0"/>
                        </a:rPr>
                        <a:t> </a:t>
                      </a:r>
                    </a:p>
                    <a:p>
                      <a:pPr marL="457200" indent="-457200">
                        <a:buFont typeface="Wingdings" pitchFamily="2" charset="2"/>
                        <a:buChar char="§"/>
                      </a:pPr>
                      <a:endParaRPr lang="en-US" sz="1800" b="0" i="0" kern="120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Wingdings" pitchFamily="2" charset="2"/>
                        <a:buChar char="§"/>
                      </a:pPr>
                      <a:r>
                        <a:rPr lang="sq-AL" sz="1800" b="0" i="0" kern="1200" cap="none" spc="0" dirty="0">
                          <a:ln>
                            <a:noFill/>
                          </a:ln>
                          <a:solidFill>
                            <a:schemeClr val="tx1"/>
                          </a:solidFill>
                          <a:effectLst/>
                          <a:latin typeface="Arial" panose="020B0604020202020204" pitchFamily="34" charset="0"/>
                          <a:cs typeface="Arial" panose="020B0604020202020204" pitchFamily="34" charset="0"/>
                        </a:rPr>
                        <a:t>Realizim i programit politik qeveritar</a:t>
                      </a:r>
                      <a:r>
                        <a:rPr lang="x-none"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për</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mbështetjen</a:t>
                      </a:r>
                      <a:r>
                        <a:rPr lang="en-US" sz="1800" b="0" i="0" cap="none" spc="0" dirty="0">
                          <a:ln>
                            <a:noFill/>
                          </a:ln>
                          <a:solidFill>
                            <a:schemeClr val="tx1"/>
                          </a:solidFill>
                          <a:effectLst/>
                          <a:latin typeface="Arial" panose="020B0604020202020204" pitchFamily="34" charset="0"/>
                          <a:cs typeface="Arial" panose="020B0604020202020204" pitchFamily="34" charset="0"/>
                        </a:rPr>
                        <a:t> e </a:t>
                      </a:r>
                      <a:r>
                        <a:rPr lang="en-US" sz="1800" b="0" i="0" cap="none" spc="0" dirty="0" err="1">
                          <a:ln>
                            <a:noFill/>
                          </a:ln>
                          <a:solidFill>
                            <a:schemeClr val="tx1"/>
                          </a:solidFill>
                          <a:effectLst/>
                          <a:latin typeface="Arial" panose="020B0604020202020204" pitchFamily="34" charset="0"/>
                          <a:cs typeface="Arial" panose="020B0604020202020204" pitchFamily="34" charset="0"/>
                        </a:rPr>
                        <a:t>familjeve</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të</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reja</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dhe</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të</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rinjve</a:t>
                      </a:r>
                      <a:endParaRPr lang="en-US"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Wingdings" pitchFamily="2" charset="2"/>
                        <a:buChar char="§"/>
                      </a:pPr>
                      <a:endParaRPr lang="en-US" sz="1800" b="0" i="0" cap="none" spc="0" dirty="0">
                        <a:ln>
                          <a:noFill/>
                        </a:ln>
                        <a:solidFill>
                          <a:schemeClr val="tx1"/>
                        </a:solidFill>
                        <a:effectLst/>
                        <a:latin typeface="Arial" panose="020B0604020202020204" pitchFamily="34" charset="0"/>
                        <a:cs typeface="Arial" panose="020B0604020202020204" pitchFamily="34" charset="0"/>
                      </a:endParaRPr>
                    </a:p>
                    <a:p>
                      <a:pPr marL="457200" indent="-457200">
                        <a:buFont typeface="Wingdings" pitchFamily="2" charset="2"/>
                        <a:buChar char="§"/>
                      </a:pPr>
                      <a:r>
                        <a:rPr lang="en-US" sz="1800" b="0" i="0" cap="none" spc="0" dirty="0">
                          <a:ln>
                            <a:noFill/>
                          </a:ln>
                          <a:solidFill>
                            <a:schemeClr val="tx1"/>
                          </a:solidFill>
                          <a:effectLst/>
                          <a:latin typeface="Arial" panose="020B0604020202020204" pitchFamily="34" charset="0"/>
                          <a:cs typeface="Arial" panose="020B0604020202020204" pitchFamily="34" charset="0"/>
                        </a:rPr>
                        <a:t>(</a:t>
                      </a:r>
                      <a:r>
                        <a:rPr lang="en-US" sz="1800" b="0" i="0" cap="none" spc="0" dirty="0" err="1">
                          <a:ln>
                            <a:noFill/>
                          </a:ln>
                          <a:solidFill>
                            <a:schemeClr val="tx1"/>
                          </a:solidFill>
                          <a:effectLst/>
                          <a:latin typeface="Arial" panose="020B0604020202020204" pitchFamily="34" charset="0"/>
                          <a:cs typeface="Arial" panose="020B0604020202020204" pitchFamily="34" charset="0"/>
                        </a:rPr>
                        <a:t>kërkesë</a:t>
                      </a:r>
                      <a:r>
                        <a:rPr lang="en-US" sz="1800" b="0" i="0" cap="none" spc="0" dirty="0">
                          <a:ln>
                            <a:noFill/>
                          </a:ln>
                          <a:solidFill>
                            <a:schemeClr val="tx1"/>
                          </a:solidFill>
                          <a:effectLst/>
                          <a:latin typeface="Arial" panose="020B0604020202020204" pitchFamily="34" charset="0"/>
                          <a:cs typeface="Arial" panose="020B0604020202020204" pitchFamily="34" charset="0"/>
                        </a:rPr>
                        <a:t> e UNHCR, </a:t>
                      </a:r>
                      <a:r>
                        <a:rPr lang="en-US" sz="1800" b="0" i="0" cap="none" spc="0" dirty="0" err="1">
                          <a:ln>
                            <a:noFill/>
                          </a:ln>
                          <a:solidFill>
                            <a:schemeClr val="tx1"/>
                          </a:solidFill>
                          <a:effectLst/>
                          <a:latin typeface="Arial" panose="020B0604020202020204" pitchFamily="34" charset="0"/>
                          <a:cs typeface="Arial" panose="020B0604020202020204" pitchFamily="34" charset="0"/>
                        </a:rPr>
                        <a:t>reflektim</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i</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terminologjisë</a:t>
                      </a:r>
                      <a:r>
                        <a:rPr lang="en-US" sz="1800" b="0" i="0" cap="none" spc="0" dirty="0">
                          <a:ln>
                            <a:noFill/>
                          </a:ln>
                          <a:solidFill>
                            <a:schemeClr val="tx1"/>
                          </a:solidFill>
                          <a:effectLst/>
                          <a:latin typeface="Arial" panose="020B0604020202020204" pitchFamily="34" charset="0"/>
                          <a:cs typeface="Arial" panose="020B0604020202020204" pitchFamily="34" charset="0"/>
                        </a:rPr>
                        <a:t> </a:t>
                      </a:r>
                      <a:r>
                        <a:rPr lang="en-US" sz="1800" b="0" i="0" cap="none" spc="0" dirty="0" err="1">
                          <a:ln>
                            <a:noFill/>
                          </a:ln>
                          <a:solidFill>
                            <a:schemeClr val="tx1"/>
                          </a:solidFill>
                          <a:effectLst/>
                          <a:latin typeface="Arial" panose="020B0604020202020204" pitchFamily="34" charset="0"/>
                          <a:cs typeface="Arial" panose="020B0604020202020204" pitchFamily="34" charset="0"/>
                        </a:rPr>
                        <a:t>ligjore</a:t>
                      </a:r>
                      <a:r>
                        <a:rPr lang="en-US" sz="1800" b="0" i="0" cap="none" spc="0" dirty="0">
                          <a:ln>
                            <a:noFill/>
                          </a:ln>
                          <a:solidFill>
                            <a:schemeClr val="tx1"/>
                          </a:solidFill>
                          <a:effectLst/>
                          <a:latin typeface="Arial" panose="020B0604020202020204" pitchFamily="34" charset="0"/>
                          <a:cs typeface="Arial" panose="020B0604020202020204" pitchFamily="34" charset="0"/>
                        </a:rPr>
                        <a:t>)</a:t>
                      </a:r>
                      <a:endParaRPr lang="sq-AL" sz="1800" b="0"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682618937"/>
                  </a:ext>
                </a:extLst>
              </a:tr>
            </a:tbl>
          </a:graphicData>
        </a:graphic>
      </p:graphicFrame>
    </p:spTree>
    <p:extLst>
      <p:ext uri="{BB962C8B-B14F-4D97-AF65-F5344CB8AC3E}">
        <p14:creationId xmlns:p14="http://schemas.microsoft.com/office/powerpoint/2010/main" val="175616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825784" y="188931"/>
            <a:ext cx="10907760" cy="1293535"/>
          </a:xfrm>
        </p:spPr>
        <p:txBody>
          <a:bodyPr>
            <a:noAutofit/>
          </a:bodyPr>
          <a:lstStyle/>
          <a:p>
            <a:pPr algn="ctr"/>
            <a:r>
              <a:rPr lang="x-none" sz="2600" b="1" dirty="0">
                <a:solidFill>
                  <a:srgbClr val="C00000"/>
                </a:solidFill>
                <a:latin typeface="Arial" panose="020B0604020202020204" pitchFamily="34" charset="0"/>
                <a:cs typeface="Arial" panose="020B0604020202020204" pitchFamily="34" charset="0"/>
              </a:rPr>
              <a:t>P</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rmir</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sim i proceDur</a:t>
            </a:r>
            <a:r>
              <a:rPr lang="en-GB" sz="2600" b="1" dirty="0" err="1">
                <a:solidFill>
                  <a:srgbClr val="C00000"/>
                </a:solidFill>
                <a:latin typeface="Arial" panose="020B0604020202020204" pitchFamily="34" charset="0"/>
                <a:cs typeface="Arial" panose="020B0604020202020204" pitchFamily="34" charset="0"/>
              </a:rPr>
              <a:t>ës</a:t>
            </a:r>
            <a:endParaRPr lang="x-none" sz="2600" dirty="0">
              <a:solidFill>
                <a:srgbClr val="C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7</a:t>
            </a:fld>
            <a:endParaRPr lang="en-US"/>
          </a:p>
        </p:txBody>
      </p:sp>
      <p:graphicFrame>
        <p:nvGraphicFramePr>
          <p:cNvPr id="13" name="Table 13">
            <a:extLst>
              <a:ext uri="{FF2B5EF4-FFF2-40B4-BE49-F238E27FC236}">
                <a16:creationId xmlns:a16="http://schemas.microsoft.com/office/drawing/2014/main" id="{2ACF8C07-8059-91E7-6917-57ACD4782C1D}"/>
              </a:ext>
            </a:extLst>
          </p:cNvPr>
          <p:cNvGraphicFramePr>
            <a:graphicFrameLocks noGrp="1"/>
          </p:cNvGraphicFramePr>
          <p:nvPr>
            <p:extLst>
              <p:ext uri="{D42A27DB-BD31-4B8C-83A1-F6EECF244321}">
                <p14:modId xmlns:p14="http://schemas.microsoft.com/office/powerpoint/2010/main" val="1070392047"/>
              </p:ext>
            </p:extLst>
          </p:nvPr>
        </p:nvGraphicFramePr>
        <p:xfrm>
          <a:off x="349624" y="1482466"/>
          <a:ext cx="11492752" cy="4724400"/>
        </p:xfrm>
        <a:graphic>
          <a:graphicData uri="http://schemas.openxmlformats.org/drawingml/2006/table">
            <a:tbl>
              <a:tblPr firstRow="1" bandRow="1">
                <a:tableStyleId>{72833802-FEF1-4C79-8D5D-14CF1EAF98D9}</a:tableStyleId>
              </a:tblPr>
              <a:tblGrid>
                <a:gridCol w="1441844">
                  <a:extLst>
                    <a:ext uri="{9D8B030D-6E8A-4147-A177-3AD203B41FA5}">
                      <a16:colId xmlns:a16="http://schemas.microsoft.com/office/drawing/2014/main" val="783766328"/>
                    </a:ext>
                  </a:extLst>
                </a:gridCol>
                <a:gridCol w="1441844">
                  <a:extLst>
                    <a:ext uri="{9D8B030D-6E8A-4147-A177-3AD203B41FA5}">
                      <a16:colId xmlns:a16="http://schemas.microsoft.com/office/drawing/2014/main" val="420914789"/>
                    </a:ext>
                  </a:extLst>
                </a:gridCol>
                <a:gridCol w="5211722">
                  <a:extLst>
                    <a:ext uri="{9D8B030D-6E8A-4147-A177-3AD203B41FA5}">
                      <a16:colId xmlns:a16="http://schemas.microsoft.com/office/drawing/2014/main" val="1839999544"/>
                    </a:ext>
                  </a:extLst>
                </a:gridCol>
                <a:gridCol w="3397342">
                  <a:extLst>
                    <a:ext uri="{9D8B030D-6E8A-4147-A177-3AD203B41FA5}">
                      <a16:colId xmlns:a16="http://schemas.microsoft.com/office/drawing/2014/main" val="369324482"/>
                    </a:ext>
                  </a:extLst>
                </a:gridCol>
              </a:tblGrid>
              <a:tr h="432808">
                <a:tc>
                  <a:txBody>
                    <a:bodyPr/>
                    <a:lstStyle/>
                    <a:p>
                      <a:pPr algn="ctr"/>
                      <a:r>
                        <a:rPr lang="en-US" sz="2000" b="1" dirty="0">
                          <a:latin typeface="Arial" panose="020B0604020202020204" pitchFamily="34" charset="0"/>
                          <a:cs typeface="Arial" panose="020B0604020202020204" pitchFamily="34" charset="0"/>
                        </a:rPr>
                        <a:t>Neni</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r>
                        <a:rPr lang="x-none" sz="2000" b="1" dirty="0">
                          <a:latin typeface="Arial" panose="020B0604020202020204" pitchFamily="34" charset="0"/>
                          <a:cs typeface="Arial" panose="020B0604020202020204" pitchFamily="34" charset="0"/>
                        </a:rPr>
                        <a:t> </a:t>
                      </a:r>
                    </a:p>
                  </a:txBody>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66169072"/>
                  </a:ext>
                </a:extLst>
              </a:tr>
              <a:tr h="1027428">
                <a:tc>
                  <a:txBody>
                    <a:bodyPr/>
                    <a:lstStyle/>
                    <a:p>
                      <a:pPr algn="ctr"/>
                      <a:r>
                        <a:rPr lang="en-US" sz="2000" b="1" dirty="0">
                          <a:latin typeface="Arial" panose="020B0604020202020204" pitchFamily="34" charset="0"/>
                          <a:cs typeface="Arial" panose="020B0604020202020204" pitchFamily="34" charset="0"/>
                        </a:rPr>
                        <a:t>8</a:t>
                      </a:r>
                      <a:endParaRPr lang="x-none"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N</a:t>
                      </a:r>
                      <a:r>
                        <a:rPr lang="x-none" sz="2000" b="1" dirty="0">
                          <a:latin typeface="Arial" panose="020B0604020202020204" pitchFamily="34" charset="0"/>
                          <a:cs typeface="Arial" panose="020B0604020202020204" pitchFamily="34" charset="0"/>
                        </a:rPr>
                        <a:t>eni 19</a:t>
                      </a:r>
                      <a:endParaRPr lang="en-US" sz="2000" b="1"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Kontributi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sektorit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privat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në</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shtimin</a:t>
                      </a:r>
                      <a:r>
                        <a:rPr lang="en-US" sz="1400" dirty="0">
                          <a:latin typeface="Arial" panose="020B0604020202020204" pitchFamily="34" charset="0"/>
                          <a:cs typeface="Arial" panose="020B0604020202020204" pitchFamily="34" charset="0"/>
                        </a:rPr>
                        <a:t> e </a:t>
                      </a:r>
                      <a:r>
                        <a:rPr lang="en-US" sz="1400" dirty="0" err="1">
                          <a:latin typeface="Arial" panose="020B0604020202020204" pitchFamily="34" charset="0"/>
                          <a:cs typeface="Arial" panose="020B0604020202020204" pitchFamily="34" charset="0"/>
                        </a:rPr>
                        <a:t>fondit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publik</a:t>
                      </a:r>
                      <a:r>
                        <a:rPr lang="en-US" sz="1400" dirty="0">
                          <a:latin typeface="Arial" panose="020B0604020202020204" pitchFamily="34" charset="0"/>
                          <a:cs typeface="Arial" panose="020B0604020202020204" pitchFamily="34" charset="0"/>
                        </a:rPr>
                        <a:t>)</a:t>
                      </a:r>
                      <a:r>
                        <a:rPr lang="x-none" sz="1800" dirty="0">
                          <a:latin typeface="Arial" panose="020B0604020202020204" pitchFamily="34" charset="0"/>
                          <a:cs typeface="Arial" panose="020B0604020202020204" pitchFamily="34" charset="0"/>
                        </a:rPr>
                        <a:t> </a:t>
                      </a:r>
                    </a:p>
                  </a:txBody>
                  <a:tcPr/>
                </a:tc>
                <a:tc>
                  <a:txBody>
                    <a:bodyPr/>
                    <a:lstStyle/>
                    <a:p>
                      <a:pPr marL="457200" indent="-457200">
                        <a:buFont typeface="Arial" panose="020B0604020202020204" pitchFamily="34" charset="0"/>
                        <a:buChar char="•"/>
                      </a:pPr>
                      <a:r>
                        <a:rPr lang="sq-AL" sz="1800" kern="1200" dirty="0">
                          <a:solidFill>
                            <a:schemeClr val="tx1"/>
                          </a:solidFill>
                          <a:effectLst/>
                          <a:latin typeface="Arial" panose="020B0604020202020204" pitchFamily="34" charset="0"/>
                          <a:cs typeface="Arial" panose="020B0604020202020204" pitchFamily="34" charset="0"/>
                        </a:rPr>
                        <a:t>Përcaktim i saktë i sipërfaqes që kalon pa shpërblim</a:t>
                      </a:r>
                      <a:r>
                        <a:rPr lang="x-none" sz="1800" dirty="0">
                          <a:effectLst/>
                          <a:latin typeface="Arial" panose="020B0604020202020204" pitchFamily="34" charset="0"/>
                          <a:cs typeface="Arial" panose="020B0604020202020204" pitchFamily="34" charset="0"/>
                        </a:rPr>
                        <a:t> </a:t>
                      </a:r>
                      <a:r>
                        <a:rPr lang="sq-AL" sz="1800" kern="1200" dirty="0">
                          <a:solidFill>
                            <a:schemeClr val="tx1"/>
                          </a:solidFill>
                          <a:effectLst/>
                          <a:latin typeface="Arial" panose="020B0604020202020204" pitchFamily="34" charset="0"/>
                          <a:cs typeface="Arial" panose="020B0604020202020204" pitchFamily="34" charset="0"/>
                        </a:rPr>
                        <a:t>në favor të fondit publik të banesave sociale</a:t>
                      </a:r>
                      <a:r>
                        <a:rPr lang="en-US" sz="1800" kern="1200" dirty="0">
                          <a:solidFill>
                            <a:schemeClr val="tx1"/>
                          </a:solidFill>
                          <a:effectLst/>
                          <a:latin typeface="Arial" panose="020B0604020202020204" pitchFamily="34" charset="0"/>
                          <a:cs typeface="Arial" panose="020B0604020202020204" pitchFamily="34" charset="0"/>
                        </a:rPr>
                        <a:t>;</a:t>
                      </a:r>
                      <a:endParaRPr lang="sq-AL" sz="1800" kern="1200" dirty="0">
                        <a:solidFill>
                          <a:schemeClr val="tx1"/>
                        </a:solidFill>
                        <a:effectLst/>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sq-AL" sz="1800" kern="1200" dirty="0">
                          <a:solidFill>
                            <a:schemeClr val="tx1"/>
                          </a:solidFill>
                          <a:effectLst/>
                          <a:latin typeface="Arial" panose="020B0604020202020204" pitchFamily="34" charset="0"/>
                          <a:cs typeface="Arial" panose="020B0604020202020204" pitchFamily="34" charset="0"/>
                        </a:rPr>
                        <a:t>Parashikohet miratimi i një akti nën ligjor për sipërfaqen që kalon pa shpërblim</a:t>
                      </a:r>
                      <a:r>
                        <a:rPr lang="x-none" sz="1800" dirty="0">
                          <a:effectLst/>
                          <a:latin typeface="Arial" panose="020B0604020202020204" pitchFamily="34" charset="0"/>
                          <a:cs typeface="Arial" panose="020B0604020202020204" pitchFamily="34" charset="0"/>
                        </a:rPr>
                        <a:t> </a:t>
                      </a:r>
                      <a:r>
                        <a:rPr lang="sq-AL" sz="1800" kern="1200" dirty="0">
                          <a:solidFill>
                            <a:schemeClr val="tx1"/>
                          </a:solidFill>
                          <a:effectLst/>
                          <a:latin typeface="Arial" panose="020B0604020202020204" pitchFamily="34" charset="0"/>
                          <a:cs typeface="Arial" panose="020B0604020202020204" pitchFamily="34" charset="0"/>
                        </a:rPr>
                        <a:t>në favor të fondit publik të banesave sociale</a:t>
                      </a:r>
                      <a:r>
                        <a:rPr lang="x-none" sz="1800" dirty="0">
                          <a:effectLst/>
                          <a:latin typeface="Arial" panose="020B0604020202020204" pitchFamily="34" charset="0"/>
                          <a:cs typeface="Arial" panose="020B0604020202020204" pitchFamily="34" charset="0"/>
                        </a:rPr>
                        <a:t> </a:t>
                      </a:r>
                      <a:r>
                        <a:rPr lang="sq-AL" sz="1800" kern="1200" dirty="0">
                          <a:solidFill>
                            <a:schemeClr val="tx1"/>
                          </a:solidFill>
                          <a:effectLst/>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1800" kern="1200" dirty="0" err="1">
                          <a:solidFill>
                            <a:schemeClr val="tx1"/>
                          </a:solidFill>
                          <a:effectLst/>
                          <a:latin typeface="Arial" panose="020B0604020202020204" pitchFamily="34" charset="0"/>
                          <a:cs typeface="Arial" panose="020B0604020202020204" pitchFamily="34" charset="0"/>
                        </a:rPr>
                        <a:t>Shtuar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si</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strukturë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raportuese</a:t>
                      </a:r>
                      <a:r>
                        <a:rPr lang="en-US" sz="1800" kern="1200" dirty="0">
                          <a:solidFill>
                            <a:schemeClr val="tx1"/>
                          </a:solidFill>
                          <a:effectLst/>
                          <a:latin typeface="Arial" panose="020B0604020202020204" pitchFamily="34" charset="0"/>
                          <a:cs typeface="Arial" panose="020B0604020202020204" pitchFamily="34" charset="0"/>
                        </a:rPr>
                        <a:t> IKMT, AQTN, NJVV</a:t>
                      </a:r>
                      <a:r>
                        <a:rPr lang="x-none" sz="1800" dirty="0">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lejet</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ndërtimit</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objektet</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banimit</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mbi</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tokë</a:t>
                      </a:r>
                      <a:r>
                        <a:rPr lang="en-US" sz="1800" kern="1200" dirty="0">
                          <a:solidFill>
                            <a:schemeClr val="tx1"/>
                          </a:solidFill>
                          <a:effectLst/>
                          <a:latin typeface="Arial" panose="020B0604020202020204" pitchFamily="34" charset="0"/>
                          <a:cs typeface="Arial" panose="020B0604020202020204" pitchFamily="34" charset="0"/>
                        </a:rPr>
                        <a:t> 2,000 m2.</a:t>
                      </a:r>
                      <a:endParaRPr lang="x-none" sz="1800" dirty="0">
                        <a:effectLst/>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sq-AL" sz="1800" kern="1200" dirty="0">
                          <a:solidFill>
                            <a:schemeClr val="tx1"/>
                          </a:solidFill>
                          <a:effectLst/>
                          <a:latin typeface="Arial" panose="020B0604020202020204" pitchFamily="34" charset="0"/>
                          <a:cs typeface="Arial" panose="020B0604020202020204" pitchFamily="34" charset="0"/>
                        </a:rPr>
                        <a:t>Qartësi procedur</a:t>
                      </a:r>
                      <a:r>
                        <a:rPr lang="en-US" sz="1800" kern="1200" dirty="0">
                          <a:solidFill>
                            <a:schemeClr val="tx1"/>
                          </a:solidFill>
                          <a:effectLst/>
                          <a:latin typeface="Arial" panose="020B0604020202020204" pitchFamily="34" charset="0"/>
                          <a:cs typeface="Arial" panose="020B0604020202020204" pitchFamily="34" charset="0"/>
                        </a:rPr>
                        <a:t>e</a:t>
                      </a:r>
                      <a:r>
                        <a:rPr lang="sq-AL" sz="1800" kern="1200" dirty="0">
                          <a:solidFill>
                            <a:schemeClr val="tx1"/>
                          </a:solidFill>
                          <a:effectLst/>
                          <a:latin typeface="Arial" panose="020B0604020202020204" pitchFamily="34" charset="0"/>
                          <a:cs typeface="Arial" panose="020B0604020202020204" pitchFamily="34" charset="0"/>
                        </a:rPr>
                        <a:t> </a:t>
                      </a:r>
                    </a:p>
                    <a:p>
                      <a:pPr marL="457200" indent="-457200">
                        <a:buFont typeface="Wingdings" pitchFamily="2" charset="2"/>
                        <a:buChar char="§"/>
                      </a:pPr>
                      <a:r>
                        <a:rPr lang="sq-AL" sz="1800" kern="1200" dirty="0">
                          <a:solidFill>
                            <a:schemeClr val="tx1"/>
                          </a:solidFill>
                          <a:effectLst/>
                          <a:latin typeface="Arial" panose="020B0604020202020204" pitchFamily="34" charset="0"/>
                          <a:cs typeface="Arial" panose="020B0604020202020204" pitchFamily="34" charset="0"/>
                        </a:rPr>
                        <a:t>Forcim i mekanizmave kontrollues dhe raportues </a:t>
                      </a:r>
                    </a:p>
                  </a:txBody>
                  <a:tcPr/>
                </a:tc>
                <a:extLst>
                  <a:ext uri="{0D108BD9-81ED-4DB2-BD59-A6C34878D82A}">
                    <a16:rowId xmlns:a16="http://schemas.microsoft.com/office/drawing/2014/main" val="3874923525"/>
                  </a:ext>
                </a:extLst>
              </a:tr>
              <a:tr h="1027428">
                <a:tc>
                  <a:txBody>
                    <a:bodyPr/>
                    <a:lstStyle/>
                    <a:p>
                      <a:pPr algn="ctr"/>
                      <a:r>
                        <a:rPr lang="en-US" sz="1800" b="1" dirty="0">
                          <a:latin typeface="Arial" panose="020B0604020202020204" pitchFamily="34" charset="0"/>
                          <a:cs typeface="Arial" panose="020B0604020202020204" pitchFamily="34" charset="0"/>
                        </a:rPr>
                        <a:t>10</a:t>
                      </a:r>
                      <a:endParaRPr lang="x-none" sz="1800" b="1" dirty="0">
                        <a:latin typeface="Arial" panose="020B060402020202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cs typeface="Arial" panose="020B0604020202020204" pitchFamily="34" charset="0"/>
                        </a:rPr>
                        <a:t>Nenin</a:t>
                      </a:r>
                      <a:r>
                        <a:rPr lang="en-US" sz="2000" b="1" dirty="0">
                          <a:latin typeface="Arial" panose="020B0604020202020204" pitchFamily="34" charset="0"/>
                          <a:cs typeface="Arial" panose="020B0604020202020204" pitchFamily="34" charset="0"/>
                        </a:rPr>
                        <a:t> 25</a:t>
                      </a:r>
                    </a:p>
                    <a:p>
                      <a:pPr algn="ct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Mbështetje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për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pronarin</a:t>
                      </a:r>
                      <a:r>
                        <a:rPr lang="en-US" sz="1400" dirty="0">
                          <a:latin typeface="Arial" panose="020B0604020202020204" pitchFamily="34" charset="0"/>
                          <a:cs typeface="Arial" panose="020B0604020202020204" pitchFamily="34" charset="0"/>
                        </a:rPr>
                        <a:t> social)</a:t>
                      </a:r>
                      <a:endParaRPr lang="x-none" sz="1400" dirty="0">
                        <a:latin typeface="Arial" panose="020B0604020202020204" pitchFamily="34" charset="0"/>
                        <a:cs typeface="Arial" panose="020B0604020202020204" pitchFamily="34" charset="0"/>
                      </a:endParaRPr>
                    </a:p>
                  </a:txBody>
                  <a:tcPr/>
                </a:tc>
                <a:tc>
                  <a:txBody>
                    <a:bodyPr/>
                    <a:lstStyle/>
                    <a:p>
                      <a:pPr marL="457200" indent="-457200">
                        <a:buFont typeface="Arial" panose="020B0604020202020204" pitchFamily="34" charset="0"/>
                        <a:buChar char="•"/>
                      </a:pPr>
                      <a:r>
                        <a:rPr lang="en-US" sz="1800" kern="1200" dirty="0">
                          <a:solidFill>
                            <a:schemeClr val="tx1"/>
                          </a:solidFill>
                          <a:effectLst/>
                          <a:latin typeface="+mn-lt"/>
                          <a:ea typeface="+mn-ea"/>
                          <a:cs typeface="+mn-cs"/>
                        </a:rPr>
                        <a:t>NJVV</a:t>
                      </a:r>
                      <a:r>
                        <a:rPr lang="sq-AL" sz="1800" kern="1200" dirty="0">
                          <a:solidFill>
                            <a:schemeClr val="tx1"/>
                          </a:solidFill>
                          <a:effectLst/>
                          <a:latin typeface="+mn-lt"/>
                          <a:ea typeface="+mn-ea"/>
                          <a:cs typeface="+mn-cs"/>
                        </a:rPr>
                        <a:t>, mund të financojë riparimin e banesës në pronësi të pronarit social, kur vlera e investimit nuk është më shumë se 30% e kostos së ndërtimit të një objekti të ri dhe jo më shumë se1,000,000 lekë</a:t>
                      </a:r>
                      <a:r>
                        <a:rPr lang="en-US" sz="1800" kern="1200" dirty="0">
                          <a:solidFill>
                            <a:schemeClr val="tx1"/>
                          </a:solidFill>
                          <a:effectLst/>
                          <a:latin typeface="+mn-lt"/>
                          <a:ea typeface="+mn-ea"/>
                          <a:cs typeface="+mn-cs"/>
                        </a:rPr>
                        <a:t>; </a:t>
                      </a:r>
                      <a:endParaRPr lang="x-none" sz="1800" dirty="0">
                        <a:effectLst/>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en-US" sz="1800" kern="1200" dirty="0">
                          <a:solidFill>
                            <a:schemeClr val="tx1"/>
                          </a:solidFill>
                          <a:effectLst/>
                          <a:latin typeface="Arial" panose="020B0604020202020204" pitchFamily="34" charset="0"/>
                          <a:cs typeface="Arial" panose="020B0604020202020204" pitchFamily="34" charset="0"/>
                        </a:rPr>
                        <a:t>Instrument </a:t>
                      </a:r>
                      <a:r>
                        <a:rPr lang="en-US" sz="1800" kern="1200" dirty="0" err="1">
                          <a:solidFill>
                            <a:schemeClr val="tx1"/>
                          </a:solidFill>
                          <a:effectLst/>
                          <a:latin typeface="Arial" panose="020B0604020202020204" pitchFamily="34" charset="0"/>
                          <a:cs typeface="Arial" panose="020B0604020202020204" pitchFamily="34" charset="0"/>
                        </a:rPr>
                        <a:t>nxitës</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pronarin</a:t>
                      </a:r>
                      <a:r>
                        <a:rPr lang="en-US" sz="1800" kern="1200" dirty="0">
                          <a:solidFill>
                            <a:schemeClr val="tx1"/>
                          </a:solidFill>
                          <a:effectLst/>
                          <a:latin typeface="Arial" panose="020B0604020202020204" pitchFamily="34" charset="0"/>
                          <a:cs typeface="Arial" panose="020B0604020202020204" pitchFamily="34" charset="0"/>
                        </a:rPr>
                        <a:t> social, </a:t>
                      </a:r>
                      <a:r>
                        <a:rPr lang="en-US" sz="1800" kern="1200" dirty="0" err="1">
                          <a:solidFill>
                            <a:schemeClr val="tx1"/>
                          </a:solidFill>
                          <a:effectLst/>
                          <a:latin typeface="Arial" panose="020B0604020202020204" pitchFamily="34" charset="0"/>
                          <a:cs typeface="Arial" panose="020B0604020202020204" pitchFamily="34" charset="0"/>
                        </a:rPr>
                        <a:t>në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mungesë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politikës</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lehtësuese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fiskale</a:t>
                      </a:r>
                      <a:endParaRPr lang="sq-AL" sz="1800" kern="1200"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9481592"/>
                  </a:ext>
                </a:extLst>
              </a:tr>
            </a:tbl>
          </a:graphicData>
        </a:graphic>
      </p:graphicFrame>
    </p:spTree>
    <p:extLst>
      <p:ext uri="{BB962C8B-B14F-4D97-AF65-F5344CB8AC3E}">
        <p14:creationId xmlns:p14="http://schemas.microsoft.com/office/powerpoint/2010/main" val="3092773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825784" y="188931"/>
            <a:ext cx="10907760" cy="1293535"/>
          </a:xfrm>
        </p:spPr>
        <p:txBody>
          <a:bodyPr>
            <a:noAutofit/>
          </a:bodyPr>
          <a:lstStyle/>
          <a:p>
            <a:pPr algn="ctr"/>
            <a:r>
              <a:rPr lang="x-none" sz="2600" b="1" dirty="0">
                <a:solidFill>
                  <a:srgbClr val="C00000"/>
                </a:solidFill>
                <a:latin typeface="Arial" panose="020B0604020202020204" pitchFamily="34" charset="0"/>
                <a:cs typeface="Arial" panose="020B0604020202020204" pitchFamily="34" charset="0"/>
              </a:rPr>
              <a:t>P</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rmir</a:t>
            </a:r>
            <a:r>
              <a:rPr lang="en-GB" sz="2600" b="1" dirty="0" err="1">
                <a:solidFill>
                  <a:srgbClr val="C00000"/>
                </a:solidFill>
                <a:latin typeface="Arial" panose="020B0604020202020204" pitchFamily="34" charset="0"/>
                <a:cs typeface="Arial" panose="020B0604020202020204" pitchFamily="34" charset="0"/>
              </a:rPr>
              <a:t>ë</a:t>
            </a:r>
            <a:r>
              <a:rPr lang="x-none" sz="2600" b="1" dirty="0">
                <a:solidFill>
                  <a:srgbClr val="C00000"/>
                </a:solidFill>
                <a:latin typeface="Arial" panose="020B0604020202020204" pitchFamily="34" charset="0"/>
                <a:cs typeface="Arial" panose="020B0604020202020204" pitchFamily="34" charset="0"/>
              </a:rPr>
              <a:t>sim i proceDur</a:t>
            </a:r>
            <a:r>
              <a:rPr lang="en-GB" sz="2600" b="1" dirty="0" err="1">
                <a:solidFill>
                  <a:srgbClr val="C00000"/>
                </a:solidFill>
                <a:latin typeface="Arial" panose="020B0604020202020204" pitchFamily="34" charset="0"/>
                <a:cs typeface="Arial" panose="020B0604020202020204" pitchFamily="34" charset="0"/>
              </a:rPr>
              <a:t>ës</a:t>
            </a:r>
            <a:endParaRPr lang="x-none" sz="2600" dirty="0">
              <a:solidFill>
                <a:srgbClr val="C0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8</a:t>
            </a:fld>
            <a:endParaRPr lang="en-US"/>
          </a:p>
        </p:txBody>
      </p:sp>
      <p:graphicFrame>
        <p:nvGraphicFramePr>
          <p:cNvPr id="13" name="Table 13">
            <a:extLst>
              <a:ext uri="{FF2B5EF4-FFF2-40B4-BE49-F238E27FC236}">
                <a16:creationId xmlns:a16="http://schemas.microsoft.com/office/drawing/2014/main" id="{2ACF8C07-8059-91E7-6917-57ACD4782C1D}"/>
              </a:ext>
            </a:extLst>
          </p:cNvPr>
          <p:cNvGraphicFramePr>
            <a:graphicFrameLocks noGrp="1"/>
          </p:cNvGraphicFramePr>
          <p:nvPr>
            <p:extLst>
              <p:ext uri="{D42A27DB-BD31-4B8C-83A1-F6EECF244321}">
                <p14:modId xmlns:p14="http://schemas.microsoft.com/office/powerpoint/2010/main" val="2468379843"/>
              </p:ext>
            </p:extLst>
          </p:nvPr>
        </p:nvGraphicFramePr>
        <p:xfrm>
          <a:off x="349624" y="1482466"/>
          <a:ext cx="11492752" cy="4014468"/>
        </p:xfrm>
        <a:graphic>
          <a:graphicData uri="http://schemas.openxmlformats.org/drawingml/2006/table">
            <a:tbl>
              <a:tblPr firstRow="1" bandRow="1">
                <a:tableStyleId>{72833802-FEF1-4C79-8D5D-14CF1EAF98D9}</a:tableStyleId>
              </a:tblPr>
              <a:tblGrid>
                <a:gridCol w="1441844">
                  <a:extLst>
                    <a:ext uri="{9D8B030D-6E8A-4147-A177-3AD203B41FA5}">
                      <a16:colId xmlns:a16="http://schemas.microsoft.com/office/drawing/2014/main" val="783766328"/>
                    </a:ext>
                  </a:extLst>
                </a:gridCol>
                <a:gridCol w="1441844">
                  <a:extLst>
                    <a:ext uri="{9D8B030D-6E8A-4147-A177-3AD203B41FA5}">
                      <a16:colId xmlns:a16="http://schemas.microsoft.com/office/drawing/2014/main" val="420914789"/>
                    </a:ext>
                  </a:extLst>
                </a:gridCol>
                <a:gridCol w="5211722">
                  <a:extLst>
                    <a:ext uri="{9D8B030D-6E8A-4147-A177-3AD203B41FA5}">
                      <a16:colId xmlns:a16="http://schemas.microsoft.com/office/drawing/2014/main" val="1839999544"/>
                    </a:ext>
                  </a:extLst>
                </a:gridCol>
                <a:gridCol w="3397342">
                  <a:extLst>
                    <a:ext uri="{9D8B030D-6E8A-4147-A177-3AD203B41FA5}">
                      <a16:colId xmlns:a16="http://schemas.microsoft.com/office/drawing/2014/main" val="369324482"/>
                    </a:ext>
                  </a:extLst>
                </a:gridCol>
              </a:tblGrid>
              <a:tr h="432808">
                <a:tc>
                  <a:txBody>
                    <a:bodyPr/>
                    <a:lstStyle/>
                    <a:p>
                      <a:pPr algn="ctr"/>
                      <a:r>
                        <a:rPr lang="en-US" sz="2000" b="1" dirty="0">
                          <a:latin typeface="Arial" panose="020B0604020202020204" pitchFamily="34" charset="0"/>
                          <a:cs typeface="Arial" panose="020B0604020202020204" pitchFamily="34" charset="0"/>
                        </a:rPr>
                        <a:t>Neni</a:t>
                      </a:r>
                      <a:endParaRPr lang="x-none" sz="2000" b="1" dirty="0">
                        <a:latin typeface="Arial" panose="020B0604020202020204" pitchFamily="34" charset="0"/>
                        <a:cs typeface="Arial" panose="020B0604020202020204" pitchFamily="34" charset="0"/>
                      </a:endParaRPr>
                    </a:p>
                  </a:txBody>
                  <a:tcPr/>
                </a:tc>
                <a:tc>
                  <a:txBody>
                    <a:bodyPr/>
                    <a:lstStyle/>
                    <a:p>
                      <a:pPr algn="ctr"/>
                      <a:r>
                        <a:rPr lang="x-none" sz="2000" b="1" dirty="0">
                          <a:latin typeface="Arial" panose="020B0604020202020204" pitchFamily="34" charset="0"/>
                          <a:cs typeface="Arial" panose="020B0604020202020204" pitchFamily="34" charset="0"/>
                        </a:rPr>
                        <a:t>Ndrysh</a:t>
                      </a:r>
                      <a:r>
                        <a:rPr lang="en-US" sz="2000" b="1" dirty="0">
                          <a:latin typeface="Arial" panose="020B0604020202020204" pitchFamily="34" charset="0"/>
                          <a:cs typeface="Arial" panose="020B0604020202020204" pitchFamily="34" charset="0"/>
                        </a:rPr>
                        <a:t>on</a:t>
                      </a:r>
                      <a:r>
                        <a:rPr lang="x-none" sz="2000" b="1" dirty="0">
                          <a:latin typeface="Arial" panose="020B0604020202020204" pitchFamily="34" charset="0"/>
                          <a:cs typeface="Arial" panose="020B0604020202020204" pitchFamily="34" charset="0"/>
                        </a:rPr>
                        <a:t> </a:t>
                      </a:r>
                    </a:p>
                  </a:txBody>
                  <a:tcPr/>
                </a:tc>
                <a:tc>
                  <a:txBody>
                    <a:bodyPr/>
                    <a:lstStyle/>
                    <a:p>
                      <a:pPr algn="ctr"/>
                      <a:r>
                        <a:rPr lang="x-none" sz="2000" b="1" dirty="0">
                          <a:latin typeface="Arial" panose="020B0604020202020204" pitchFamily="34" charset="0"/>
                          <a:cs typeface="Arial" panose="020B0604020202020204" pitchFamily="34" charset="0"/>
                        </a:rPr>
                        <a:t>Çfar</a:t>
                      </a:r>
                      <a:r>
                        <a:rPr lang="en-GB" sz="2000" b="1" dirty="0" err="1">
                          <a:latin typeface="Arial" panose="020B0604020202020204" pitchFamily="34" charset="0"/>
                          <a:cs typeface="Arial" panose="020B0604020202020204" pitchFamily="34" charset="0"/>
                        </a:rPr>
                        <a:t>ë</a:t>
                      </a:r>
                      <a:r>
                        <a:rPr lang="x-none" sz="2000" b="1" dirty="0">
                          <a:latin typeface="Arial" panose="020B0604020202020204" pitchFamily="34" charset="0"/>
                          <a:cs typeface="Arial" panose="020B0604020202020204" pitchFamily="34" charset="0"/>
                        </a:rPr>
                        <a:t> ndryshon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chemeClr val="bg1"/>
                          </a:solidFill>
                          <a:effectLst/>
                          <a:latin typeface="+mn-lt"/>
                          <a:ea typeface="+mn-ea"/>
                          <a:cs typeface="+mn-cs"/>
                        </a:rPr>
                        <a:t>Komente</a:t>
                      </a:r>
                      <a:r>
                        <a:rPr lang="en-US" sz="2000" b="1" kern="1200" dirty="0">
                          <a:solidFill>
                            <a:schemeClr val="bg1"/>
                          </a:solidFill>
                          <a:effectLst/>
                          <a:latin typeface="+mn-lt"/>
                          <a:ea typeface="+mn-ea"/>
                          <a:cs typeface="+mn-cs"/>
                        </a:rPr>
                        <a:t> (</a:t>
                      </a:r>
                      <a:r>
                        <a:rPr lang="en-US" sz="2000" b="1" kern="1200" dirty="0" err="1">
                          <a:solidFill>
                            <a:schemeClr val="bg1"/>
                          </a:solidFill>
                          <a:effectLst/>
                          <a:latin typeface="+mn-lt"/>
                          <a:ea typeface="+mn-ea"/>
                          <a:cs typeface="+mn-cs"/>
                        </a:rPr>
                        <a:t>argumente</a:t>
                      </a:r>
                      <a:r>
                        <a:rPr lang="en-US" sz="2000" b="1" kern="1200" dirty="0">
                          <a:solidFill>
                            <a:schemeClr val="bg1"/>
                          </a:solidFill>
                          <a:effectLst/>
                          <a:latin typeface="+mn-lt"/>
                          <a:ea typeface="+mn-ea"/>
                          <a:cs typeface="+mn-cs"/>
                        </a:rPr>
                        <a:t>/</a:t>
                      </a:r>
                      <a:r>
                        <a:rPr lang="en-US" sz="2000" b="1" kern="1200" dirty="0" err="1">
                          <a:solidFill>
                            <a:schemeClr val="bg1"/>
                          </a:solidFill>
                          <a:effectLst/>
                          <a:latin typeface="+mn-lt"/>
                          <a:ea typeface="+mn-ea"/>
                          <a:cs typeface="+mn-cs"/>
                        </a:rPr>
                        <a:t>sqarime</a:t>
                      </a:r>
                      <a:r>
                        <a:rPr lang="en-US" sz="2000" b="1" kern="1200" dirty="0">
                          <a:solidFill>
                            <a:schemeClr val="bg1"/>
                          </a:solidFill>
                          <a:effectLst/>
                          <a:latin typeface="+mn-lt"/>
                          <a:ea typeface="+mn-ea"/>
                          <a:cs typeface="+mn-cs"/>
                        </a:rPr>
                        <a:t>)</a:t>
                      </a:r>
                      <a:r>
                        <a:rPr lang="x-none" sz="2000" b="1"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766169072"/>
                  </a:ext>
                </a:extLst>
              </a:tr>
              <a:tr h="1027428">
                <a:tc>
                  <a:txBody>
                    <a:bodyPr/>
                    <a:lstStyle/>
                    <a:p>
                      <a:pPr algn="ctr"/>
                      <a:r>
                        <a:rPr lang="en-US" sz="2000" b="1" dirty="0">
                          <a:latin typeface="Arial" panose="020B0604020202020204" pitchFamily="34" charset="0"/>
                          <a:cs typeface="Arial" panose="020B0604020202020204" pitchFamily="34" charset="0"/>
                        </a:rPr>
                        <a:t>11</a:t>
                      </a:r>
                      <a:endParaRPr lang="x-none" sz="2000" b="1" dirty="0">
                        <a:latin typeface="Arial" panose="020B0604020202020204" pitchFamily="34" charset="0"/>
                        <a:cs typeface="Arial" panose="020B0604020202020204" pitchFamily="34" charset="0"/>
                      </a:endParaRPr>
                    </a:p>
                  </a:txBody>
                  <a:tcPr/>
                </a:tc>
                <a:tc>
                  <a:txBody>
                    <a:bodyPr/>
                    <a:lstStyle/>
                    <a:p>
                      <a:pPr algn="ctr"/>
                      <a:r>
                        <a:rPr lang="en-GB" sz="2000" b="1" dirty="0">
                          <a:latin typeface="Arial" panose="020B0604020202020204" pitchFamily="34" charset="0"/>
                          <a:cs typeface="Arial" panose="020B0604020202020204" pitchFamily="34" charset="0"/>
                        </a:rPr>
                        <a:t>N</a:t>
                      </a:r>
                      <a:r>
                        <a:rPr lang="x-none" sz="2000" b="1" dirty="0">
                          <a:latin typeface="Arial" panose="020B0604020202020204" pitchFamily="34" charset="0"/>
                          <a:cs typeface="Arial" panose="020B0604020202020204" pitchFamily="34" charset="0"/>
                        </a:rPr>
                        <a:t>eni </a:t>
                      </a:r>
                      <a:r>
                        <a:rPr lang="en-US" sz="2000" b="1" dirty="0">
                          <a:latin typeface="Arial" panose="020B0604020202020204" pitchFamily="34" charset="0"/>
                          <a:cs typeface="Arial" panose="020B0604020202020204" pitchFamily="34" charset="0"/>
                        </a:rPr>
                        <a:t>30</a:t>
                      </a:r>
                      <a:r>
                        <a:rPr lang="x-none"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Përcaktimi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qirasë</a:t>
                      </a:r>
                      <a:r>
                        <a:rPr lang="en-US" sz="1400" dirty="0">
                          <a:latin typeface="Arial" panose="020B0604020202020204" pitchFamily="34" charset="0"/>
                          <a:cs typeface="Arial" panose="020B0604020202020204" pitchFamily="34" charset="0"/>
                        </a:rPr>
                        <a:t>)</a:t>
                      </a:r>
                      <a:endParaRPr lang="x-none" sz="1400" dirty="0">
                        <a:latin typeface="Arial" panose="020B0604020202020204" pitchFamily="34" charset="0"/>
                        <a:cs typeface="Arial" panose="020B0604020202020204" pitchFamily="34" charset="0"/>
                      </a:endParaRPr>
                    </a:p>
                  </a:txBody>
                  <a:tcPr/>
                </a:tc>
                <a:tc>
                  <a:txBody>
                    <a:bodyPr/>
                    <a:lstStyle/>
                    <a:p>
                      <a:pPr marL="457200" indent="-457200">
                        <a:buFont typeface="Arial" panose="020B0604020202020204" pitchFamily="34" charset="0"/>
                        <a:buChar char="•"/>
                      </a:pPr>
                      <a:r>
                        <a:rPr lang="en-US" sz="1800" kern="1200" dirty="0" err="1">
                          <a:solidFill>
                            <a:schemeClr val="tx1"/>
                          </a:solidFill>
                          <a:effectLst/>
                          <a:latin typeface="Arial" panose="020B0604020202020204" pitchFamily="34" charset="0"/>
                          <a:cs typeface="Arial" panose="020B0604020202020204" pitchFamily="34" charset="0"/>
                        </a:rPr>
                        <a:t>Përcakton</a:t>
                      </a:r>
                      <a:r>
                        <a:rPr lang="en-US" sz="1800" kern="1200" dirty="0">
                          <a:solidFill>
                            <a:schemeClr val="tx1"/>
                          </a:solidFill>
                          <a:effectLst/>
                          <a:latin typeface="Arial" panose="020B0604020202020204" pitchFamily="34" charset="0"/>
                          <a:cs typeface="Arial" panose="020B0604020202020204" pitchFamily="34" charset="0"/>
                        </a:rPr>
                        <a:t> format e </a:t>
                      </a:r>
                      <a:r>
                        <a:rPr lang="en-US" sz="1800" kern="1200" dirty="0" err="1">
                          <a:solidFill>
                            <a:schemeClr val="tx1"/>
                          </a:solidFill>
                          <a:effectLst/>
                          <a:latin typeface="Arial" panose="020B0604020202020204" pitchFamily="34" charset="0"/>
                          <a:cs typeface="Arial" panose="020B0604020202020204" pitchFamily="34" charset="0"/>
                        </a:rPr>
                        <a:t>ndryshme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llogaritjes</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qirasë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sociale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forma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ndryshme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sigurimi</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banesave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sociale</a:t>
                      </a:r>
                      <a:endParaRPr lang="x-none" sz="1800" dirty="0">
                        <a:effectLst/>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en-US" sz="1800" kern="1200" dirty="0" err="1">
                          <a:solidFill>
                            <a:schemeClr val="tx1"/>
                          </a:solidFill>
                          <a:effectLst/>
                          <a:latin typeface="Arial" panose="020B0604020202020204" pitchFamily="34" charset="0"/>
                          <a:cs typeface="Arial" panose="020B0604020202020204" pitchFamily="34" charset="0"/>
                        </a:rPr>
                        <a:t>Qartëson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procedurat</a:t>
                      </a:r>
                      <a:endParaRPr lang="sq-AL" sz="1800" kern="1200"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4923525"/>
                  </a:ext>
                </a:extLst>
              </a:tr>
              <a:tr h="1027428">
                <a:tc>
                  <a:txBody>
                    <a:bodyPr/>
                    <a:lstStyle/>
                    <a:p>
                      <a:pPr algn="ctr"/>
                      <a:r>
                        <a:rPr lang="en-US" sz="2000" b="1" dirty="0">
                          <a:latin typeface="Arial" panose="020B0604020202020204" pitchFamily="34" charset="0"/>
                          <a:cs typeface="Arial" panose="020B0604020202020204" pitchFamily="34" charset="0"/>
                        </a:rPr>
                        <a:t>19</a:t>
                      </a:r>
                      <a:endParaRPr lang="x-none" sz="2000" b="1" dirty="0">
                        <a:latin typeface="Arial" panose="020B0604020202020204" pitchFamily="34" charset="0"/>
                        <a:cs typeface="Arial" panose="020B0604020202020204" pitchFamily="34" charset="0"/>
                      </a:endParaRPr>
                    </a:p>
                  </a:txBody>
                  <a:tcPr/>
                </a:tc>
                <a:tc>
                  <a:txBody>
                    <a:bodyPr/>
                    <a:lstStyle/>
                    <a:p>
                      <a:pPr algn="ctr"/>
                      <a:r>
                        <a:rPr lang="en-US" sz="2000" b="1" dirty="0" err="1">
                          <a:latin typeface="Arial" panose="020B0604020202020204" pitchFamily="34" charset="0"/>
                          <a:cs typeface="Arial" panose="020B0604020202020204" pitchFamily="34" charset="0"/>
                        </a:rPr>
                        <a:t>Nenin</a:t>
                      </a:r>
                      <a:r>
                        <a:rPr lang="en-US" sz="2000" b="1" dirty="0">
                          <a:latin typeface="Arial" panose="020B0604020202020204" pitchFamily="34" charset="0"/>
                          <a:cs typeface="Arial" panose="020B0604020202020204" pitchFamily="34" charset="0"/>
                        </a:rPr>
                        <a:t> 42</a:t>
                      </a:r>
                    </a:p>
                    <a:p>
                      <a:pPr algn="ct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Instrumentet</a:t>
                      </a:r>
                      <a:r>
                        <a:rPr lang="en-US" sz="1400" dirty="0">
                          <a:latin typeface="Arial" panose="020B0604020202020204" pitchFamily="34" charset="0"/>
                          <a:cs typeface="Arial" panose="020B0604020202020204" pitchFamily="34" charset="0"/>
                        </a:rPr>
                        <a:t> e </a:t>
                      </a:r>
                      <a:r>
                        <a:rPr lang="en-US" sz="1400" dirty="0" err="1">
                          <a:latin typeface="Arial" panose="020B0604020202020204" pitchFamily="34" charset="0"/>
                          <a:cs typeface="Arial" panose="020B0604020202020204" pitchFamily="34" charset="0"/>
                        </a:rPr>
                        <a:t>programit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të</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përmirësimit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të</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banesave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dhe</a:t>
                      </a:r>
                      <a:r>
                        <a:rPr lang="en-US" sz="1400" dirty="0">
                          <a:latin typeface="Arial" panose="020B0604020202020204" pitchFamily="34" charset="0"/>
                          <a:cs typeface="Arial" panose="020B0604020202020204" pitchFamily="34" charset="0"/>
                        </a:rPr>
                        <a:t> VPP)</a:t>
                      </a:r>
                      <a:endParaRPr lang="x-none" sz="1800" dirty="0">
                        <a:latin typeface="Arial" panose="020B0604020202020204" pitchFamily="34" charset="0"/>
                        <a:cs typeface="Arial" panose="020B0604020202020204" pitchFamily="34" charset="0"/>
                      </a:endParaRPr>
                    </a:p>
                  </a:txBody>
                  <a:tcPr/>
                </a:tc>
                <a:tc>
                  <a:txBody>
                    <a:bodyPr/>
                    <a:lstStyle/>
                    <a:p>
                      <a:pPr marL="457200" indent="-457200">
                        <a:buFont typeface="Arial" panose="020B0604020202020204" pitchFamily="34" charset="0"/>
                        <a:buChar char="•"/>
                      </a:pPr>
                      <a:r>
                        <a:rPr lang="en-US" sz="1800" kern="1200" dirty="0" err="1">
                          <a:solidFill>
                            <a:schemeClr val="tx1"/>
                          </a:solidFill>
                          <a:effectLst/>
                          <a:latin typeface="+mn-lt"/>
                          <a:ea typeface="+mn-ea"/>
                          <a:cs typeface="+mn-cs"/>
                        </a:rPr>
                        <a:t>Plotëson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kuptimin</a:t>
                      </a:r>
                      <a:r>
                        <a:rPr lang="en-US" sz="1800" kern="1200" dirty="0">
                          <a:solidFill>
                            <a:schemeClr val="tx1"/>
                          </a:solidFill>
                          <a:effectLst/>
                          <a:latin typeface="+mn-lt"/>
                          <a:ea typeface="+mn-ea"/>
                          <a:cs typeface="+mn-cs"/>
                        </a:rPr>
                        <a:t> e </a:t>
                      </a:r>
                      <a:r>
                        <a:rPr lang="en-US" sz="1800" kern="1200" dirty="0" err="1">
                          <a:solidFill>
                            <a:schemeClr val="tx1"/>
                          </a:solidFill>
                          <a:effectLst/>
                          <a:latin typeface="+mn-lt"/>
                          <a:ea typeface="+mn-ea"/>
                          <a:cs typeface="+mn-cs"/>
                        </a:rPr>
                        <a:t>termit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Vendbaim</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i</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papërshtatshëm</a:t>
                      </a:r>
                      <a:r>
                        <a:rPr lang="en-US" sz="1800" kern="1200" dirty="0">
                          <a:solidFill>
                            <a:schemeClr val="tx1"/>
                          </a:solidFill>
                          <a:effectLst/>
                          <a:latin typeface="+mn-lt"/>
                          <a:ea typeface="+mn-ea"/>
                          <a:cs typeface="+mn-cs"/>
                        </a:rPr>
                        <a:t>” (VPP) </a:t>
                      </a:r>
                      <a:r>
                        <a:rPr lang="en-US" sz="1800" kern="1200" dirty="0" err="1">
                          <a:solidFill>
                            <a:schemeClr val="tx1"/>
                          </a:solidFill>
                          <a:effectLst/>
                          <a:latin typeface="+mn-lt"/>
                          <a:ea typeface="+mn-ea"/>
                          <a:cs typeface="+mn-cs"/>
                        </a:rPr>
                        <a:t>dhe</a:t>
                      </a:r>
                      <a:r>
                        <a:rPr lang="en-US" sz="1800" kern="1200" dirty="0">
                          <a:solidFill>
                            <a:schemeClr val="tx1"/>
                          </a:solidFill>
                          <a:effectLst/>
                          <a:latin typeface="+mn-lt"/>
                          <a:ea typeface="+mn-ea"/>
                          <a:cs typeface="+mn-cs"/>
                        </a:rPr>
                        <a:t> e </a:t>
                      </a:r>
                      <a:r>
                        <a:rPr lang="en-US" sz="1800" kern="1200" dirty="0" err="1">
                          <a:solidFill>
                            <a:schemeClr val="tx1"/>
                          </a:solidFill>
                          <a:effectLst/>
                          <a:latin typeface="+mn-lt"/>
                          <a:ea typeface="+mn-ea"/>
                          <a:cs typeface="+mn-cs"/>
                        </a:rPr>
                        <a:t>bën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të</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zbatueshëm</a:t>
                      </a:r>
                      <a:r>
                        <a:rPr lang="en-US" sz="1800" kern="1200" dirty="0">
                          <a:solidFill>
                            <a:schemeClr val="tx1"/>
                          </a:solidFill>
                          <a:effectLst/>
                          <a:latin typeface="+mn-lt"/>
                          <a:ea typeface="+mn-ea"/>
                          <a:cs typeface="+mn-cs"/>
                        </a:rPr>
                        <a:t> duke e </a:t>
                      </a:r>
                      <a:r>
                        <a:rPr lang="en-US" sz="1800" kern="1200" dirty="0" err="1">
                          <a:solidFill>
                            <a:schemeClr val="tx1"/>
                          </a:solidFill>
                          <a:effectLst/>
                          <a:latin typeface="+mn-lt"/>
                          <a:ea typeface="+mn-ea"/>
                          <a:cs typeface="+mn-cs"/>
                        </a:rPr>
                        <a:t>përfshirë</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si</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një</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nga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programet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për</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strehimin</a:t>
                      </a:r>
                      <a:r>
                        <a:rPr lang="en-US" sz="1800" kern="1200" dirty="0">
                          <a:solidFill>
                            <a:schemeClr val="tx1"/>
                          </a:solidFill>
                          <a:effectLst/>
                          <a:latin typeface="+mn-lt"/>
                          <a:ea typeface="+mn-ea"/>
                          <a:cs typeface="+mn-cs"/>
                        </a:rPr>
                        <a:t> social </a:t>
                      </a:r>
                    </a:p>
                    <a:p>
                      <a:pPr marL="457200" indent="-457200">
                        <a:buFont typeface="Arial" panose="020B0604020202020204" pitchFamily="34" charset="0"/>
                        <a:buChar char="•"/>
                      </a:pPr>
                      <a:r>
                        <a:rPr lang="en-US" sz="1800" kern="1200" dirty="0" err="1">
                          <a:solidFill>
                            <a:schemeClr val="tx1"/>
                          </a:solidFill>
                          <a:effectLst/>
                          <a:latin typeface="+mn-lt"/>
                          <a:ea typeface="+mn-ea"/>
                          <a:cs typeface="+mn-cs"/>
                        </a:rPr>
                        <a:t>përcakton</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kufinj</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financimi</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për</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programet</a:t>
                      </a:r>
                      <a:r>
                        <a:rPr lang="en-US" sz="1800" kern="1200" dirty="0">
                          <a:solidFill>
                            <a:schemeClr val="tx1"/>
                          </a:solidFill>
                          <a:effectLst/>
                          <a:latin typeface="+mn-lt"/>
                          <a:ea typeface="+mn-ea"/>
                          <a:cs typeface="+mn-cs"/>
                        </a:rPr>
                        <a:t> e </a:t>
                      </a:r>
                      <a:r>
                        <a:rPr lang="en-US" sz="1800" kern="1200" dirty="0" err="1">
                          <a:solidFill>
                            <a:schemeClr val="tx1"/>
                          </a:solidFill>
                          <a:effectLst/>
                          <a:latin typeface="+mn-lt"/>
                          <a:ea typeface="+mn-ea"/>
                          <a:cs typeface="+mn-cs"/>
                        </a:rPr>
                        <a:t>përmirësimit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banesave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adaptimit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objekteve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shtetërore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në</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banesa</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sociale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dhe</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përmirësimit</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të</a:t>
                      </a:r>
                      <a:r>
                        <a:rPr lang="en-US" sz="1800" kern="1200" dirty="0">
                          <a:solidFill>
                            <a:schemeClr val="tx1"/>
                          </a:solidFill>
                          <a:effectLst/>
                          <a:latin typeface="+mn-lt"/>
                          <a:ea typeface="+mn-ea"/>
                          <a:cs typeface="+mn-cs"/>
                        </a:rPr>
                        <a:t> VPP</a:t>
                      </a:r>
                      <a:endParaRPr lang="x-none" sz="1800" dirty="0">
                        <a:effectLst/>
                        <a:latin typeface="Arial" panose="020B0604020202020204" pitchFamily="34" charset="0"/>
                        <a:cs typeface="Arial" panose="020B0604020202020204" pitchFamily="34" charset="0"/>
                      </a:endParaRPr>
                    </a:p>
                  </a:txBody>
                  <a:tcPr/>
                </a:tc>
                <a:tc>
                  <a:txBody>
                    <a:bodyPr/>
                    <a:lstStyle/>
                    <a:p>
                      <a:pPr marL="457200" indent="-457200">
                        <a:buFont typeface="Wingdings" pitchFamily="2" charset="2"/>
                        <a:buChar char="§"/>
                      </a:pPr>
                      <a:r>
                        <a:rPr lang="en-US" sz="1800" kern="1200" dirty="0" err="1">
                          <a:solidFill>
                            <a:schemeClr val="tx1"/>
                          </a:solidFill>
                          <a:effectLst/>
                          <a:latin typeface="Arial" panose="020B0604020202020204" pitchFamily="34" charset="0"/>
                          <a:cs typeface="Arial" panose="020B0604020202020204" pitchFamily="34" charset="0"/>
                        </a:rPr>
                        <a:t>Qartësim</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procedurash</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dhe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hapësirë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ligjore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miratimin</a:t>
                      </a:r>
                      <a:r>
                        <a:rPr lang="en-US" sz="1800" kern="1200" dirty="0">
                          <a:solidFill>
                            <a:schemeClr val="tx1"/>
                          </a:solidFill>
                          <a:effectLst/>
                          <a:latin typeface="Arial" panose="020B0604020202020204" pitchFamily="34" charset="0"/>
                          <a:cs typeface="Arial" panose="020B0604020202020204" pitchFamily="34" charset="0"/>
                        </a:rPr>
                        <a:t> e </a:t>
                      </a:r>
                      <a:r>
                        <a:rPr lang="en-US" sz="1800" kern="1200" dirty="0" err="1">
                          <a:solidFill>
                            <a:schemeClr val="tx1"/>
                          </a:solidFill>
                          <a:effectLst/>
                          <a:latin typeface="Arial" panose="020B0604020202020204" pitchFamily="34" charset="0"/>
                          <a:cs typeface="Arial" panose="020B0604020202020204" pitchFamily="34" charset="0"/>
                        </a:rPr>
                        <a:t>ToR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thirrjeve</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projekte</a:t>
                      </a:r>
                      <a:r>
                        <a:rPr lang="en-US" sz="1800" kern="1200" dirty="0">
                          <a:solidFill>
                            <a:schemeClr val="tx1"/>
                          </a:solidFill>
                          <a:effectLst/>
                          <a:latin typeface="Arial" panose="020B0604020202020204" pitchFamily="34" charset="0"/>
                          <a:cs typeface="Arial" panose="020B0604020202020204" pitchFamily="34" charset="0"/>
                        </a:rPr>
                        <a:t> me </a:t>
                      </a:r>
                      <a:r>
                        <a:rPr lang="en-US" sz="1800" kern="1200" dirty="0" err="1">
                          <a:solidFill>
                            <a:schemeClr val="tx1"/>
                          </a:solidFill>
                          <a:effectLst/>
                          <a:latin typeface="Arial" panose="020B0604020202020204" pitchFamily="34" charset="0"/>
                          <a:cs typeface="Arial" panose="020B0604020202020204" pitchFamily="34" charset="0"/>
                        </a:rPr>
                        <a:t>urdhër</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të</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Ministrit</a:t>
                      </a:r>
                      <a:endParaRPr lang="sq-AL" sz="1800" kern="1200"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9481592"/>
                  </a:ext>
                </a:extLst>
              </a:tr>
            </a:tbl>
          </a:graphicData>
        </a:graphic>
      </p:graphicFrame>
    </p:spTree>
    <p:extLst>
      <p:ext uri="{BB962C8B-B14F-4D97-AF65-F5344CB8AC3E}">
        <p14:creationId xmlns:p14="http://schemas.microsoft.com/office/powerpoint/2010/main" val="100319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DC9E95-8FDC-F23B-6999-2E8F49E5A572}"/>
              </a:ext>
            </a:extLst>
          </p:cNvPr>
          <p:cNvSpPr>
            <a:spLocks noGrp="1"/>
          </p:cNvSpPr>
          <p:nvPr>
            <p:ph type="title"/>
          </p:nvPr>
        </p:nvSpPr>
        <p:spPr>
          <a:xfrm>
            <a:off x="1069848" y="484632"/>
            <a:ext cx="10058400" cy="1149096"/>
          </a:xfrm>
        </p:spPr>
        <p:txBody>
          <a:bodyPr>
            <a:noAutofit/>
          </a:bodyPr>
          <a:lstStyle/>
          <a:p>
            <a:pPr algn="ct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MUNDËsi</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tË</a:t>
            </a:r>
            <a:r>
              <a:rPr lang="en-US" sz="2600"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6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reja</a:t>
            </a:r>
            <a:endParaRPr lang="x-none" sz="2600" b="1" dirty="0">
              <a:solidFill>
                <a:srgbClr val="0070C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620DEDDB-EC70-44D6-A8E1-2FBAF38ECB09}" type="slidenum">
              <a:rPr lang="en-US" smtClean="0"/>
              <a:t>9</a:t>
            </a:fld>
            <a:endParaRPr lang="en-US"/>
          </a:p>
        </p:txBody>
      </p:sp>
      <p:graphicFrame>
        <p:nvGraphicFramePr>
          <p:cNvPr id="4" name="Table 13">
            <a:extLst>
              <a:ext uri="{FF2B5EF4-FFF2-40B4-BE49-F238E27FC236}">
                <a16:creationId xmlns:a16="http://schemas.microsoft.com/office/drawing/2014/main" id="{31BADBD6-5D1F-21E6-F9CE-67EC58107832}"/>
              </a:ext>
            </a:extLst>
          </p:cNvPr>
          <p:cNvGraphicFramePr>
            <a:graphicFrameLocks noGrp="1"/>
          </p:cNvGraphicFramePr>
          <p:nvPr>
            <p:ph idx="1"/>
            <p:extLst>
              <p:ext uri="{D42A27DB-BD31-4B8C-83A1-F6EECF244321}">
                <p14:modId xmlns:p14="http://schemas.microsoft.com/office/powerpoint/2010/main" val="4028128000"/>
              </p:ext>
            </p:extLst>
          </p:nvPr>
        </p:nvGraphicFramePr>
        <p:xfrm>
          <a:off x="648929" y="1769805"/>
          <a:ext cx="10725846" cy="4846320"/>
        </p:xfrm>
        <a:graphic>
          <a:graphicData uri="http://schemas.openxmlformats.org/drawingml/2006/table">
            <a:tbl>
              <a:tblPr firstRow="1" bandRow="1">
                <a:tableStyleId>{69012ECD-51FC-41F1-AA8D-1B2483CD663E}</a:tableStyleId>
              </a:tblPr>
              <a:tblGrid>
                <a:gridCol w="757840">
                  <a:extLst>
                    <a:ext uri="{9D8B030D-6E8A-4147-A177-3AD203B41FA5}">
                      <a16:colId xmlns:a16="http://schemas.microsoft.com/office/drawing/2014/main" val="692785164"/>
                    </a:ext>
                  </a:extLst>
                </a:gridCol>
                <a:gridCol w="1637882">
                  <a:extLst>
                    <a:ext uri="{9D8B030D-6E8A-4147-A177-3AD203B41FA5}">
                      <a16:colId xmlns:a16="http://schemas.microsoft.com/office/drawing/2014/main" val="420914789"/>
                    </a:ext>
                  </a:extLst>
                </a:gridCol>
                <a:gridCol w="4662435">
                  <a:extLst>
                    <a:ext uri="{9D8B030D-6E8A-4147-A177-3AD203B41FA5}">
                      <a16:colId xmlns:a16="http://schemas.microsoft.com/office/drawing/2014/main" val="1839999544"/>
                    </a:ext>
                  </a:extLst>
                </a:gridCol>
                <a:gridCol w="3667689">
                  <a:extLst>
                    <a:ext uri="{9D8B030D-6E8A-4147-A177-3AD203B41FA5}">
                      <a16:colId xmlns:a16="http://schemas.microsoft.com/office/drawing/2014/main" val="369324482"/>
                    </a:ext>
                  </a:extLst>
                </a:gridCol>
              </a:tblGrid>
              <a:tr h="437715">
                <a:tc>
                  <a:txBody>
                    <a:bodyPr/>
                    <a:lstStyle/>
                    <a:p>
                      <a:pPr algn="ctr"/>
                      <a:r>
                        <a:rPr lang="en-US" sz="1800" b="1" i="0" dirty="0">
                          <a:latin typeface="Arial" panose="020B0604020202020204" pitchFamily="34" charset="0"/>
                          <a:cs typeface="Arial" panose="020B0604020202020204" pitchFamily="34" charset="0"/>
                        </a:rPr>
                        <a:t>Neni</a:t>
                      </a:r>
                      <a:endParaRPr lang="x-none" sz="1800" b="1" i="0" dirty="0">
                        <a:latin typeface="Arial" panose="020B0604020202020204" pitchFamily="34" charset="0"/>
                        <a:cs typeface="Arial" panose="020B0604020202020204" pitchFamily="34" charset="0"/>
                      </a:endParaRPr>
                    </a:p>
                  </a:txBody>
                  <a:tcPr>
                    <a:solidFill>
                      <a:srgbClr val="0070C0"/>
                    </a:solidFill>
                  </a:tcPr>
                </a:tc>
                <a:tc>
                  <a:txBody>
                    <a:bodyPr/>
                    <a:lstStyle/>
                    <a:p>
                      <a:pPr algn="ctr"/>
                      <a:r>
                        <a:rPr lang="x-none" sz="1800" b="1" i="0" dirty="0">
                          <a:latin typeface="Arial" panose="020B0604020202020204" pitchFamily="34" charset="0"/>
                          <a:cs typeface="Arial" panose="020B0604020202020204" pitchFamily="34" charset="0"/>
                        </a:rPr>
                        <a:t>Ndrysh</a:t>
                      </a:r>
                      <a:r>
                        <a:rPr lang="en-US" sz="1800" b="1" i="0" dirty="0">
                          <a:latin typeface="Arial" panose="020B0604020202020204" pitchFamily="34" charset="0"/>
                          <a:cs typeface="Arial" panose="020B0604020202020204" pitchFamily="34" charset="0"/>
                        </a:rPr>
                        <a:t>on</a:t>
                      </a:r>
                      <a:r>
                        <a:rPr lang="x-none" sz="1800" b="1" i="0" dirty="0">
                          <a:latin typeface="Arial" panose="020B0604020202020204" pitchFamily="34" charset="0"/>
                          <a:cs typeface="Arial" panose="020B0604020202020204" pitchFamily="34" charset="0"/>
                        </a:rPr>
                        <a:t> </a:t>
                      </a:r>
                    </a:p>
                  </a:txBody>
                  <a:tcPr>
                    <a:solidFill>
                      <a:srgbClr val="0070C0"/>
                    </a:solidFill>
                  </a:tcPr>
                </a:tc>
                <a:tc>
                  <a:txBody>
                    <a:bodyPr/>
                    <a:lstStyle/>
                    <a:p>
                      <a:pPr algn="ctr"/>
                      <a:r>
                        <a:rPr lang="x-none" sz="1800" b="1" i="0" dirty="0">
                          <a:latin typeface="Arial" panose="020B0604020202020204" pitchFamily="34" charset="0"/>
                          <a:cs typeface="Arial" panose="020B0604020202020204" pitchFamily="34" charset="0"/>
                        </a:rPr>
                        <a:t>Çfar</a:t>
                      </a:r>
                      <a:r>
                        <a:rPr lang="en-GB" sz="1800" b="1" i="0" dirty="0" err="1">
                          <a:latin typeface="Arial" panose="020B0604020202020204" pitchFamily="34" charset="0"/>
                          <a:cs typeface="Arial" panose="020B0604020202020204" pitchFamily="34" charset="0"/>
                        </a:rPr>
                        <a:t>ë</a:t>
                      </a:r>
                      <a:r>
                        <a:rPr lang="x-none" sz="1800" b="1" i="0" dirty="0">
                          <a:latin typeface="Arial" panose="020B0604020202020204" pitchFamily="34" charset="0"/>
                          <a:cs typeface="Arial" panose="020B0604020202020204" pitchFamily="34" charset="0"/>
                        </a:rPr>
                        <a:t> ndryshon </a:t>
                      </a:r>
                    </a:p>
                  </a:txBody>
                  <a:tcP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err="1">
                          <a:solidFill>
                            <a:schemeClr val="bg1"/>
                          </a:solidFill>
                          <a:effectLst/>
                          <a:latin typeface="+mn-lt"/>
                          <a:ea typeface="+mn-ea"/>
                          <a:cs typeface="+mn-cs"/>
                        </a:rPr>
                        <a:t>Komente</a:t>
                      </a:r>
                      <a:r>
                        <a:rPr lang="en-US" sz="1800" b="1" kern="1200" dirty="0">
                          <a:solidFill>
                            <a:schemeClr val="bg1"/>
                          </a:solidFill>
                          <a:effectLst/>
                          <a:latin typeface="+mn-lt"/>
                          <a:ea typeface="+mn-ea"/>
                          <a:cs typeface="+mn-cs"/>
                        </a:rPr>
                        <a:t> (</a:t>
                      </a:r>
                      <a:r>
                        <a:rPr lang="en-US" sz="1800" b="1" kern="1200" dirty="0" err="1">
                          <a:solidFill>
                            <a:schemeClr val="bg1"/>
                          </a:solidFill>
                          <a:effectLst/>
                          <a:latin typeface="+mn-lt"/>
                          <a:ea typeface="+mn-ea"/>
                          <a:cs typeface="+mn-cs"/>
                        </a:rPr>
                        <a:t>argumente</a:t>
                      </a:r>
                      <a:r>
                        <a:rPr lang="en-US" sz="1800" b="1" kern="1200" dirty="0">
                          <a:solidFill>
                            <a:schemeClr val="bg1"/>
                          </a:solidFill>
                          <a:effectLst/>
                          <a:latin typeface="+mn-lt"/>
                          <a:ea typeface="+mn-ea"/>
                          <a:cs typeface="+mn-cs"/>
                        </a:rPr>
                        <a:t>/</a:t>
                      </a:r>
                      <a:r>
                        <a:rPr lang="en-US" sz="1800" b="1" kern="1200" dirty="0" err="1">
                          <a:solidFill>
                            <a:schemeClr val="bg1"/>
                          </a:solidFill>
                          <a:effectLst/>
                          <a:latin typeface="+mn-lt"/>
                          <a:ea typeface="+mn-ea"/>
                          <a:cs typeface="+mn-cs"/>
                        </a:rPr>
                        <a:t>sqarime</a:t>
                      </a:r>
                      <a:r>
                        <a:rPr lang="en-US" sz="1800" b="1" kern="1200" dirty="0">
                          <a:solidFill>
                            <a:schemeClr val="bg1"/>
                          </a:solidFill>
                          <a:effectLst/>
                          <a:latin typeface="+mn-lt"/>
                          <a:ea typeface="+mn-ea"/>
                          <a:cs typeface="+mn-cs"/>
                        </a:rPr>
                        <a:t>)</a:t>
                      </a:r>
                      <a:r>
                        <a:rPr lang="x-none" sz="1800" b="1" dirty="0">
                          <a:latin typeface="Arial" panose="020B0604020202020204" pitchFamily="34" charset="0"/>
                          <a:cs typeface="Arial" panose="020B0604020202020204" pitchFamily="34" charset="0"/>
                        </a:rPr>
                        <a:t> </a:t>
                      </a:r>
                    </a:p>
                    <a:p>
                      <a:pPr algn="ctr"/>
                      <a:r>
                        <a:rPr lang="x-none" sz="1800" b="1" i="0" dirty="0">
                          <a:latin typeface="Arial" panose="020B0604020202020204" pitchFamily="34" charset="0"/>
                          <a:cs typeface="Arial" panose="020B0604020202020204" pitchFamily="34" charset="0"/>
                        </a:rPr>
                        <a:t> </a:t>
                      </a:r>
                    </a:p>
                  </a:txBody>
                  <a:tcPr>
                    <a:solidFill>
                      <a:srgbClr val="0070C0"/>
                    </a:solidFill>
                  </a:tcPr>
                </a:tc>
                <a:extLst>
                  <a:ext uri="{0D108BD9-81ED-4DB2-BD59-A6C34878D82A}">
                    <a16:rowId xmlns:a16="http://schemas.microsoft.com/office/drawing/2014/main" val="766169072"/>
                  </a:ext>
                </a:extLst>
              </a:tr>
              <a:tr h="3871732">
                <a:tc>
                  <a:txBody>
                    <a:bodyPr/>
                    <a:lstStyle/>
                    <a:p>
                      <a:endPar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p>
                      <a:r>
                        <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rPr>
                        <a:t>20</a:t>
                      </a:r>
                      <a:endParaRPr lang="x-none" sz="1800" b="1"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endPar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endParaRPr>
                    </a:p>
                    <a:p>
                      <a:r>
                        <a:rPr lang="x-none" sz="2000" b="1" i="0" kern="1200" cap="none" spc="0" dirty="0">
                          <a:ln>
                            <a:noFill/>
                          </a:ln>
                          <a:solidFill>
                            <a:schemeClr val="tx1"/>
                          </a:solidFill>
                          <a:effectLst/>
                          <a:latin typeface="Arial" panose="020B0604020202020204" pitchFamily="34" charset="0"/>
                          <a:ea typeface="+mn-ea"/>
                          <a:cs typeface="Arial" panose="020B0604020202020204" pitchFamily="34" charset="0"/>
                        </a:rPr>
                        <a:t>Neni </a:t>
                      </a:r>
                      <a:r>
                        <a:rPr lang="en-US" sz="2000" b="1" i="0" kern="1200" cap="none" spc="0" dirty="0">
                          <a:ln>
                            <a:noFill/>
                          </a:ln>
                          <a:solidFill>
                            <a:schemeClr val="tx1"/>
                          </a:solidFill>
                          <a:effectLst/>
                          <a:latin typeface="Arial" panose="020B0604020202020204" pitchFamily="34" charset="0"/>
                          <a:ea typeface="+mn-ea"/>
                          <a:cs typeface="Arial" panose="020B0604020202020204" pitchFamily="34" charset="0"/>
                        </a:rPr>
                        <a:t>47</a:t>
                      </a:r>
                    </a:p>
                    <a:p>
                      <a:r>
                        <a:rPr lang="en-US" sz="1600" b="0" i="0" kern="1200" cap="none" spc="0" dirty="0">
                          <a:ln>
                            <a:noFill/>
                          </a:ln>
                          <a:solidFill>
                            <a:schemeClr val="tx1"/>
                          </a:solidFill>
                          <a:effectLst/>
                          <a:latin typeface="Arial" panose="020B0604020202020204" pitchFamily="34" charset="0"/>
                          <a:ea typeface="+mn-ea"/>
                          <a:cs typeface="Arial" panose="020B0604020202020204" pitchFamily="34" charset="0"/>
                        </a:rPr>
                        <a:t>(</a:t>
                      </a:r>
                      <a:r>
                        <a:rPr lang="en-US" sz="1600" b="0" i="0" kern="1200" cap="none" spc="0" dirty="0" err="1">
                          <a:ln>
                            <a:noFill/>
                          </a:ln>
                          <a:solidFill>
                            <a:schemeClr val="tx1"/>
                          </a:solidFill>
                          <a:effectLst/>
                          <a:latin typeface="Arial" panose="020B0604020202020204" pitchFamily="34" charset="0"/>
                          <a:ea typeface="+mn-ea"/>
                          <a:cs typeface="Arial" panose="020B0604020202020204" pitchFamily="34" charset="0"/>
                        </a:rPr>
                        <a:t>Subvencionimi</a:t>
                      </a:r>
                      <a:r>
                        <a:rPr lang="en-US" sz="16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US" sz="1600" b="0" i="0" kern="1200" cap="none" spc="0" dirty="0" err="1">
                          <a:ln>
                            <a:noFill/>
                          </a:ln>
                          <a:solidFill>
                            <a:schemeClr val="tx1"/>
                          </a:solidFill>
                          <a:effectLst/>
                          <a:latin typeface="Arial" panose="020B0604020202020204" pitchFamily="34" charset="0"/>
                          <a:ea typeface="+mn-ea"/>
                          <a:cs typeface="Arial" panose="020B0604020202020204" pitchFamily="34" charset="0"/>
                        </a:rPr>
                        <a:t>i</a:t>
                      </a:r>
                      <a:r>
                        <a:rPr lang="en-US" sz="1600" b="0" i="0" kern="1200" cap="none" spc="0" dirty="0">
                          <a:ln>
                            <a:noFill/>
                          </a:ln>
                          <a:solidFill>
                            <a:schemeClr val="tx1"/>
                          </a:solidFill>
                          <a:effectLst/>
                          <a:latin typeface="Arial" panose="020B0604020202020204" pitchFamily="34" charset="0"/>
                          <a:ea typeface="+mn-ea"/>
                          <a:cs typeface="Arial" panose="020B0604020202020204" pitchFamily="34" charset="0"/>
                        </a:rPr>
                        <a:t> </a:t>
                      </a:r>
                      <a:r>
                        <a:rPr lang="en-US" sz="1600" b="0" i="0" kern="1200" cap="none" spc="0" dirty="0" err="1">
                          <a:ln>
                            <a:noFill/>
                          </a:ln>
                          <a:solidFill>
                            <a:schemeClr val="tx1"/>
                          </a:solidFill>
                          <a:effectLst/>
                          <a:latin typeface="Arial" panose="020B0604020202020204" pitchFamily="34" charset="0"/>
                          <a:ea typeface="+mn-ea"/>
                          <a:cs typeface="Arial" panose="020B0604020202020204" pitchFamily="34" charset="0"/>
                        </a:rPr>
                        <a:t>interesave</a:t>
                      </a:r>
                      <a:r>
                        <a:rPr lang="en-US" sz="1600" b="0" i="0" kern="1200" cap="none" spc="0" dirty="0">
                          <a:ln>
                            <a:noFill/>
                          </a:ln>
                          <a:solidFill>
                            <a:schemeClr val="tx1"/>
                          </a:solidFill>
                          <a:effectLst/>
                          <a:latin typeface="Arial" panose="020B0604020202020204" pitchFamily="34" charset="0"/>
                          <a:ea typeface="+mn-ea"/>
                          <a:cs typeface="Arial" panose="020B0604020202020204" pitchFamily="34" charset="0"/>
                        </a:rPr>
                        <a:t>)</a:t>
                      </a:r>
                      <a:endParaRPr lang="x-none" sz="1600" b="0" i="0" kern="1200" cap="none" spc="0" dirty="0">
                        <a:ln>
                          <a:noFill/>
                        </a:ln>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0" indent="0">
                        <a:buFont typeface="Arial" panose="020B0604020202020204" pitchFamily="34" charset="0"/>
                        <a:buNone/>
                      </a:pPr>
                      <a:endParaRPr lang="en-GB" sz="1800" b="0" i="0" cap="none" spc="0" dirty="0">
                        <a:ln>
                          <a:noFill/>
                        </a:ln>
                        <a:solidFill>
                          <a:schemeClr val="tx1"/>
                        </a:solidFill>
                        <a:effectLst/>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sq-AL" sz="1600" kern="1200" dirty="0">
                          <a:solidFill>
                            <a:schemeClr val="tx1"/>
                          </a:solidFill>
                          <a:effectLst/>
                          <a:latin typeface="+mn-lt"/>
                          <a:ea typeface="+mn-ea"/>
                          <a:cs typeface="+mn-cs"/>
                        </a:rPr>
                        <a:t>Përfitojnë kredi me interes të barabartë me 0 përqind</a:t>
                      </a:r>
                      <a:r>
                        <a:rPr lang="en-US" sz="1600" kern="1200" dirty="0">
                          <a:solidFill>
                            <a:schemeClr val="tx1"/>
                          </a:solidFill>
                          <a:effectLst/>
                          <a:latin typeface="+mn-lt"/>
                          <a:ea typeface="+mn-ea"/>
                          <a:cs typeface="+mn-cs"/>
                        </a:rPr>
                        <a:t>: 1-</a:t>
                      </a:r>
                      <a:r>
                        <a:rPr lang="sq-AL" sz="1600" kern="1200" dirty="0">
                          <a:solidFill>
                            <a:schemeClr val="tx1"/>
                          </a:solidFill>
                          <a:effectLst/>
                          <a:latin typeface="+mn-lt"/>
                          <a:ea typeface="+mn-ea"/>
                          <a:cs typeface="+mn-cs"/>
                        </a:rPr>
                        <a:t>familjet që banojnë si qiramarrës në ish pronë private</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dhe</a:t>
                      </a:r>
                      <a:r>
                        <a:rPr lang="en-US" sz="1600" kern="1200" baseline="0" dirty="0">
                          <a:solidFill>
                            <a:schemeClr val="tx1"/>
                          </a:solidFill>
                          <a:effectLst/>
                          <a:latin typeface="+mn-lt"/>
                          <a:ea typeface="+mn-ea"/>
                          <a:cs typeface="+mn-cs"/>
                        </a:rPr>
                        <a:t> 2- </a:t>
                      </a:r>
                      <a:r>
                        <a:rPr lang="sq-AL" sz="1600" kern="1200" dirty="0">
                          <a:solidFill>
                            <a:schemeClr val="tx1"/>
                          </a:solidFill>
                          <a:effectLst/>
                          <a:latin typeface="+mn-lt"/>
                          <a:ea typeface="+mn-ea"/>
                          <a:cs typeface="+mn-cs"/>
                        </a:rPr>
                        <a:t>familjet e punonjësve të policisë së shtetit të rënë në detyrë </a:t>
                      </a:r>
                      <a:endParaRPr lang="en-US" sz="1600" b="0" i="0" cap="none" spc="0" dirty="0">
                        <a:ln>
                          <a:noFill/>
                        </a:ln>
                        <a:solidFill>
                          <a:schemeClr val="tx1"/>
                        </a:solidFill>
                        <a:effectLst/>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sq-AL" sz="1600" b="0" kern="1200" dirty="0">
                          <a:solidFill>
                            <a:schemeClr val="tx1"/>
                          </a:solidFill>
                          <a:effectLst/>
                          <a:latin typeface="+mn-lt"/>
                          <a:ea typeface="+mn-ea"/>
                          <a:cs typeface="+mn-cs"/>
                        </a:rPr>
                        <a:t>Përfitojnë kredi me kushte lehtësuese edhe individë a familje</a:t>
                      </a:r>
                      <a:r>
                        <a:rPr lang="en-US" sz="1600" b="0" kern="1200" dirty="0">
                          <a:solidFill>
                            <a:schemeClr val="tx1"/>
                          </a:solidFill>
                          <a:effectLst/>
                          <a:latin typeface="+mn-lt"/>
                          <a:ea typeface="+mn-ea"/>
                          <a:cs typeface="+mn-cs"/>
                        </a:rPr>
                        <a:t>, </a:t>
                      </a:r>
                      <a:r>
                        <a:rPr lang="sq-AL" sz="1600" b="0" kern="1200" dirty="0">
                          <a:solidFill>
                            <a:schemeClr val="tx1"/>
                          </a:solidFill>
                          <a:effectLst/>
                          <a:latin typeface="+mn-lt"/>
                          <a:ea typeface="+mn-ea"/>
                          <a:cs typeface="+mn-cs"/>
                        </a:rPr>
                        <a:t>kërkojnë të blejnë truall këtij neni.</a:t>
                      </a:r>
                      <a:endParaRPr lang="en-US" sz="1600" b="0" i="0" cap="none" spc="0" dirty="0">
                        <a:ln>
                          <a:noFill/>
                        </a:ln>
                        <a:solidFill>
                          <a:schemeClr val="tx1"/>
                        </a:solidFill>
                        <a:effectLst/>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endParaRPr lang="en-US" sz="1800" kern="1200" dirty="0">
                        <a:solidFill>
                          <a:schemeClr val="tx1"/>
                        </a:solidFill>
                        <a:effectLst/>
                        <a:latin typeface="+mn-lt"/>
                        <a:ea typeface="+mn-ea"/>
                        <a:cs typeface="+mn-cs"/>
                      </a:endParaRPr>
                    </a:p>
                    <a:p>
                      <a:pPr marL="285750" indent="-285750">
                        <a:buFont typeface="Arial" panose="020B0604020202020204" pitchFamily="34" charset="0"/>
                        <a:buChar char="•"/>
                      </a:pPr>
                      <a:r>
                        <a:rPr lang="sq-AL" sz="1800" kern="1200" dirty="0">
                          <a:solidFill>
                            <a:schemeClr val="tx1"/>
                          </a:solidFill>
                          <a:effectLst/>
                          <a:latin typeface="+mn-lt"/>
                          <a:ea typeface="+mn-ea"/>
                          <a:cs typeface="+mn-cs"/>
                        </a:rPr>
                        <a:t>kusht që ka qenë më parë i përcaktuar në akte ligjore</a:t>
                      </a:r>
                      <a:r>
                        <a:rPr lang="en-US" sz="1800" kern="1200" baseline="0" dirty="0">
                          <a:solidFill>
                            <a:schemeClr val="tx1"/>
                          </a:solidFill>
                          <a:effectLst/>
                          <a:latin typeface="+mn-lt"/>
                          <a:ea typeface="+mn-ea"/>
                          <a:cs typeface="+mn-cs"/>
                        </a:rPr>
                        <a:t> </a:t>
                      </a:r>
                      <a:r>
                        <a:rPr lang="sq-AL" sz="1800" kern="1200" dirty="0">
                          <a:solidFill>
                            <a:schemeClr val="tx1"/>
                          </a:solidFill>
                          <a:effectLst/>
                          <a:latin typeface="+mn-lt"/>
                          <a:ea typeface="+mn-ea"/>
                          <a:cs typeface="+mn-cs"/>
                        </a:rPr>
                        <a:t>sot të shfuqizuara</a:t>
                      </a:r>
                      <a:r>
                        <a:rPr lang="en-US" sz="1800" kern="1200" dirty="0">
                          <a:solidFill>
                            <a:schemeClr val="tx1"/>
                          </a:solidFill>
                          <a:effectLst/>
                          <a:latin typeface="+mn-lt"/>
                          <a:ea typeface="+mn-ea"/>
                          <a:cs typeface="+mn-cs"/>
                        </a:rPr>
                        <a:t>,</a:t>
                      </a:r>
                      <a:r>
                        <a:rPr lang="sq-AL" sz="1800" kern="1200" dirty="0">
                          <a:solidFill>
                            <a:schemeClr val="tx1"/>
                          </a:solidFill>
                          <a:effectLst/>
                          <a:latin typeface="+mn-lt"/>
                          <a:ea typeface="+mn-ea"/>
                          <a:cs typeface="+mn-cs"/>
                        </a:rPr>
                        <a:t> dhe Enti Kombëtar i Banesave nuk procedon dot me këtë kategori</a:t>
                      </a:r>
                      <a:r>
                        <a:rPr lang="en-US" sz="1800" kern="1200" dirty="0">
                          <a:solidFill>
                            <a:schemeClr val="tx1"/>
                          </a:solidFill>
                          <a:effectLst/>
                          <a:latin typeface="+mn-lt"/>
                          <a:ea typeface="+mn-ea"/>
                          <a:cs typeface="+mn-cs"/>
                        </a:rPr>
                        <a:t>.</a:t>
                      </a:r>
                    </a:p>
                    <a:p>
                      <a:pPr marL="285750" indent="-285750">
                        <a:buFont typeface="Arial" panose="020B0604020202020204" pitchFamily="34" charset="0"/>
                        <a:buChar char="•"/>
                      </a:pPr>
                      <a:r>
                        <a:rPr lang="sq-AL" sz="1800" kern="1200" dirty="0">
                          <a:solidFill>
                            <a:schemeClr val="tx1"/>
                          </a:solidFill>
                          <a:effectLst/>
                          <a:latin typeface="+mn-lt"/>
                          <a:ea typeface="+mn-ea"/>
                          <a:cs typeface="+mn-cs"/>
                        </a:rPr>
                        <a:t>Nga zbatimi i programit të kreditimit të lehtësuar (filluar në vitin 2009) ka rezultuar se individë a familje kanë kërkuar kredi për blerje trualli për të ndërtuar vetë banesën</a:t>
                      </a:r>
                      <a:r>
                        <a:rPr lang="en-US" sz="1800" kern="1200" dirty="0">
                          <a:solidFill>
                            <a:schemeClr val="tx1"/>
                          </a:solidFill>
                          <a:effectLst/>
                          <a:latin typeface="+mn-lt"/>
                          <a:ea typeface="+mn-ea"/>
                          <a:cs typeface="+mn-cs"/>
                        </a:rPr>
                        <a:t>.</a:t>
                      </a:r>
                      <a:r>
                        <a:rPr lang="sq-AL" sz="1800" kern="1200" dirty="0">
                          <a:solidFill>
                            <a:schemeClr val="tx1"/>
                          </a:solidFill>
                          <a:effectLst/>
                          <a:latin typeface="+mn-lt"/>
                          <a:ea typeface="+mn-ea"/>
                          <a:cs typeface="+mn-cs"/>
                        </a:rPr>
                        <a:t> </a:t>
                      </a:r>
                      <a:endParaRPr lang="en-US" sz="1800" b="1" i="0" kern="1200" cap="none" spc="0" dirty="0">
                        <a:ln>
                          <a:noFill/>
                        </a:ln>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82618937"/>
                  </a:ext>
                </a:extLst>
              </a:tr>
            </a:tbl>
          </a:graphicData>
        </a:graphic>
      </p:graphicFrame>
    </p:spTree>
    <p:extLst>
      <p:ext uri="{BB962C8B-B14F-4D97-AF65-F5344CB8AC3E}">
        <p14:creationId xmlns:p14="http://schemas.microsoft.com/office/powerpoint/2010/main" val="16345756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Override1.xml><?xml version="1.0" encoding="utf-8"?>
<a:themeOverride xmlns:a="http://schemas.openxmlformats.org/drawingml/2006/main">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4487</TotalTime>
  <Words>1869</Words>
  <Application>Microsoft Macintosh PowerPoint</Application>
  <PresentationFormat>Widescreen</PresentationFormat>
  <Paragraphs>275</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Rockwell</vt:lpstr>
      <vt:lpstr>Rockwell Condensed</vt:lpstr>
      <vt:lpstr>Rockwell Extra Bold</vt:lpstr>
      <vt:lpstr>Wingdings</vt:lpstr>
      <vt:lpstr>Wood Type</vt:lpstr>
      <vt:lpstr>Projektligj:  “PËR DISA SHTESA DHE NDRYSHIME NË LIGJIN NR. 22/2018 “PËR STREHIMIN SOCIAL”</vt:lpstr>
      <vt:lpstr>PSE propozohet amendimi i ligjit 22/2018</vt:lpstr>
      <vt:lpstr>Programi Qeverisës, 2021-2025</vt:lpstr>
      <vt:lpstr>Disa përkufizime qartësohen / specifikohen  (ndryshimet kryesore në nenin 2)</vt:lpstr>
      <vt:lpstr>DiGitalizimi </vt:lpstr>
      <vt:lpstr>PROGRAMI I QEVERISë – mbështetje për FAMILJET E REJA DHE Të RINJTë </vt:lpstr>
      <vt:lpstr>Përmirësim i proceDurës</vt:lpstr>
      <vt:lpstr>Përmirësim i proceDurës</vt:lpstr>
      <vt:lpstr>MUNDËsi tË reja</vt:lpstr>
      <vt:lpstr>Lehtësime dhe shtim interesash për individët/ familjet aplikues</vt:lpstr>
      <vt:lpstr>PRIORITET I QEVERISE – PUNONJES TE ADMINISTRATES PUBLIKE</vt:lpstr>
      <vt:lpstr>Përmirësim i proceDurës</vt:lpstr>
      <vt:lpstr>Masa për forcimin e zbatimit të ligjit</vt:lpstr>
      <vt:lpstr>Masa për forcimin e zbatimit të ligjit (kundërvajtje administrative)</vt:lpstr>
      <vt:lpstr>Sqarime/ saktësime/ lehtësime</vt:lpstr>
      <vt:lpstr>FUND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Titulli</dc:title>
  <dc:creator>Doris Andoni</dc:creator>
  <cp:lastModifiedBy>doris andoni</cp:lastModifiedBy>
  <cp:revision>62</cp:revision>
  <dcterms:created xsi:type="dcterms:W3CDTF">2019-01-11T10:27:29Z</dcterms:created>
  <dcterms:modified xsi:type="dcterms:W3CDTF">2023-03-05T20:49:16Z</dcterms:modified>
</cp:coreProperties>
</file>