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3" r:id="rId6"/>
    <p:sldId id="294" r:id="rId7"/>
    <p:sldId id="295" r:id="rId8"/>
    <p:sldId id="296" r:id="rId9"/>
    <p:sldId id="299" r:id="rId10"/>
    <p:sldId id="300" r:id="rId11"/>
    <p:sldId id="301" r:id="rId12"/>
    <p:sldId id="297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738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5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0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0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553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5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3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2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4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7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7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5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>
              <a:lumMod val="60000"/>
              <a:lumOff val="40000"/>
            </a:schemeClr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915" y="2671039"/>
            <a:ext cx="9858895" cy="1135696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sz="3600" dirty="0" smtClean="0">
                <a:solidFill>
                  <a:schemeClr val="accent4"/>
                </a:solidFill>
              </a:rPr>
              <a:t/>
            </a:r>
            <a:br>
              <a:rPr lang="en-US" sz="3600" dirty="0" smtClean="0">
                <a:solidFill>
                  <a:schemeClr val="accent4"/>
                </a:solidFill>
              </a:rPr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 smtClean="0">
                <a:solidFill>
                  <a:schemeClr val="accent4"/>
                </a:solidFill>
              </a:rPr>
              <a:t/>
            </a:r>
            <a:br>
              <a:rPr lang="en-US" sz="800" dirty="0" smtClean="0">
                <a:solidFill>
                  <a:schemeClr val="accent4"/>
                </a:solidFill>
              </a:rPr>
            </a:br>
            <a:r>
              <a:rPr lang="en-US" sz="800" dirty="0">
                <a:solidFill>
                  <a:schemeClr val="accent4"/>
                </a:solidFill>
              </a:rPr>
              <a:t/>
            </a:r>
            <a:br>
              <a:rPr lang="en-US" sz="800" dirty="0">
                <a:solidFill>
                  <a:schemeClr val="accent4"/>
                </a:solidFill>
              </a:rPr>
            </a:br>
            <a:endParaRPr lang="en-US" sz="800" dirty="0">
              <a:solidFill>
                <a:schemeClr val="accent4"/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32713" y="-131531"/>
            <a:ext cx="3075709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499823" y="-382599"/>
            <a:ext cx="3541486" cy="2485638"/>
          </a:xfrm>
          <a:prstGeom prst="diamond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Ministria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Drejtësisë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12915" y="3420628"/>
            <a:ext cx="98628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Ndërsektoriale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Mbrojtjen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– 2030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3"/>
          </a:fgClr>
          <a:bgClr>
            <a:schemeClr val="tx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mond 11">
            <a:extLst>
              <a:ext uri="{FF2B5EF4-FFF2-40B4-BE49-F238E27FC236}">
                <a16:creationId xmlns:a16="http://schemas.microsoft.com/office/drawing/2014/main" id="{7DC8B409-5FAC-4539-B25A-26BE925A48AF}"/>
              </a:ext>
            </a:extLst>
          </p:cNvPr>
          <p:cNvSpPr/>
          <p:nvPr/>
        </p:nvSpPr>
        <p:spPr>
          <a:xfrm>
            <a:off x="4792319" y="2706569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497803"/>
            <a:ext cx="9144000" cy="1024896"/>
          </a:xfrm>
        </p:spPr>
        <p:txBody>
          <a:bodyPr lIns="0" tIns="0" rIns="0" bIns="0" anchor="ctr">
            <a:spAutoFit/>
          </a:bodyPr>
          <a:lstStyle/>
          <a:p>
            <a:r>
              <a:rPr lang="en-US" sz="7200" b="1" i="1" dirty="0" err="1" smtClean="0">
                <a:latin typeface="Gigi" panose="04040504061007020D02" pitchFamily="82" charset="0"/>
              </a:rPr>
              <a:t>Falëminderit</a:t>
            </a:r>
            <a:r>
              <a:rPr lang="en-US" sz="7200" b="1" i="1" dirty="0" smtClean="0">
                <a:latin typeface="Gigi" panose="04040504061007020D02" pitchFamily="82" charset="0"/>
              </a:rPr>
              <a:t>!</a:t>
            </a:r>
            <a:endParaRPr lang="en-US" sz="7200" i="1" dirty="0"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TextBox 456">
            <a:extLst>
              <a:ext uri="{FF2B5EF4-FFF2-40B4-BE49-F238E27FC236}">
                <a16:creationId xmlns:a16="http://schemas.microsoft.com/office/drawing/2014/main" id="{1A5BDB46-96F8-475A-B22D-659BB841221E}"/>
              </a:ext>
            </a:extLst>
          </p:cNvPr>
          <p:cNvSpPr txBox="1"/>
          <p:nvPr/>
        </p:nvSpPr>
        <p:spPr>
          <a:xfrm>
            <a:off x="7289248" y="3852810"/>
            <a:ext cx="43724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ynohet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shkëmbimi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shteteve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anëtare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mbështetjen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vendosja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qasjeje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ligjzbatuese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shëndetësor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shoqërisë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440" name="Pentagon 13">
            <a:extLst>
              <a:ext uri="{FF2B5EF4-FFF2-40B4-BE49-F238E27FC236}">
                <a16:creationId xmlns:a16="http://schemas.microsoft.com/office/drawing/2014/main" id="{CBCA4B11-DFCE-4CD4-A386-E3036796E238}"/>
              </a:ext>
            </a:extLst>
          </p:cNvPr>
          <p:cNvSpPr/>
          <p:nvPr/>
        </p:nvSpPr>
        <p:spPr>
          <a:xfrm>
            <a:off x="4136040" y="2786028"/>
            <a:ext cx="2928839" cy="721025"/>
          </a:xfrm>
          <a:prstGeom prst="homePlate">
            <a:avLst>
              <a:gd name="adj" fmla="val 3511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 smtClean="0">
                <a:solidFill>
                  <a:schemeClr val="tx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Synime</a:t>
            </a:r>
            <a:endParaRPr lang="ko-KR" altLang="en-US" sz="2800" b="1" dirty="0">
              <a:solidFill>
                <a:schemeClr val="tx1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125980" y="33532"/>
            <a:ext cx="11998948" cy="52322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Ndërsektoriale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Mbrojtjen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2030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Frame 17">
            <a:extLst>
              <a:ext uri="{FF2B5EF4-FFF2-40B4-BE49-F238E27FC236}">
                <a16:creationId xmlns:a16="http://schemas.microsoft.com/office/drawing/2014/main" id="{A0A5B936-D8D0-4C40-A7D2-BDF7407FF912}"/>
              </a:ext>
            </a:extLst>
          </p:cNvPr>
          <p:cNvSpPr/>
          <p:nvPr/>
        </p:nvSpPr>
        <p:spPr>
          <a:xfrm>
            <a:off x="4278811" y="2844521"/>
            <a:ext cx="302019" cy="30201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6EE9E1-7F8B-4EB2-ADD9-125E221E4EE7}"/>
              </a:ext>
            </a:extLst>
          </p:cNvPr>
          <p:cNvSpPr txBox="1"/>
          <p:nvPr/>
        </p:nvSpPr>
        <p:spPr>
          <a:xfrm>
            <a:off x="125980" y="1155163"/>
            <a:ext cx="3598122" cy="2580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Strategjia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targetojnë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synojnë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fuqizimin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raportojnë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rikuperohen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pasojat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2300" marR="624205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en-US" sz="1200" b="1" dirty="0"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23234" y="853541"/>
            <a:ext cx="45553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ëmendje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perspektivës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gjinore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hartimin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strategjisë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promovuar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barazinë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grave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luftimin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diskriminimit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përfaqësimit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krimit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761" y="4530586"/>
            <a:ext cx="41480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Parandalimi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riviktimizimit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viktimizimi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dytësor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viktimave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është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një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synimet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kësaj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strategjie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1129AC41-E02E-48E8-8B0C-5206E85F6E52}"/>
              </a:ext>
            </a:extLst>
          </p:cNvPr>
          <p:cNvSpPr/>
          <p:nvPr/>
        </p:nvSpPr>
        <p:spPr>
          <a:xfrm>
            <a:off x="165429" y="2069058"/>
            <a:ext cx="11805895" cy="3163617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E57C2235-E662-4538-9718-2FA712C10A33}"/>
              </a:ext>
            </a:extLst>
          </p:cNvPr>
          <p:cNvGrpSpPr/>
          <p:nvPr/>
        </p:nvGrpSpPr>
        <p:grpSpPr>
          <a:xfrm rot="10800000">
            <a:off x="4749758" y="3635832"/>
            <a:ext cx="3474247" cy="1942453"/>
            <a:chOff x="4448564" y="1026724"/>
            <a:chExt cx="3022184" cy="1689704"/>
          </a:xfrm>
        </p:grpSpPr>
        <p:sp>
          <p:nvSpPr>
            <p:cNvPr id="209" name="Isosceles Triangle 6">
              <a:extLst>
                <a:ext uri="{FF2B5EF4-FFF2-40B4-BE49-F238E27FC236}">
                  <a16:creationId xmlns:a16="http://schemas.microsoft.com/office/drawing/2014/main" id="{F9785708-9580-4C58-B645-63418FE8224E}"/>
                </a:ext>
              </a:extLst>
            </p:cNvPr>
            <p:cNvSpPr/>
            <p:nvPr/>
          </p:nvSpPr>
          <p:spPr>
            <a:xfrm rot="20700000">
              <a:off x="7039496" y="1137917"/>
              <a:ext cx="431252" cy="266261"/>
            </a:xfrm>
            <a:custGeom>
              <a:avLst/>
              <a:gdLst/>
              <a:ahLst/>
              <a:cxnLst/>
              <a:rect l="l" t="t" r="r" b="b"/>
              <a:pathLst>
                <a:path w="431252" h="266261">
                  <a:moveTo>
                    <a:pt x="261032" y="0"/>
                  </a:moveTo>
                  <a:lnTo>
                    <a:pt x="431252" y="266261"/>
                  </a:lnTo>
                  <a:lnTo>
                    <a:pt x="0" y="15070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ea typeface="+mj-ea"/>
              </a:endParaRPr>
            </a:p>
          </p:txBody>
        </p:sp>
        <p:sp>
          <p:nvSpPr>
            <p:cNvPr id="210" name="Down Arrow 4">
              <a:extLst>
                <a:ext uri="{FF2B5EF4-FFF2-40B4-BE49-F238E27FC236}">
                  <a16:creationId xmlns:a16="http://schemas.microsoft.com/office/drawing/2014/main" id="{DF8A9656-EC92-45D9-A00F-E1FA0AFCC458}"/>
                </a:ext>
              </a:extLst>
            </p:cNvPr>
            <p:cNvSpPr/>
            <p:nvPr/>
          </p:nvSpPr>
          <p:spPr>
            <a:xfrm rot="2700000">
              <a:off x="5081399" y="393889"/>
              <a:ext cx="1689704" cy="2955373"/>
            </a:xfrm>
            <a:custGeom>
              <a:avLst/>
              <a:gdLst/>
              <a:ahLst/>
              <a:cxnLst/>
              <a:rect l="l" t="t" r="r" b="b"/>
              <a:pathLst>
                <a:path w="1689704" h="2955373">
                  <a:moveTo>
                    <a:pt x="422426" y="836315"/>
                  </a:moveTo>
                  <a:lnTo>
                    <a:pt x="1258741" y="0"/>
                  </a:lnTo>
                  <a:lnTo>
                    <a:pt x="1267278" y="0"/>
                  </a:lnTo>
                  <a:lnTo>
                    <a:pt x="1267278" y="2110521"/>
                  </a:lnTo>
                  <a:lnTo>
                    <a:pt x="1689704" y="2110521"/>
                  </a:lnTo>
                  <a:lnTo>
                    <a:pt x="844852" y="2955373"/>
                  </a:lnTo>
                  <a:lnTo>
                    <a:pt x="0" y="2110521"/>
                  </a:lnTo>
                  <a:lnTo>
                    <a:pt x="422426" y="2110521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ea typeface="+mj-ea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D23858B-1014-43CB-9BAF-F5491B0AF470}"/>
              </a:ext>
            </a:extLst>
          </p:cNvPr>
          <p:cNvGrpSpPr/>
          <p:nvPr/>
        </p:nvGrpSpPr>
        <p:grpSpPr>
          <a:xfrm>
            <a:off x="4153546" y="1792667"/>
            <a:ext cx="3474892" cy="1942453"/>
            <a:chOff x="4440427" y="1016453"/>
            <a:chExt cx="3022745" cy="1689704"/>
          </a:xfrm>
          <a:solidFill>
            <a:schemeClr val="accent3">
              <a:lumMod val="75000"/>
            </a:schemeClr>
          </a:solidFill>
        </p:grpSpPr>
        <p:sp>
          <p:nvSpPr>
            <p:cNvPr id="212" name="Isosceles Triangle 6">
              <a:extLst>
                <a:ext uri="{FF2B5EF4-FFF2-40B4-BE49-F238E27FC236}">
                  <a16:creationId xmlns:a16="http://schemas.microsoft.com/office/drawing/2014/main" id="{24EC4DF0-0636-4E4A-9398-A453BF15AAE9}"/>
                </a:ext>
              </a:extLst>
            </p:cNvPr>
            <p:cNvSpPr/>
            <p:nvPr/>
          </p:nvSpPr>
          <p:spPr>
            <a:xfrm rot="20700000">
              <a:off x="7031920" y="1130043"/>
              <a:ext cx="431252" cy="266261"/>
            </a:xfrm>
            <a:custGeom>
              <a:avLst/>
              <a:gdLst/>
              <a:ahLst/>
              <a:cxnLst/>
              <a:rect l="l" t="t" r="r" b="b"/>
              <a:pathLst>
                <a:path w="431252" h="266261">
                  <a:moveTo>
                    <a:pt x="261032" y="0"/>
                  </a:moveTo>
                  <a:lnTo>
                    <a:pt x="431252" y="266261"/>
                  </a:lnTo>
                  <a:lnTo>
                    <a:pt x="0" y="150707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ea typeface="+mj-ea"/>
              </a:endParaRPr>
            </a:p>
          </p:txBody>
        </p:sp>
        <p:sp>
          <p:nvSpPr>
            <p:cNvPr id="213" name="Down Arrow 4">
              <a:extLst>
                <a:ext uri="{FF2B5EF4-FFF2-40B4-BE49-F238E27FC236}">
                  <a16:creationId xmlns:a16="http://schemas.microsoft.com/office/drawing/2014/main" id="{4ED0BBEB-007B-4C32-88BA-1B5088ACB0B4}"/>
                </a:ext>
              </a:extLst>
            </p:cNvPr>
            <p:cNvSpPr/>
            <p:nvPr/>
          </p:nvSpPr>
          <p:spPr>
            <a:xfrm rot="2700000">
              <a:off x="5073262" y="383618"/>
              <a:ext cx="1689704" cy="2955373"/>
            </a:xfrm>
            <a:custGeom>
              <a:avLst/>
              <a:gdLst/>
              <a:ahLst/>
              <a:cxnLst/>
              <a:rect l="l" t="t" r="r" b="b"/>
              <a:pathLst>
                <a:path w="1689704" h="2955373">
                  <a:moveTo>
                    <a:pt x="422426" y="836315"/>
                  </a:moveTo>
                  <a:lnTo>
                    <a:pt x="1258741" y="0"/>
                  </a:lnTo>
                  <a:lnTo>
                    <a:pt x="1267278" y="0"/>
                  </a:lnTo>
                  <a:lnTo>
                    <a:pt x="1267278" y="2110521"/>
                  </a:lnTo>
                  <a:lnTo>
                    <a:pt x="1689704" y="2110521"/>
                  </a:lnTo>
                  <a:lnTo>
                    <a:pt x="844852" y="2955373"/>
                  </a:lnTo>
                  <a:lnTo>
                    <a:pt x="0" y="2110521"/>
                  </a:lnTo>
                  <a:lnTo>
                    <a:pt x="422426" y="2110521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ea typeface="+mj-ea"/>
              </a:endParaRPr>
            </a:p>
          </p:txBody>
        </p:sp>
      </p:grpSp>
      <p:sp>
        <p:nvSpPr>
          <p:cNvPr id="221" name="TextBox 220">
            <a:extLst>
              <a:ext uri="{FF2B5EF4-FFF2-40B4-BE49-F238E27FC236}">
                <a16:creationId xmlns:a16="http://schemas.microsoft.com/office/drawing/2014/main" id="{2C0E1180-3788-499A-9219-D5E080987A6F}"/>
              </a:ext>
            </a:extLst>
          </p:cNvPr>
          <p:cNvSpPr txBox="1"/>
          <p:nvPr/>
        </p:nvSpPr>
        <p:spPr>
          <a:xfrm>
            <a:off x="8012836" y="2267328"/>
            <a:ext cx="3932568" cy="30623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qendror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vendor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shoqërinë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punojnë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bashkërisht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fuqizuar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pozitën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drejtësisë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mundësuar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drejtave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veçanërisht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mundësuar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gëzimin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qajse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drejtësie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efikas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informim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mbështetje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dëmeve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shkaktuar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koordinim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shërbimeve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rajonal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1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1200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B8E9D1ED-4B1E-43F1-AEA2-C01DE9BD940C}"/>
              </a:ext>
            </a:extLst>
          </p:cNvPr>
          <p:cNvSpPr txBox="1"/>
          <p:nvPr/>
        </p:nvSpPr>
        <p:spPr>
          <a:xfrm rot="18809401">
            <a:off x="5047614" y="2436972"/>
            <a:ext cx="1701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MS Mincho" panose="02020609040205080304" pitchFamily="49" charset="-128"/>
              </a:rPr>
              <a:t>Vizioni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ko-KR" altLang="en-US" sz="20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15594F-305C-437A-B665-394E0ACD807C}"/>
              </a:ext>
            </a:extLst>
          </p:cNvPr>
          <p:cNvSpPr txBox="1"/>
          <p:nvPr/>
        </p:nvSpPr>
        <p:spPr>
          <a:xfrm>
            <a:off x="139509" y="148155"/>
            <a:ext cx="11805895" cy="52322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Ndërsektoriale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Mbrojtjen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2030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0E1180-3788-499A-9219-D5E080987A6F}"/>
              </a:ext>
            </a:extLst>
          </p:cNvPr>
          <p:cNvSpPr txBox="1"/>
          <p:nvPr/>
        </p:nvSpPr>
        <p:spPr>
          <a:xfrm>
            <a:off x="325175" y="2252569"/>
            <a:ext cx="4139867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diskriminim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 rot="19104675">
            <a:off x="4156261" y="4434885"/>
            <a:ext cx="4328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Misioni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349" y="76843"/>
            <a:ext cx="8943777" cy="163737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Ndërsektoriale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Mbrojtjen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alt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2030</a:t>
            </a:r>
            <a:endParaRPr lang="en-US" altLang="en-US" sz="2800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1AEC7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 (Headings)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1AEC7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 (Headings)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Trapezoid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1119922" y="2584396"/>
            <a:ext cx="5396876" cy="2493802"/>
          </a:xfrm>
          <a:prstGeom prst="trapezoid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919807" y="2384532"/>
            <a:ext cx="4595522" cy="2428129"/>
          </a:xfrm>
          <a:prstGeom prst="trapezoid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977754" y="2326889"/>
            <a:ext cx="4726598" cy="2706330"/>
          </a:xfrm>
          <a:prstGeom prst="trapezoid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318976" y="1595190"/>
            <a:ext cx="2160345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1" u="none" strike="noStrike" kern="1200" normalizeH="0" baseline="0" noProof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Georgia" panose="02040502050405020303" pitchFamily="18" charset="0"/>
              </a:rPr>
              <a:t>Qëllimi</a:t>
            </a:r>
            <a:r>
              <a:rPr kumimoji="0" lang="en-US" sz="1400" i="1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Georgia" panose="0204050205040502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i</a:t>
            </a:r>
            <a:r>
              <a:rPr kumimoji="0" lang="en-US" sz="1400" i="1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Georgia" panose="0204050205040502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Parë</a:t>
            </a:r>
            <a:r>
              <a:rPr lang="en-US" sz="1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 </a:t>
            </a:r>
            <a:endParaRPr kumimoji="0" lang="en-US" sz="1400" i="1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3640975" y="1714214"/>
            <a:ext cx="1393820" cy="7848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i="1" u="none" strike="noStrike" kern="1200" normalizeH="0" baseline="0" noProof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Georgia" panose="02040502050405020303" pitchFamily="18" charset="0"/>
              </a:rPr>
              <a:t>Qëllimi</a:t>
            </a:r>
            <a:r>
              <a:rPr kumimoji="0" lang="en-US" sz="1700" i="1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Georgia" panose="0204050205040502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i</a:t>
            </a:r>
            <a:r>
              <a:rPr lang="en-US" sz="17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Dytë</a:t>
            </a:r>
            <a:endParaRPr kumimoji="0" lang="en-US" sz="1700" i="1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501234" y="2446303"/>
            <a:ext cx="2177368" cy="203132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just"/>
            <a:r>
              <a:rPr lang="sq-A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Fuqizimi </a:t>
            </a:r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parandalimit dhe raportimit të krimit përmes informimit, ndërgjegjësimit dhe komunikimit efektiv me publikun dhe viktimave të krimit.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3057269" y="2676697"/>
            <a:ext cx="2536842" cy="301621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just"/>
            <a:r>
              <a:rPr lang="sq-A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 </a:t>
            </a:r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kuadër ligjor i përafruar me standardet e parashikuara në direktivat e Bashkimit Evropian dhe aktet ndërkombëtare të tjera, institucione dhe profesionistë që ofrojnë mbështetje,  mbrojtje efektive  për viktimat e krimit dhe akses të drejtë të viktimës në një skemë kombëtare të kompensimit.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BCD242F-9A97-473E-8E17-3F6C3C75CE68}"/>
              </a:ext>
            </a:extLst>
          </p:cNvPr>
          <p:cNvSpPr/>
          <p:nvPr/>
        </p:nvSpPr>
        <p:spPr>
          <a:xfrm>
            <a:off x="9555735" y="3653603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72" name="Freeform 2319" descr="Icon of leaf. ">
            <a:extLst>
              <a:ext uri="{FF2B5EF4-FFF2-40B4-BE49-F238E27FC236}">
                <a16:creationId xmlns:a16="http://schemas.microsoft.com/office/drawing/2014/main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6230623" y="2611344"/>
            <a:ext cx="2065479" cy="252376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Garantimi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të drejtës për informim, mbështetje dhe mbrojtje të viktimave në proceset penale dhe njohja e viktimave me nevoja mbrojtjeje të veçantë</a:t>
            </a:r>
            <a:r>
              <a:rPr lang="sq-AL" dirty="0"/>
              <a:t>.</a:t>
            </a:r>
            <a:endParaRPr lang="en-US" dirty="0"/>
          </a:p>
          <a:p>
            <a:pPr lvl="0"/>
            <a:endParaRPr kumimoji="0" lang="en-US" sz="2000" b="1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Segoe UI Light"/>
              <a:cs typeface="Segoe UI" panose="020B05020402040202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6092204" y="1815825"/>
            <a:ext cx="1995808" cy="7848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>
            <a:spAutoFit/>
          </a:bodyPr>
          <a:lstStyle/>
          <a:p>
            <a:pPr lvl="0" algn="ctr">
              <a:defRPr/>
            </a:pPr>
            <a:r>
              <a:rPr lang="en-US" sz="17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Qëllimi</a:t>
            </a:r>
            <a:r>
              <a:rPr lang="en-US" sz="17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 </a:t>
            </a:r>
          </a:p>
          <a:p>
            <a:pPr lvl="0" algn="ctr">
              <a:defRPr/>
            </a:pPr>
            <a:r>
              <a:rPr lang="en-US" sz="17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i</a:t>
            </a:r>
            <a:r>
              <a:rPr lang="en-US" sz="17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 </a:t>
            </a:r>
          </a:p>
          <a:p>
            <a:pPr lvl="0" algn="ctr">
              <a:defRPr/>
            </a:pPr>
            <a:r>
              <a:rPr lang="en-US" sz="17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Tretë</a:t>
            </a:r>
            <a:endParaRPr lang="en-US" sz="17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873387" y="2446050"/>
            <a:ext cx="4563685" cy="2305093"/>
          </a:xfrm>
          <a:prstGeom prst="trapezoid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9311969" y="1877831"/>
            <a:ext cx="1995808" cy="24365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9311969" y="1854110"/>
            <a:ext cx="1793836" cy="7848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>
            <a:spAutoFit/>
          </a:bodyPr>
          <a:lstStyle/>
          <a:p>
            <a:pPr lvl="0" algn="ctr">
              <a:defRPr/>
            </a:pPr>
            <a:r>
              <a:rPr lang="en-US" sz="17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Qëllimi</a:t>
            </a:r>
            <a:r>
              <a:rPr lang="en-US" sz="17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 </a:t>
            </a:r>
          </a:p>
          <a:p>
            <a:pPr lvl="0" algn="ctr">
              <a:defRPr/>
            </a:pPr>
            <a:r>
              <a:rPr lang="en-US" sz="17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i</a:t>
            </a:r>
            <a:r>
              <a:rPr lang="en-US" sz="17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 </a:t>
            </a:r>
          </a:p>
          <a:p>
            <a:pPr lvl="0" algn="ctr">
              <a:defRPr/>
            </a:pPr>
            <a:r>
              <a:rPr lang="en-US" sz="17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Katërt</a:t>
            </a:r>
            <a:endParaRPr lang="en-US" sz="17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9077498" y="2380111"/>
            <a:ext cx="2152628" cy="273664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prstClr val="white"/>
              </a:solidFill>
              <a:latin typeface="Segoe UI Light (Body)"/>
              <a:cs typeface="Times New Roman" panose="02020603050405020304" pitchFamily="18" charset="0"/>
            </a:endParaRPr>
          </a:p>
          <a:p>
            <a:pPr lvl="0" algn="just"/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Forcimi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bashkëpunimit dhe koordinimit mes aktorëve që veprojnë në fushën e mbrojtjes së viktimave të krimit në nivel kombëtar, rajonal dhe ndërkombëtar.</a:t>
            </a:r>
            <a:endParaRPr kumimoji="0" lang="en-US" b="1" i="1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327288C6-2296-49FF-9CEA-E0C5B1CD54C0}"/>
              </a:ext>
            </a:extLst>
          </p:cNvPr>
          <p:cNvGrpSpPr/>
          <p:nvPr/>
        </p:nvGrpSpPr>
        <p:grpSpPr>
          <a:xfrm rot="16200000" flipH="1" flipV="1">
            <a:off x="63962" y="2240523"/>
            <a:ext cx="3217027" cy="2958849"/>
            <a:chOff x="3686175" y="1876425"/>
            <a:chExt cx="2933700" cy="2828925"/>
          </a:xfrm>
        </p:grpSpPr>
        <p:sp>
          <p:nvSpPr>
            <p:cNvPr id="72" name="Arrow: Up 71">
              <a:extLst>
                <a:ext uri="{FF2B5EF4-FFF2-40B4-BE49-F238E27FC236}">
                  <a16:creationId xmlns:a16="http://schemas.microsoft.com/office/drawing/2014/main" id="{B38892D1-0329-4829-96CF-8845BAF074EC}"/>
                </a:ext>
              </a:extLst>
            </p:cNvPr>
            <p:cNvSpPr/>
            <p:nvPr/>
          </p:nvSpPr>
          <p:spPr>
            <a:xfrm>
              <a:off x="4524375" y="1876425"/>
              <a:ext cx="2095500" cy="2828925"/>
            </a:xfrm>
            <a:prstGeom prst="upArrow">
              <a:avLst>
                <a:gd name="adj1" fmla="val 50000"/>
                <a:gd name="adj2" fmla="val 41819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E93D9AA-7248-4728-990B-F6DA2071731B}"/>
                </a:ext>
              </a:extLst>
            </p:cNvPr>
            <p:cNvSpPr/>
            <p:nvPr/>
          </p:nvSpPr>
          <p:spPr>
            <a:xfrm>
              <a:off x="3686175" y="2655787"/>
              <a:ext cx="1982888" cy="1982888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C4E1E8C-F21D-4193-A850-7906108A7625}"/>
                </a:ext>
              </a:extLst>
            </p:cNvPr>
            <p:cNvSpPr/>
            <p:nvPr/>
          </p:nvSpPr>
          <p:spPr>
            <a:xfrm>
              <a:off x="3833812" y="2803424"/>
              <a:ext cx="1687614" cy="1687614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103947" y="182505"/>
            <a:ext cx="1180589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Ndërsektoriale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Mbrojtjen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2030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781078" y="1048283"/>
            <a:ext cx="10241598" cy="615553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sq-A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Fuqizimi i parandalimit dhe raportimit të krimit përmes informimit, ndërgjegjësimit dhe komunikimit efektiv me publikun dhe viktimave të krimit</a:t>
            </a:r>
            <a:r>
              <a:rPr lang="sq-A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7D9169-54D3-46F8-BBAF-B79ECB841791}"/>
              </a:ext>
            </a:extLst>
          </p:cNvPr>
          <p:cNvSpPr txBox="1"/>
          <p:nvPr/>
        </p:nvSpPr>
        <p:spPr>
          <a:xfrm>
            <a:off x="8774393" y="4039770"/>
            <a:ext cx="33877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chemeClr val="accent3">
                  <a:lumMod val="75000"/>
                </a:schemeClr>
              </a:solidFill>
              <a:latin typeface="Segoe UI Light (Body)"/>
            </a:endParaRPr>
          </a:p>
          <a:p>
            <a:pPr algn="ctr"/>
            <a:endParaRPr lang="en-US" sz="1100" i="1" dirty="0">
              <a:solidFill>
                <a:schemeClr val="accent3">
                  <a:lumMod val="75000"/>
                </a:schemeClr>
              </a:solidFill>
              <a:latin typeface="Segoe UI Light (Body)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030" y="2750943"/>
            <a:ext cx="1739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</a:p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41470" y="3246765"/>
            <a:ext cx="7872152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ndërgjegjësimin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publikut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mbështetëse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mbrojtëse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mjediseve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aksesueshme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direktivat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BE-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97823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327288C6-2296-49FF-9CEA-E0C5B1CD54C0}"/>
              </a:ext>
            </a:extLst>
          </p:cNvPr>
          <p:cNvGrpSpPr/>
          <p:nvPr/>
        </p:nvGrpSpPr>
        <p:grpSpPr>
          <a:xfrm rot="16200000" flipH="1" flipV="1">
            <a:off x="27693" y="2266520"/>
            <a:ext cx="3217027" cy="2958849"/>
            <a:chOff x="3686175" y="1876425"/>
            <a:chExt cx="2933700" cy="2828925"/>
          </a:xfrm>
        </p:grpSpPr>
        <p:sp>
          <p:nvSpPr>
            <p:cNvPr id="72" name="Arrow: Up 71">
              <a:extLst>
                <a:ext uri="{FF2B5EF4-FFF2-40B4-BE49-F238E27FC236}">
                  <a16:creationId xmlns:a16="http://schemas.microsoft.com/office/drawing/2014/main" id="{B38892D1-0329-4829-96CF-8845BAF074EC}"/>
                </a:ext>
              </a:extLst>
            </p:cNvPr>
            <p:cNvSpPr/>
            <p:nvPr/>
          </p:nvSpPr>
          <p:spPr>
            <a:xfrm>
              <a:off x="4524375" y="1876425"/>
              <a:ext cx="2095500" cy="2828925"/>
            </a:xfrm>
            <a:prstGeom prst="upArrow">
              <a:avLst>
                <a:gd name="adj1" fmla="val 50000"/>
                <a:gd name="adj2" fmla="val 41819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E93D9AA-7248-4728-990B-F6DA2071731B}"/>
                </a:ext>
              </a:extLst>
            </p:cNvPr>
            <p:cNvSpPr/>
            <p:nvPr/>
          </p:nvSpPr>
          <p:spPr>
            <a:xfrm>
              <a:off x="3686175" y="2655787"/>
              <a:ext cx="1982888" cy="1982888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C4E1E8C-F21D-4193-A850-7906108A7625}"/>
                </a:ext>
              </a:extLst>
            </p:cNvPr>
            <p:cNvSpPr/>
            <p:nvPr/>
          </p:nvSpPr>
          <p:spPr>
            <a:xfrm>
              <a:off x="3833812" y="2803424"/>
              <a:ext cx="1687614" cy="1687614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226519" y="171867"/>
            <a:ext cx="11849577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Ndërsektoriale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Mbrojtjen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2030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1095596" y="869955"/>
            <a:ext cx="10155103" cy="830997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sq-A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Një kuadër ligjor i përafruar me standardet e parashikuara në direktivat e Bashkimit Evropian dhe aktet ndërkombëtare të tjera, institucione dhe profesionistë që ofrojnë mbështetje,  mbrojtje efektive  për viktimat e krimit dhe akses të drejtë të viktimës në një skemë kombëtare të kompensimit</a:t>
            </a:r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030" y="2750943"/>
            <a:ext cx="1739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7893" y="2258894"/>
            <a:ext cx="7702806" cy="34163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ndërmarrjen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konkrete për përafrimin e legjislacionit të brendshëm në mënyrë të plotë me </a:t>
            </a:r>
            <a:r>
              <a:rPr lang="sq-A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 BE-së në të gjithë legjislacionin që prek viktimat e krimit, trajnimi i profesionistëve që punojnë me viktimat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zbulimin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përshtatur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territorin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Shqipërisë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përshtatshëm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8484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327288C6-2296-49FF-9CEA-E0C5B1CD54C0}"/>
              </a:ext>
            </a:extLst>
          </p:cNvPr>
          <p:cNvGrpSpPr/>
          <p:nvPr/>
        </p:nvGrpSpPr>
        <p:grpSpPr>
          <a:xfrm rot="16200000" flipH="1" flipV="1">
            <a:off x="162312" y="2298742"/>
            <a:ext cx="3217027" cy="2958849"/>
            <a:chOff x="3686175" y="1876425"/>
            <a:chExt cx="2933700" cy="2828925"/>
          </a:xfrm>
        </p:grpSpPr>
        <p:sp>
          <p:nvSpPr>
            <p:cNvPr id="72" name="Arrow: Up 71">
              <a:extLst>
                <a:ext uri="{FF2B5EF4-FFF2-40B4-BE49-F238E27FC236}">
                  <a16:creationId xmlns:a16="http://schemas.microsoft.com/office/drawing/2014/main" id="{B38892D1-0329-4829-96CF-8845BAF074EC}"/>
                </a:ext>
              </a:extLst>
            </p:cNvPr>
            <p:cNvSpPr/>
            <p:nvPr/>
          </p:nvSpPr>
          <p:spPr>
            <a:xfrm>
              <a:off x="4524375" y="1876425"/>
              <a:ext cx="2095500" cy="2828925"/>
            </a:xfrm>
            <a:prstGeom prst="upArrow">
              <a:avLst>
                <a:gd name="adj1" fmla="val 50000"/>
                <a:gd name="adj2" fmla="val 41819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E93D9AA-7248-4728-990B-F6DA2071731B}"/>
                </a:ext>
              </a:extLst>
            </p:cNvPr>
            <p:cNvSpPr/>
            <p:nvPr/>
          </p:nvSpPr>
          <p:spPr>
            <a:xfrm>
              <a:off x="3686175" y="2655787"/>
              <a:ext cx="1982888" cy="1982888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C4E1E8C-F21D-4193-A850-7906108A7625}"/>
                </a:ext>
              </a:extLst>
            </p:cNvPr>
            <p:cNvSpPr/>
            <p:nvPr/>
          </p:nvSpPr>
          <p:spPr>
            <a:xfrm>
              <a:off x="3833812" y="2803424"/>
              <a:ext cx="1687614" cy="1687614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193050" y="52204"/>
            <a:ext cx="1180589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Ndërsektoriale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Mbrojtjen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2030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2937855" y="968098"/>
            <a:ext cx="7263935" cy="584775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sq-A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Garantimi i të drejtës për informim, mbështetje dhe mbrojtje të viktimave në proceset penale dhe njohja e viktimave me nevoja mbrojtjeje të veçantë.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7D9169-54D3-46F8-BBAF-B79ECB841791}"/>
              </a:ext>
            </a:extLst>
          </p:cNvPr>
          <p:cNvSpPr txBox="1"/>
          <p:nvPr/>
        </p:nvSpPr>
        <p:spPr>
          <a:xfrm>
            <a:off x="8774393" y="4039770"/>
            <a:ext cx="33877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chemeClr val="accent3">
                  <a:lumMod val="75000"/>
                </a:schemeClr>
              </a:solidFill>
              <a:latin typeface="Segoe UI Light (Body)"/>
            </a:endParaRPr>
          </a:p>
          <a:p>
            <a:pPr algn="ctr"/>
            <a:endParaRPr lang="en-US" sz="1100" i="1" dirty="0">
              <a:solidFill>
                <a:schemeClr val="accent3">
                  <a:lumMod val="75000"/>
                </a:schemeClr>
              </a:solidFill>
              <a:latin typeface="Segoe UI Light (Body)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030" y="2750943"/>
            <a:ext cx="1739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31425" y="1945547"/>
            <a:ext cx="6625244" cy="34163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fuqizimin e pozitës së viktimave të krimit në sistemin e drejtësisë penale, nëpërmjet angazhimit institucional në mënyrë që viktimat të informohen për të drejtat e tyre, të mund të raportojnë krimin, të marrin pjesë dhe të dëgjohen në procedurat penale, të kenë qasje pa diskriminim në sistemin e drejtësisë penale, të garantohet qasje tek shërbimet për viktimat, me qëllim uljen e rreziqeve të viktimizimit nga krimi, të viktimizimit dytësor dhe të përsëritur;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327288C6-2296-49FF-9CEA-E0C5B1CD54C0}"/>
              </a:ext>
            </a:extLst>
          </p:cNvPr>
          <p:cNvGrpSpPr/>
          <p:nvPr/>
        </p:nvGrpSpPr>
        <p:grpSpPr>
          <a:xfrm rot="16200000" flipH="1" flipV="1">
            <a:off x="63962" y="2240523"/>
            <a:ext cx="3217027" cy="2958849"/>
            <a:chOff x="3686175" y="1876425"/>
            <a:chExt cx="2933700" cy="2828925"/>
          </a:xfrm>
        </p:grpSpPr>
        <p:sp>
          <p:nvSpPr>
            <p:cNvPr id="72" name="Arrow: Up 71">
              <a:extLst>
                <a:ext uri="{FF2B5EF4-FFF2-40B4-BE49-F238E27FC236}">
                  <a16:creationId xmlns:a16="http://schemas.microsoft.com/office/drawing/2014/main" id="{B38892D1-0329-4829-96CF-8845BAF074EC}"/>
                </a:ext>
              </a:extLst>
            </p:cNvPr>
            <p:cNvSpPr/>
            <p:nvPr/>
          </p:nvSpPr>
          <p:spPr>
            <a:xfrm>
              <a:off x="4524375" y="1876425"/>
              <a:ext cx="2095500" cy="2828925"/>
            </a:xfrm>
            <a:prstGeom prst="upArrow">
              <a:avLst>
                <a:gd name="adj1" fmla="val 50000"/>
                <a:gd name="adj2" fmla="val 41819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E93D9AA-7248-4728-990B-F6DA2071731B}"/>
                </a:ext>
              </a:extLst>
            </p:cNvPr>
            <p:cNvSpPr/>
            <p:nvPr/>
          </p:nvSpPr>
          <p:spPr>
            <a:xfrm>
              <a:off x="3686175" y="2655787"/>
              <a:ext cx="1982888" cy="1982888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C4E1E8C-F21D-4193-A850-7906108A7625}"/>
                </a:ext>
              </a:extLst>
            </p:cNvPr>
            <p:cNvSpPr/>
            <p:nvPr/>
          </p:nvSpPr>
          <p:spPr>
            <a:xfrm>
              <a:off x="3833812" y="2803424"/>
              <a:ext cx="1687614" cy="1687614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270201" y="39594"/>
            <a:ext cx="11805895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Ndërsektoriale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Mbrojtjen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2030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1100190" y="897190"/>
            <a:ext cx="10241598" cy="584775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lvl="0" algn="ctr"/>
            <a:r>
              <a:rPr lang="sq-A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Forcimi i bashkëpunimit dhe koordinimit mes aktorëve që veprojnë në fushën e mbrojtjes së viktimave të krimit në nivel kombëtar, rajonal dhe ndërkombëtar.</a:t>
            </a:r>
            <a:endParaRPr lang="en-US" sz="1600" b="1" i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7D9169-54D3-46F8-BBAF-B79ECB841791}"/>
              </a:ext>
            </a:extLst>
          </p:cNvPr>
          <p:cNvSpPr txBox="1"/>
          <p:nvPr/>
        </p:nvSpPr>
        <p:spPr>
          <a:xfrm>
            <a:off x="8774393" y="4039770"/>
            <a:ext cx="33877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chemeClr val="accent3">
                  <a:lumMod val="75000"/>
                </a:schemeClr>
              </a:solidFill>
              <a:latin typeface="Segoe UI Light (Body)"/>
            </a:endParaRPr>
          </a:p>
          <a:p>
            <a:pPr algn="ctr"/>
            <a:endParaRPr lang="en-US" sz="1100" i="1" dirty="0">
              <a:solidFill>
                <a:schemeClr val="accent3">
                  <a:lumMod val="75000"/>
                </a:schemeClr>
              </a:solidFill>
              <a:latin typeface="Segoe UI Light (Body)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030" y="2750943"/>
            <a:ext cx="1739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06734" y="2850846"/>
            <a:ext cx="7335053" cy="21698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q-A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aktorëve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aksesin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synohet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33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6" name="Group 1265">
            <a:extLst>
              <a:ext uri="{FF2B5EF4-FFF2-40B4-BE49-F238E27FC236}">
                <a16:creationId xmlns:a16="http://schemas.microsoft.com/office/drawing/2014/main" id="{621CD78F-E2E6-4B38-BE3B-8FAC805EC4B9}"/>
              </a:ext>
            </a:extLst>
          </p:cNvPr>
          <p:cNvGrpSpPr/>
          <p:nvPr/>
        </p:nvGrpSpPr>
        <p:grpSpPr>
          <a:xfrm>
            <a:off x="4500499" y="2483100"/>
            <a:ext cx="2818044" cy="2197279"/>
            <a:chOff x="5107362" y="2586723"/>
            <a:chExt cx="2081931" cy="2068605"/>
          </a:xfrm>
        </p:grpSpPr>
        <p:sp>
          <p:nvSpPr>
            <p:cNvPr id="1267" name="Graphic 4">
              <a:extLst>
                <a:ext uri="{FF2B5EF4-FFF2-40B4-BE49-F238E27FC236}">
                  <a16:creationId xmlns:a16="http://schemas.microsoft.com/office/drawing/2014/main" id="{739E8027-F676-42BA-A8E5-F339132132EB}"/>
                </a:ext>
              </a:extLst>
            </p:cNvPr>
            <p:cNvSpPr/>
            <p:nvPr/>
          </p:nvSpPr>
          <p:spPr>
            <a:xfrm rot="1828793">
              <a:off x="6390718" y="2926693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68" name="Graphic 4">
              <a:extLst>
                <a:ext uri="{FF2B5EF4-FFF2-40B4-BE49-F238E27FC236}">
                  <a16:creationId xmlns:a16="http://schemas.microsoft.com/office/drawing/2014/main" id="{C31F8054-C273-4852-8E22-C842A33EDCE6}"/>
                </a:ext>
              </a:extLst>
            </p:cNvPr>
            <p:cNvSpPr/>
            <p:nvPr/>
          </p:nvSpPr>
          <p:spPr>
            <a:xfrm rot="19800000">
              <a:off x="5687921" y="2586723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69" name="Graphic 4">
              <a:extLst>
                <a:ext uri="{FF2B5EF4-FFF2-40B4-BE49-F238E27FC236}">
                  <a16:creationId xmlns:a16="http://schemas.microsoft.com/office/drawing/2014/main" id="{1EB3B018-9DD3-482F-BB4C-529DC4BF912B}"/>
                </a:ext>
              </a:extLst>
            </p:cNvPr>
            <p:cNvSpPr/>
            <p:nvPr/>
          </p:nvSpPr>
          <p:spPr>
            <a:xfrm rot="1828793">
              <a:off x="5234958" y="2926532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70" name="Graphic 4">
              <a:extLst>
                <a:ext uri="{FF2B5EF4-FFF2-40B4-BE49-F238E27FC236}">
                  <a16:creationId xmlns:a16="http://schemas.microsoft.com/office/drawing/2014/main" id="{F820CB3F-4258-466B-B9E5-E53EBE1981D0}"/>
                </a:ext>
              </a:extLst>
            </p:cNvPr>
            <p:cNvSpPr/>
            <p:nvPr/>
          </p:nvSpPr>
          <p:spPr>
            <a:xfrm rot="1828793">
              <a:off x="5798364" y="3953849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71" name="Graphic 4">
              <a:extLst>
                <a:ext uri="{FF2B5EF4-FFF2-40B4-BE49-F238E27FC236}">
                  <a16:creationId xmlns:a16="http://schemas.microsoft.com/office/drawing/2014/main" id="{627D2FD1-A1CE-4A3D-8859-A876AD718441}"/>
                </a:ext>
              </a:extLst>
            </p:cNvPr>
            <p:cNvSpPr/>
            <p:nvPr/>
          </p:nvSpPr>
          <p:spPr>
            <a:xfrm rot="19800000">
              <a:off x="5107362" y="3607994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72" name="Graphic 4">
              <a:extLst>
                <a:ext uri="{FF2B5EF4-FFF2-40B4-BE49-F238E27FC236}">
                  <a16:creationId xmlns:a16="http://schemas.microsoft.com/office/drawing/2014/main" id="{D9DB3FF0-9FF2-4431-A301-5BF6C2E93457}"/>
                </a:ext>
              </a:extLst>
            </p:cNvPr>
            <p:cNvSpPr/>
            <p:nvPr/>
          </p:nvSpPr>
          <p:spPr>
            <a:xfrm rot="19800000">
              <a:off x="6279422" y="3609372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761ADDD-7345-B046-AC24-28CAAEE2DB5C}"/>
              </a:ext>
            </a:extLst>
          </p:cNvPr>
          <p:cNvSpPr txBox="1"/>
          <p:nvPr/>
        </p:nvSpPr>
        <p:spPr>
          <a:xfrm>
            <a:off x="-16948" y="97472"/>
            <a:ext cx="11998948" cy="1323439"/>
          </a:xfrm>
          <a:prstGeom prst="rect">
            <a:avLst/>
          </a:prstGeom>
          <a:gradFill>
            <a:gsLst>
              <a:gs pos="0">
                <a:schemeClr val="accent3">
                  <a:lumMod val="110000"/>
                  <a:satMod val="105000"/>
                  <a:tint val="67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OJF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fushën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ofrimit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kapaciteteve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profesionistëve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përmirësimin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stastistikave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vijon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konsolidohet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forcohen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vendor,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sidomos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fushën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Tiranës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Konsolidimi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adresuar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masa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Strategji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vijimi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fushatave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informimit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sensibilizmi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ndërgjegjësimit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publikut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mekanizmat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mbështetëse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390069" y="2860417"/>
            <a:ext cx="11703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17C0BF-6100-4839-82BE-199E9D3C72B1}"/>
              </a:ext>
            </a:extLst>
          </p:cNvPr>
          <p:cNvSpPr txBox="1"/>
          <p:nvPr/>
        </p:nvSpPr>
        <p:spPr>
          <a:xfrm>
            <a:off x="6975265" y="1480776"/>
            <a:ext cx="511975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0" algn="just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Zhvilimi i veprimtarive informuese dhe ndërgjegjësuese për parandalimin e viktimizimit dhe shfryëzimit të grupeve më të rrezikuara për të qenë viktimë;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17C0BF-6100-4839-82BE-199E9D3C72B1}"/>
              </a:ext>
            </a:extLst>
          </p:cNvPr>
          <p:cNvSpPr txBox="1"/>
          <p:nvPr/>
        </p:nvSpPr>
        <p:spPr>
          <a:xfrm rot="10800000" flipV="1">
            <a:off x="7228033" y="2582451"/>
            <a:ext cx="4724117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0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Mbështetja e organizatave jofitimprurëse që ofrojnë mbrojtje dhe shërbime mbështetëse për viktimat e krimit;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008077-BD7B-4368-B40E-176BFC59440B}"/>
              </a:ext>
            </a:extLst>
          </p:cNvPr>
          <p:cNvSpPr txBox="1"/>
          <p:nvPr/>
        </p:nvSpPr>
        <p:spPr>
          <a:xfrm>
            <a:off x="129142" y="1623881"/>
            <a:ext cx="428895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algn="just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Vijimi i forcimit të bashkëpunimit dhe koordinimi ndër-insitucional;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008077-BD7B-4368-B40E-176BFC59440B}"/>
              </a:ext>
            </a:extLst>
          </p:cNvPr>
          <p:cNvSpPr txBox="1"/>
          <p:nvPr/>
        </p:nvSpPr>
        <p:spPr>
          <a:xfrm>
            <a:off x="110466" y="3513022"/>
            <a:ext cx="427616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0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Përfshirja e sektorit privat në rrjetet kombëtare dhe në niver vendor dhe inkurajimi i tyre për të parandaluar viktimizimin;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17C0BF-6100-4839-82BE-199E9D3C72B1}"/>
              </a:ext>
            </a:extLst>
          </p:cNvPr>
          <p:cNvSpPr txBox="1"/>
          <p:nvPr/>
        </p:nvSpPr>
        <p:spPr>
          <a:xfrm rot="10800000" flipV="1">
            <a:off x="7431997" y="3607914"/>
            <a:ext cx="4418478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0" algn="just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Organizimi i takimeve periodike me institucionet e tjera ligjzbatuese dhe organizatat jofitimprurëse për të diskutuar problematikat dhe ndarë përvojat pozitive;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008077-BD7B-4368-B40E-176BFC59440B}"/>
              </a:ext>
            </a:extLst>
          </p:cNvPr>
          <p:cNvSpPr txBox="1"/>
          <p:nvPr/>
        </p:nvSpPr>
        <p:spPr>
          <a:xfrm>
            <a:off x="136597" y="2475696"/>
            <a:ext cx="428895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0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Koordinimi dhe bashkërendimi mes gjithë mekanizmave ekzistues në nivel kombëtar dhe rajonal;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008077-BD7B-4368-B40E-176BFC59440B}"/>
              </a:ext>
            </a:extLst>
          </p:cNvPr>
          <p:cNvSpPr txBox="1"/>
          <p:nvPr/>
        </p:nvSpPr>
        <p:spPr>
          <a:xfrm>
            <a:off x="2610196" y="5829691"/>
            <a:ext cx="436506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0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Shkëmbimi i përvojave të mira me agjensitë e vendeve të tjera;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008077-BD7B-4368-B40E-176BFC59440B}"/>
              </a:ext>
            </a:extLst>
          </p:cNvPr>
          <p:cNvSpPr txBox="1"/>
          <p:nvPr/>
        </p:nvSpPr>
        <p:spPr>
          <a:xfrm>
            <a:off x="7052981" y="5012636"/>
            <a:ext cx="479749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0" algn="just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Zbatimi me korrektesë e procedurave dhe standardeve të bashkëpunimit mes institucioneve dhe monitorimi sistematik i respektimit të tyre;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008077-BD7B-4368-B40E-176BFC59440B}"/>
              </a:ext>
            </a:extLst>
          </p:cNvPr>
          <p:cNvSpPr txBox="1"/>
          <p:nvPr/>
        </p:nvSpPr>
        <p:spPr>
          <a:xfrm>
            <a:off x="110466" y="4829695"/>
            <a:ext cx="419302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0"/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Përfshirja e viktimave në rrjetet e OJF-ve që ofrojnë shërbime për viktimat dhe dëgjimi i mendimit të tyre;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www.w3.org/XML/1998/namespace"/>
    <ds:schemaRef ds:uri="16c05727-aa75-4e4a-9b5f-8a80a1165891"/>
    <ds:schemaRef ds:uri="http://purl.org/dc/terms/"/>
    <ds:schemaRef ds:uri="http://schemas.microsoft.com/office/2006/documentManagement/types"/>
    <ds:schemaRef ds:uri="http://purl.org/dc/elements/1.1/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1223</Words>
  <Application>Microsoft Office PowerPoint</Application>
  <PresentationFormat>Widescreen</PresentationFormat>
  <Paragraphs>75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맑은 고딕</vt:lpstr>
      <vt:lpstr>Arial</vt:lpstr>
      <vt:lpstr>Calibri</vt:lpstr>
      <vt:lpstr>Calibri Light</vt:lpstr>
      <vt:lpstr>Century Gothic (Headings)</vt:lpstr>
      <vt:lpstr>Georgia</vt:lpstr>
      <vt:lpstr>Gigi</vt:lpstr>
      <vt:lpstr>MS Mincho</vt:lpstr>
      <vt:lpstr>Segoe UI</vt:lpstr>
      <vt:lpstr>Segoe UI Light</vt:lpstr>
      <vt:lpstr>Segoe UI Light (Body)</vt:lpstr>
      <vt:lpstr>Times New Roman</vt:lpstr>
      <vt:lpstr>Office Theme</vt:lpstr>
      <vt:lpstr>     </vt:lpstr>
      <vt:lpstr>PowerPoint Presentation</vt:lpstr>
      <vt:lpstr>PowerPoint Presentation</vt:lpstr>
      <vt:lpstr>Project analysis slide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Falëminderit!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2022-11-08T14:43:31Z</dcterms:created>
  <dcterms:modified xsi:type="dcterms:W3CDTF">2023-10-04T07:35:49Z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