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>
      <p:cViewPr>
        <p:scale>
          <a:sx n="110" d="100"/>
          <a:sy n="110" d="100"/>
        </p:scale>
        <p:origin x="1024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5C894-3C94-4945-80EC-3214EE9037E0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BC69-0BD1-43AC-B636-36F824AA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E548-210F-4CF7-BD26-93FA8E30F35E}" type="datetime1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7B1B-B7CA-4077-89DB-8B0B3142E44D}" type="datetime1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CE5E-7158-4DCE-AD62-2E55F86C4A00}" type="datetime1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C00C-8FC8-4D77-9215-4AFE469C0D41}" type="datetime1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EBA-B939-4552-A8DC-86CEA7E806C2}" type="datetime1">
              <a:rPr lang="en-US" smtClean="0"/>
              <a:t>10/4/23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D37-2A5C-4EAD-BB68-C39003036039}" type="datetime1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448F-67FF-47CE-B572-B9E8DE186075}" type="datetime1">
              <a:rPr lang="en-US" smtClean="0"/>
              <a:t>10/4/23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AEE9-668D-4816-96DB-95BC376D9C0A}" type="datetime1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7CAD-605B-4EF9-9E1C-77FF64A2CD1E}" type="datetime1">
              <a:rPr lang="en-US" smtClean="0"/>
              <a:t>10/4/23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8FC-FD50-4498-954C-9897F95CE741}" type="datetime1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875C-2E90-464F-9197-0A2D8DD0C682}" type="datetime1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33C1A84-3A0A-4014-A722-9B959C3DD06D}" type="datetime1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73955BE-7B5B-40FD-B647-40827440A1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Veprat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q-AL" sz="28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rfundimi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statusit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sq-AL" sz="28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veprave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kompensimi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drejt</a:t>
            </a:r>
            <a:r>
              <a:rPr lang="sq-AL" sz="2800" b="1">
                <a:latin typeface="Times New Roman" pitchFamily="18" charset="0"/>
                <a:cs typeface="Times New Roman" pitchFamily="18" charset="0"/>
              </a:rPr>
              <a:t>ë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Borana Ajazi </a:t>
            </a:r>
          </a:p>
          <a:p>
            <a:r>
              <a:rPr lang="en-US" sz="19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Drejtor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q-AL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t</a:t>
            </a:r>
            <a:r>
              <a:rPr lang="sq-AL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drejt</a:t>
            </a:r>
            <a:r>
              <a:rPr lang="sq-AL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e </a:t>
            </a:r>
            <a:r>
              <a:rPr lang="en-US" sz="19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autorit</a:t>
            </a:r>
            <a:r>
              <a:rPr lang="en-US" sz="1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8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Tetor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9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>
            <a:normAutofit/>
          </a:bodyPr>
          <a:lstStyle/>
          <a:p>
            <a:r>
              <a:rPr lang="en-US"/>
              <a:t>I. T</a:t>
            </a:r>
            <a:r>
              <a:rPr lang="sq-AL"/>
              <a:t>ë</a:t>
            </a:r>
            <a:r>
              <a:rPr lang="en-US"/>
              <a:t> P</a:t>
            </a:r>
            <a:r>
              <a:rPr lang="sq-AL"/>
              <a:t>ë</a:t>
            </a:r>
            <a:r>
              <a:rPr lang="en-US"/>
              <a:t>RGJITHSHME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486082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Ligji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drejtën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nr. 35/2016,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ndryshuar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Përafron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Direktivën 2012/28 të Parlamentit Evropian dhe Këshillit Evropian “Për disa përdorime të veprave pa autor”)</a:t>
            </a:r>
            <a:endParaRPr lang="en-A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 16/1 </a:t>
            </a:r>
            <a:r>
              <a:rPr lang="en-US" sz="1700" u="sng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7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16/2</a:t>
            </a:r>
            <a:endParaRPr lang="en-AL" sz="17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Kërkim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shterues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Kërkim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mirëbesim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shfrytëzuar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burim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mundshëm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ligjit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përpara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përdorimit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veprës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Kuptimi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veprave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autorët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bashkautorët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identifikuar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bashkautore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veprës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janë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identifikuar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asnjërit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prej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tyre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dihet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vendndodhja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botuara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formën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librave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gazetave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revistave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shkrimeve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kinematografike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audiovizuale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</a:t>
            </a:r>
            <a:r>
              <a:rPr lang="en-US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Subjektet</a:t>
            </a:r>
            <a:r>
              <a:rPr lang="en-US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zbatuese</a:t>
            </a:r>
            <a:r>
              <a:rPr lang="en-US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Bibliotekat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akses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arsimore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muzete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juridike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kryejne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muzeore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arkivat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arkivore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filmike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audiovizuale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transmetuesit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publike</a:t>
            </a:r>
            <a:r>
              <a:rPr lang="en-GB" sz="17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̈. </a:t>
            </a:r>
            <a:endParaRPr lang="en-AL" sz="17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I. VIJIM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 fontScale="92500" lnSpcReduction="10000"/>
          </a:bodyPr>
          <a:lstStyle/>
          <a:p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 75/1 </a:t>
            </a:r>
            <a:r>
              <a:rPr lang="en-GB" sz="1800" b="1" u="sng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Përdorimi</a:t>
            </a:r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GB" sz="1800" b="1" u="sng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kufizim</a:t>
            </a:r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veprave</a:t>
            </a:r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GB" sz="1800" b="1" u="sng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800" b="1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L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Qëllimi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përdorimit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Riprodhim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veprave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përfshira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koleksionet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tyre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digjitalizimit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indeksimit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katalogimit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ruajtjes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restaurimit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Realizimin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misionit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tyre me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ruajtjen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restaurimin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sigurimin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aksesit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kulturor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arsimor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Përfitime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mbulimin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kostove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tyre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bëjnë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digjitalizimin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vendosjen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tyre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dispozicion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publikut</a:t>
            </a:r>
            <a:r>
              <a:rPr lang="en-GB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Përfundimi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statusit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”: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japë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fund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statusit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përdorim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paautorizuar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ndalet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menjeherë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L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2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0E4F-20CF-C910-D2F4-046A793A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6" y="718699"/>
            <a:ext cx="7485993" cy="1143318"/>
          </a:xfrm>
        </p:spPr>
        <p:txBody>
          <a:bodyPr>
            <a:normAutofit fontScale="90000"/>
          </a:bodyPr>
          <a:lstStyle/>
          <a:p>
            <a:r>
              <a:rPr lang="en-US"/>
              <a:t>II. P</a:t>
            </a:r>
            <a:r>
              <a:rPr lang="sq-AL"/>
              <a:t>ë</a:t>
            </a:r>
            <a:r>
              <a:rPr lang="en-US" err="1"/>
              <a:t>rfundimi</a:t>
            </a:r>
            <a:r>
              <a:rPr lang="en-US"/>
              <a:t> I </a:t>
            </a:r>
            <a:r>
              <a:rPr lang="en-US" err="1"/>
              <a:t>statusit</a:t>
            </a:r>
            <a:r>
              <a:rPr lang="en-US"/>
              <a:t>       </a:t>
            </a:r>
            <a:br>
              <a:rPr lang="en-US"/>
            </a:br>
            <a:r>
              <a:rPr lang="en-US"/>
              <a:t>     “</a:t>
            </a:r>
            <a:r>
              <a:rPr lang="en-US" err="1"/>
              <a:t>vep</a:t>
            </a:r>
            <a:r>
              <a:rPr lang="sq-AL"/>
              <a:t>ë</a:t>
            </a:r>
            <a:r>
              <a:rPr lang="en-US"/>
              <a:t>r pa </a:t>
            </a:r>
            <a:r>
              <a:rPr lang="en-US" err="1"/>
              <a:t>autor</a:t>
            </a:r>
            <a:r>
              <a:rPr lang="en-US"/>
              <a:t>”</a:t>
            </a:r>
            <a:endParaRPr lang="en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AF751-E9DF-509B-09C3-4BC7CBC4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6" y="2252805"/>
            <a:ext cx="7924801" cy="38100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japë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fund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statusit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0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AL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Paraqitet një kërkesë nga autorit, bashkëautori/rët ose agjencitë e administrimit kolektiv të autorizuara; 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AL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Kërkesa duhet të përmbajë dokumente provues të autorësisë, mungesa e njërit sjell refuzimin e kërkesës; 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AL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Përfundimi i statusit reflektohet në bazën e të dhënave për të drejtën e autorit të administruar nga Drejtoria për të Drejtën e Autorit;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AL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 përdorim i paautorizuar duhet të ndalet menjeherë;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sq-AL" sz="17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 përfundimit të statusit vepër pa autor, institucioni përdor veprën vetëm me autorizim/kontratë me shkrim të autorit, bashkautorit apo titullarit të të drejtave të veprës origjinale. </a:t>
            </a:r>
            <a:endParaRPr lang="en-AL" sz="17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L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A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D997E-215B-04B9-650B-B7929140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/>
              <a:t>III. </a:t>
            </a:r>
            <a:r>
              <a:rPr lang="en-US" err="1"/>
              <a:t>Kompensimi</a:t>
            </a:r>
            <a:r>
              <a:rPr lang="en-US"/>
              <a:t> I DREJT</a:t>
            </a:r>
            <a:r>
              <a:rPr lang="sq-AL"/>
              <a:t>ë</a:t>
            </a:r>
            <a:r>
              <a:rPr lang="en-US"/>
              <a:t> I     </a:t>
            </a:r>
            <a:br>
              <a:rPr lang="en-US"/>
            </a:br>
            <a:r>
              <a:rPr lang="en-US"/>
              <a:t>      VEPRAVE PA AUTOR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0060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 me shkrim: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Autori, bashkëautori ose nga  agjenctë e administrimit kolektiv, të autorizuar, paraqesin kërkesë me shkrim.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Kërkesa përmban: Dokumente identifikuese për autoritn dhe provuese të autorësisë, si dhe dokumentet e përfaqësimit. Mungesa e një prej tyre con në refuzimin e kërkesës.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Procedura e kompensimit: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Kryhet nga një nga insititucionet sipas ligjit për të drejtën e autorit: Bibliotekat  me akses publik, muzetë, transmetuesit pubik, insitucionet arkivore filmike ose audiovizuale.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Shuma e kompensimit përcaktohet duke mbajtur parasysh: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57200" algn="l"/>
              </a:tabLst>
            </a:pPr>
            <a:r>
              <a:rPr lang="sq-AL" sz="1600" b="0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Qëllimin e përdorimit të veprës </a:t>
            </a: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 përcaktimit të nenit 75/2 të ligjit nr. 35/2016, i ndryshuar.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57200" algn="l"/>
              </a:tabLst>
            </a:pPr>
            <a:r>
              <a:rPr lang="sq-AL" sz="1600" b="0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Dëmin e shkaktuar </a:t>
            </a: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 ose bashkautorit gjatë përdorimit të veprave pa autor në lidhje me të drejtat personale pasurore dhe jopasurore të tyre.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57200" algn="l"/>
              </a:tabLst>
            </a:pPr>
            <a:r>
              <a:rPr lang="en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600" b="0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Shpenzimet e institucionit</a:t>
            </a:r>
            <a:r>
              <a:rPr lang="sq-AL" sz="1600" b="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për të kryer kërkimet shteruese për përcaktimin e statusit “vepër pa autor”, digjitalizimin, indeksimin, katalogimin, ruajtjen apo edhe vënien në dispozicion të publikut të veprës pa autor. </a:t>
            </a:r>
            <a:endParaRPr lang="en-AL" sz="1600" b="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L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15000"/>
              </a:lnSpc>
              <a:tabLst>
                <a:tab pos="228600" algn="l"/>
              </a:tabLst>
            </a:pPr>
            <a:endParaRPr lang="en-AL" sz="16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DB60C-671E-699B-FBDC-A50CAF1C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AL"/>
              <a:t>III. vijon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02F76-F5DB-4054-F08F-A417B903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7543800" cy="4191000"/>
          </a:xfrm>
        </p:spPr>
        <p:txBody>
          <a:bodyPr>
            <a:normAutofit/>
          </a:bodyPr>
          <a:lstStyle/>
          <a:p>
            <a:r>
              <a:rPr lang="en-US" sz="1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Përcaktimi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shumës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kompënsimit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AL" sz="16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Institucionet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 </a:t>
            </a:r>
            <a:r>
              <a:rPr lang="en-US" sz="1600" b="0" u="sng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konsultimit</a:t>
            </a:r>
            <a:r>
              <a:rPr lang="en-US" sz="1600" b="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autorin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bashkautorin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përcaktojnë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shumën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kompesimit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L" sz="16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mungesë të vendimarrjes me konsultim, institucionet përcaktojnë shuma e kompensimit të drejtë përcaktohet bazuar në metodologjinë dhe masat e tarifave të shpërblimit të veprave të mbrojtura nga e drejta e autorit në sistemin e administrimit kolektiv, duke ju referuar të njëjtës kategori veprash</a:t>
            </a:r>
            <a:r>
              <a:rPr lang="en-AL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Kompensimi paguhet nga institucioni që ka përdorur veprën. </a:t>
            </a:r>
            <a:endParaRPr lang="en-AL" sz="16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  <a:tabLst>
                <a:tab pos="457200" algn="l"/>
              </a:tabLst>
            </a:pPr>
            <a:r>
              <a:rPr lang="sq-AL" sz="16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rast se autori ose bashkautori nuk është dakort me shumën e kompensimit, kanë të drejtë  t’i drejtohen gjykatës. </a:t>
            </a:r>
            <a:endParaRPr lang="en-AL" sz="1600" b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tabLst>
                <a:tab pos="228600" algn="l"/>
              </a:tabLst>
            </a:pPr>
            <a:endParaRPr lang="en-A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1E844-772E-F390-1BA9-5049AD90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0B2C-2F68-5A94-6354-3F476166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L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AL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AL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AL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L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B0353-5714-44B9-8065-CAE2AB43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5BE-7B5B-40FD-B647-40827440A1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9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827</TotalTime>
  <Words>782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Wingdings</vt:lpstr>
      <vt:lpstr>Essential</vt:lpstr>
      <vt:lpstr>Veprat pa autor –  Përfundimi i statusit të veprave pa autor dhe kompensimi i drejtë</vt:lpstr>
      <vt:lpstr>I. Të PëRGJITHSHME</vt:lpstr>
      <vt:lpstr>I. VIJIM </vt:lpstr>
      <vt:lpstr>II. Përfundimi I statusit             “vepër pa autor”</vt:lpstr>
      <vt:lpstr>III. Kompensimi I DREJTë I            VEPRAVE PA AUTOR </vt:lpstr>
      <vt:lpstr>III. vijon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Veprat pa autor – Pwrfundimi i statusit tw veprave pa autor dhe kompensimi i drejtw</dc:title>
  <dc:creator>Borana Ajazi</dc:creator>
  <cp:lastModifiedBy>Borana Ajazi</cp:lastModifiedBy>
  <cp:revision>44</cp:revision>
  <dcterms:created xsi:type="dcterms:W3CDTF">2023-10-03T10:53:55Z</dcterms:created>
  <dcterms:modified xsi:type="dcterms:W3CDTF">2023-10-05T05:51:33Z</dcterms:modified>
</cp:coreProperties>
</file>