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338" r:id="rId2"/>
    <p:sldId id="345" r:id="rId3"/>
    <p:sldId id="383" r:id="rId4"/>
    <p:sldId id="384" r:id="rId5"/>
    <p:sldId id="372" r:id="rId6"/>
    <p:sldId id="374" r:id="rId7"/>
    <p:sldId id="373" r:id="rId8"/>
    <p:sldId id="379" r:id="rId9"/>
    <p:sldId id="388" r:id="rId10"/>
    <p:sldId id="385" r:id="rId11"/>
    <p:sldId id="387" r:id="rId12"/>
    <p:sldId id="382" r:id="rId13"/>
    <p:sldId id="3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000" autoAdjust="0"/>
  </p:normalViewPr>
  <p:slideViewPr>
    <p:cSldViewPr snapToGrid="0">
      <p:cViewPr varScale="1">
        <p:scale>
          <a:sx n="64" d="100"/>
          <a:sy n="64" d="100"/>
        </p:scale>
        <p:origin x="712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2498D-CB99-4F1C-B4F6-5334DFB5C6F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A0EF42-756C-44FD-BB91-EB6E64EF4ABD}">
      <dgm:prSet phldrT="[Text]"/>
      <dgm:spPr/>
      <dgm:t>
        <a:bodyPr/>
        <a:lstStyle/>
        <a:p>
          <a:endParaRPr lang="sq-AL" dirty="0"/>
        </a:p>
        <a:p>
          <a:r>
            <a:rPr lang="en-GB" dirty="0"/>
            <a:t>Si </a:t>
          </a:r>
          <a:r>
            <a:rPr lang="en-GB" dirty="0" err="1"/>
            <a:t>lindi</a:t>
          </a:r>
          <a:r>
            <a:rPr lang="en-GB" dirty="0"/>
            <a:t> </a:t>
          </a:r>
          <a:r>
            <a:rPr lang="en-GB" dirty="0" err="1"/>
            <a:t>nevoja</a:t>
          </a:r>
          <a:r>
            <a:rPr lang="en-GB" dirty="0"/>
            <a:t> </a:t>
          </a:r>
          <a:r>
            <a:rPr lang="en-GB" dirty="0" err="1"/>
            <a:t>për</a:t>
          </a:r>
          <a:r>
            <a:rPr lang="en-GB" dirty="0"/>
            <a:t> </a:t>
          </a:r>
          <a:r>
            <a:rPr lang="en-GB" dirty="0" err="1"/>
            <a:t>hartimin</a:t>
          </a:r>
          <a:r>
            <a:rPr lang="en-GB" dirty="0"/>
            <a:t> e </a:t>
          </a:r>
          <a:r>
            <a:rPr lang="en-GB" dirty="0" err="1"/>
            <a:t>ligjit</a:t>
          </a:r>
          <a:r>
            <a:rPr lang="en-GB" dirty="0"/>
            <a:t>?</a:t>
          </a:r>
          <a:endParaRPr lang="en-US" dirty="0"/>
        </a:p>
      </dgm:t>
    </dgm:pt>
    <dgm:pt modelId="{A137AF75-8C21-447B-AFE0-E6B2F695373C}" type="parTrans" cxnId="{780858EA-FABD-4F39-9667-6223B961BF60}">
      <dgm:prSet/>
      <dgm:spPr/>
      <dgm:t>
        <a:bodyPr/>
        <a:lstStyle/>
        <a:p>
          <a:endParaRPr lang="en-US"/>
        </a:p>
      </dgm:t>
    </dgm:pt>
    <dgm:pt modelId="{0E17301F-19D4-49A6-BC5F-2EC5EDB62ED9}" type="sibTrans" cxnId="{780858EA-FABD-4F39-9667-6223B961BF60}">
      <dgm:prSet/>
      <dgm:spPr/>
      <dgm:t>
        <a:bodyPr/>
        <a:lstStyle/>
        <a:p>
          <a:endParaRPr lang="en-US"/>
        </a:p>
      </dgm:t>
    </dgm:pt>
    <dgm:pt modelId="{C901ABE8-DCBB-40DF-B4DE-4FA8B633B9E4}">
      <dgm:prSet phldrT="[Text]" custT="1"/>
      <dgm:spPr/>
      <dgm:t>
        <a:bodyPr/>
        <a:lstStyle/>
        <a:p>
          <a:pPr algn="just"/>
          <a:endParaRPr lang="sq-AL" sz="1600" b="0" dirty="0"/>
        </a:p>
        <a:p>
          <a:pPr algn="just"/>
          <a:r>
            <a:rPr lang="sq-AL" sz="1600" b="0" noProof="0" dirty="0"/>
            <a:t>Strategjia </a:t>
          </a:r>
          <a:r>
            <a:rPr lang="sq-AL" sz="1600" b="0" noProof="0" dirty="0" err="1"/>
            <a:t>Ndërsektoriale</a:t>
          </a:r>
          <a:r>
            <a:rPr lang="sq-AL" sz="1600" b="0" noProof="0" dirty="0"/>
            <a:t> për Decentralizimin dhe Qeverisjen Vendore 2023-2030 dhe Plani i saj i Veprimit 2023-2025</a:t>
          </a:r>
        </a:p>
      </dgm:t>
    </dgm:pt>
    <dgm:pt modelId="{82A99F4D-772A-4C22-BCB3-3D7E04564EBC}" type="parTrans" cxnId="{497F7DC1-8764-4277-A41D-5BFA09AB1A53}">
      <dgm:prSet/>
      <dgm:spPr/>
      <dgm:t>
        <a:bodyPr/>
        <a:lstStyle/>
        <a:p>
          <a:endParaRPr lang="en-US"/>
        </a:p>
      </dgm:t>
    </dgm:pt>
    <dgm:pt modelId="{D0E84E2A-151B-41FB-A299-DE087C9C035F}" type="sibTrans" cxnId="{497F7DC1-8764-4277-A41D-5BFA09AB1A53}">
      <dgm:prSet/>
      <dgm:spPr/>
      <dgm:t>
        <a:bodyPr/>
        <a:lstStyle/>
        <a:p>
          <a:endParaRPr lang="en-US"/>
        </a:p>
      </dgm:t>
    </dgm:pt>
    <dgm:pt modelId="{15A44AB0-29B1-4F46-8CCA-6B5F327BE887}">
      <dgm:prSet phldrT="[Text]" custT="1"/>
      <dgm:spPr/>
      <dgm:t>
        <a:bodyPr/>
        <a:lstStyle/>
        <a:p>
          <a:pPr algn="just"/>
          <a:endParaRPr lang="sq-AL" sz="1600" b="0" dirty="0"/>
        </a:p>
        <a:p>
          <a:pPr algn="just"/>
          <a:r>
            <a:rPr lang="sq-AL" sz="1600" b="0" noProof="0" dirty="0"/>
            <a:t>Problematikat e evidentuara nga zbatimi i ligjit të vjetër “Për Prefektin e Qarkut” dhe nevoja për adresim në një ligj të rishikuar</a:t>
          </a:r>
        </a:p>
        <a:p>
          <a:pPr algn="just"/>
          <a:endParaRPr lang="en-US" sz="1600" b="0" dirty="0"/>
        </a:p>
        <a:p>
          <a:pPr algn="just"/>
          <a:r>
            <a:rPr lang="en-US" sz="1600" b="0" dirty="0" err="1"/>
            <a:t>Plani</a:t>
          </a:r>
          <a:r>
            <a:rPr lang="en-US" sz="1600" b="0" dirty="0"/>
            <a:t> </a:t>
          </a:r>
          <a:r>
            <a:rPr lang="en-US" sz="1600" b="0" dirty="0" err="1"/>
            <a:t>i</a:t>
          </a:r>
          <a:r>
            <a:rPr lang="en-US" sz="1600" b="0" dirty="0"/>
            <a:t> </a:t>
          </a:r>
          <a:r>
            <a:rPr lang="en-US" sz="1600" b="0" dirty="0" err="1"/>
            <a:t>akteve</a:t>
          </a:r>
          <a:r>
            <a:rPr lang="en-US" sz="1600" b="0" dirty="0"/>
            <a:t> </a:t>
          </a:r>
          <a:r>
            <a:rPr lang="en-US" sz="1600" b="0" dirty="0" err="1"/>
            <a:t>për</a:t>
          </a:r>
          <a:r>
            <a:rPr lang="en-US" sz="1600" b="0" dirty="0"/>
            <a:t> </a:t>
          </a:r>
          <a:r>
            <a:rPr lang="en-US" sz="1600" b="0" dirty="0" err="1"/>
            <a:t>vitin</a:t>
          </a:r>
          <a:r>
            <a:rPr lang="en-US" sz="1600" b="0" dirty="0"/>
            <a:t> 2023</a:t>
          </a:r>
        </a:p>
        <a:p>
          <a:pPr algn="just"/>
          <a:endParaRPr lang="en-US" sz="1600" b="0" dirty="0"/>
        </a:p>
        <a:p>
          <a:pPr algn="just"/>
          <a:r>
            <a:rPr lang="sq-AL" sz="1600" b="0" noProof="0" dirty="0"/>
            <a:t>Si nevojë për të rritur </a:t>
          </a:r>
          <a:r>
            <a:rPr lang="sq-AL" sz="1600" b="0" noProof="0" dirty="0" err="1"/>
            <a:t>efiçencën</a:t>
          </a:r>
          <a:r>
            <a:rPr lang="sq-AL" sz="1600" b="0" noProof="0" dirty="0"/>
            <a:t> dhe konsolidimin e </a:t>
          </a:r>
          <a:r>
            <a:rPr lang="sq-AL" sz="1600" b="0" noProof="0" dirty="0" err="1"/>
            <a:t>performancës</a:t>
          </a:r>
          <a:r>
            <a:rPr lang="sq-AL" sz="1600" b="0" noProof="0" dirty="0"/>
            <a:t> së prefektit të qarkut, për ofrimin e shërbimeve më cilësore, për një qeverisje gjithmonë e më pranë qytetareve, si dhe përforcimit të rolit tij në qark.</a:t>
          </a:r>
        </a:p>
        <a:p>
          <a:pPr algn="just"/>
          <a:endParaRPr lang="sq-AL" sz="1400" b="0" dirty="0"/>
        </a:p>
        <a:p>
          <a:pPr algn="just"/>
          <a:endParaRPr lang="en-US" sz="1600" b="0" dirty="0"/>
        </a:p>
      </dgm:t>
    </dgm:pt>
    <dgm:pt modelId="{51220C7B-2E47-4278-9FE6-BAE459C1EF3C}" type="parTrans" cxnId="{78DC1BB2-87FB-40FA-962E-4B6468A3E607}">
      <dgm:prSet/>
      <dgm:spPr/>
      <dgm:t>
        <a:bodyPr/>
        <a:lstStyle/>
        <a:p>
          <a:endParaRPr lang="en-US"/>
        </a:p>
      </dgm:t>
    </dgm:pt>
    <dgm:pt modelId="{CFD49395-3B65-4121-A70F-DC20CC56BE68}" type="sibTrans" cxnId="{78DC1BB2-87FB-40FA-962E-4B6468A3E607}">
      <dgm:prSet/>
      <dgm:spPr/>
      <dgm:t>
        <a:bodyPr/>
        <a:lstStyle/>
        <a:p>
          <a:endParaRPr lang="en-US"/>
        </a:p>
      </dgm:t>
    </dgm:pt>
    <dgm:pt modelId="{6E8B3719-CE41-4902-8084-7B3A79B00099}" type="pres">
      <dgm:prSet presAssocID="{64D2498D-CB99-4F1C-B4F6-5334DFB5C6F6}" presName="vert0" presStyleCnt="0">
        <dgm:presLayoutVars>
          <dgm:dir/>
          <dgm:animOne val="branch"/>
          <dgm:animLvl val="lvl"/>
        </dgm:presLayoutVars>
      </dgm:prSet>
      <dgm:spPr/>
    </dgm:pt>
    <dgm:pt modelId="{49A8174A-C192-4B7B-BBDE-A53DA1A13622}" type="pres">
      <dgm:prSet presAssocID="{BCA0EF42-756C-44FD-BB91-EB6E64EF4ABD}" presName="thickLine" presStyleLbl="alignNode1" presStyleIdx="0" presStyleCnt="1"/>
      <dgm:spPr/>
    </dgm:pt>
    <dgm:pt modelId="{43C1D9C1-9DFF-4EBC-A418-94FFC97A12B1}" type="pres">
      <dgm:prSet presAssocID="{BCA0EF42-756C-44FD-BB91-EB6E64EF4ABD}" presName="horz1" presStyleCnt="0"/>
      <dgm:spPr/>
    </dgm:pt>
    <dgm:pt modelId="{A7E4ED85-946C-46DD-9038-7BCF48357E7A}" type="pres">
      <dgm:prSet presAssocID="{BCA0EF42-756C-44FD-BB91-EB6E64EF4ABD}" presName="tx1" presStyleLbl="revTx" presStyleIdx="0" presStyleCnt="3" custScaleX="104788"/>
      <dgm:spPr/>
    </dgm:pt>
    <dgm:pt modelId="{EC775A66-A4C7-4857-B58D-8A300FAD689D}" type="pres">
      <dgm:prSet presAssocID="{BCA0EF42-756C-44FD-BB91-EB6E64EF4ABD}" presName="vert1" presStyleCnt="0"/>
      <dgm:spPr/>
    </dgm:pt>
    <dgm:pt modelId="{372F9A64-55C6-43C2-AF73-7F4EC13FC7D5}" type="pres">
      <dgm:prSet presAssocID="{C901ABE8-DCBB-40DF-B4DE-4FA8B633B9E4}" presName="vertSpace2a" presStyleCnt="0"/>
      <dgm:spPr/>
    </dgm:pt>
    <dgm:pt modelId="{6E5DBE25-8B03-43A8-BB40-D481D981014D}" type="pres">
      <dgm:prSet presAssocID="{C901ABE8-DCBB-40DF-B4DE-4FA8B633B9E4}" presName="horz2" presStyleCnt="0"/>
      <dgm:spPr/>
    </dgm:pt>
    <dgm:pt modelId="{F13E7254-1B65-49ED-AEEA-2DE5734EBB27}" type="pres">
      <dgm:prSet presAssocID="{C901ABE8-DCBB-40DF-B4DE-4FA8B633B9E4}" presName="horzSpace2" presStyleCnt="0"/>
      <dgm:spPr/>
    </dgm:pt>
    <dgm:pt modelId="{DE422B17-BDB1-4D69-8E11-3D678226CEEC}" type="pres">
      <dgm:prSet presAssocID="{C901ABE8-DCBB-40DF-B4DE-4FA8B633B9E4}" presName="tx2" presStyleLbl="revTx" presStyleIdx="1" presStyleCnt="3" custScaleX="102823" custScaleY="34302"/>
      <dgm:spPr/>
    </dgm:pt>
    <dgm:pt modelId="{EAF97204-0F05-468C-A6F5-C031CB4092B0}" type="pres">
      <dgm:prSet presAssocID="{C901ABE8-DCBB-40DF-B4DE-4FA8B633B9E4}" presName="vert2" presStyleCnt="0"/>
      <dgm:spPr/>
    </dgm:pt>
    <dgm:pt modelId="{32B71126-772A-4A67-863B-6448767247B0}" type="pres">
      <dgm:prSet presAssocID="{C901ABE8-DCBB-40DF-B4DE-4FA8B633B9E4}" presName="thinLine2b" presStyleLbl="callout" presStyleIdx="0" presStyleCnt="2"/>
      <dgm:spPr/>
    </dgm:pt>
    <dgm:pt modelId="{8962267E-A10C-4BEC-9875-CE15292E3592}" type="pres">
      <dgm:prSet presAssocID="{C901ABE8-DCBB-40DF-B4DE-4FA8B633B9E4}" presName="vertSpace2b" presStyleCnt="0"/>
      <dgm:spPr/>
    </dgm:pt>
    <dgm:pt modelId="{0C112B99-F166-40E3-8F8B-B8D10138E973}" type="pres">
      <dgm:prSet presAssocID="{15A44AB0-29B1-4F46-8CCA-6B5F327BE887}" presName="horz2" presStyleCnt="0"/>
      <dgm:spPr/>
    </dgm:pt>
    <dgm:pt modelId="{839D6471-8FA2-4B2B-AE8A-91CF10C555D0}" type="pres">
      <dgm:prSet presAssocID="{15A44AB0-29B1-4F46-8CCA-6B5F327BE887}" presName="horzSpace2" presStyleCnt="0"/>
      <dgm:spPr/>
    </dgm:pt>
    <dgm:pt modelId="{BBB0F860-C175-4317-9F52-24578D5EEF65}" type="pres">
      <dgm:prSet presAssocID="{15A44AB0-29B1-4F46-8CCA-6B5F327BE887}" presName="tx2" presStyleLbl="revTx" presStyleIdx="2" presStyleCnt="3" custScaleX="103650" custScaleY="82863"/>
      <dgm:spPr/>
    </dgm:pt>
    <dgm:pt modelId="{D90921DF-B6C2-48F2-9395-A46CE0B3687D}" type="pres">
      <dgm:prSet presAssocID="{15A44AB0-29B1-4F46-8CCA-6B5F327BE887}" presName="vert2" presStyleCnt="0"/>
      <dgm:spPr/>
    </dgm:pt>
    <dgm:pt modelId="{690071EA-8079-44C3-A5D3-3620F0A9A735}" type="pres">
      <dgm:prSet presAssocID="{15A44AB0-29B1-4F46-8CCA-6B5F327BE887}" presName="thinLine2b" presStyleLbl="callout" presStyleIdx="1" presStyleCnt="2"/>
      <dgm:spPr/>
    </dgm:pt>
    <dgm:pt modelId="{4CAC18BC-641B-4E55-A3EB-DE249B981FE8}" type="pres">
      <dgm:prSet presAssocID="{15A44AB0-29B1-4F46-8CCA-6B5F327BE887}" presName="vertSpace2b" presStyleCnt="0"/>
      <dgm:spPr/>
    </dgm:pt>
  </dgm:ptLst>
  <dgm:cxnLst>
    <dgm:cxn modelId="{6D3E390A-8957-4444-B679-F2DB04EA4885}" type="presOf" srcId="{15A44AB0-29B1-4F46-8CCA-6B5F327BE887}" destId="{BBB0F860-C175-4317-9F52-24578D5EEF65}" srcOrd="0" destOrd="0" presId="urn:microsoft.com/office/officeart/2008/layout/LinedList"/>
    <dgm:cxn modelId="{C70B2F7C-7940-42BE-8F47-2875E3AA905E}" type="presOf" srcId="{C901ABE8-DCBB-40DF-B4DE-4FA8B633B9E4}" destId="{DE422B17-BDB1-4D69-8E11-3D678226CEEC}" srcOrd="0" destOrd="0" presId="urn:microsoft.com/office/officeart/2008/layout/LinedList"/>
    <dgm:cxn modelId="{91721898-4177-4873-A38D-2C0DF0EDE38E}" type="presOf" srcId="{64D2498D-CB99-4F1C-B4F6-5334DFB5C6F6}" destId="{6E8B3719-CE41-4902-8084-7B3A79B00099}" srcOrd="0" destOrd="0" presId="urn:microsoft.com/office/officeart/2008/layout/LinedList"/>
    <dgm:cxn modelId="{FFCB8FAB-F8BB-420A-8EAA-5337CA374294}" type="presOf" srcId="{BCA0EF42-756C-44FD-BB91-EB6E64EF4ABD}" destId="{A7E4ED85-946C-46DD-9038-7BCF48357E7A}" srcOrd="0" destOrd="0" presId="urn:microsoft.com/office/officeart/2008/layout/LinedList"/>
    <dgm:cxn modelId="{78DC1BB2-87FB-40FA-962E-4B6468A3E607}" srcId="{BCA0EF42-756C-44FD-BB91-EB6E64EF4ABD}" destId="{15A44AB0-29B1-4F46-8CCA-6B5F327BE887}" srcOrd="1" destOrd="0" parTransId="{51220C7B-2E47-4278-9FE6-BAE459C1EF3C}" sibTransId="{CFD49395-3B65-4121-A70F-DC20CC56BE68}"/>
    <dgm:cxn modelId="{497F7DC1-8764-4277-A41D-5BFA09AB1A53}" srcId="{BCA0EF42-756C-44FD-BB91-EB6E64EF4ABD}" destId="{C901ABE8-DCBB-40DF-B4DE-4FA8B633B9E4}" srcOrd="0" destOrd="0" parTransId="{82A99F4D-772A-4C22-BCB3-3D7E04564EBC}" sibTransId="{D0E84E2A-151B-41FB-A299-DE087C9C035F}"/>
    <dgm:cxn modelId="{780858EA-FABD-4F39-9667-6223B961BF60}" srcId="{64D2498D-CB99-4F1C-B4F6-5334DFB5C6F6}" destId="{BCA0EF42-756C-44FD-BB91-EB6E64EF4ABD}" srcOrd="0" destOrd="0" parTransId="{A137AF75-8C21-447B-AFE0-E6B2F695373C}" sibTransId="{0E17301F-19D4-49A6-BC5F-2EC5EDB62ED9}"/>
    <dgm:cxn modelId="{A8A30C09-6215-4619-95A0-DB24F72188C2}" type="presParOf" srcId="{6E8B3719-CE41-4902-8084-7B3A79B00099}" destId="{49A8174A-C192-4B7B-BBDE-A53DA1A13622}" srcOrd="0" destOrd="0" presId="urn:microsoft.com/office/officeart/2008/layout/LinedList"/>
    <dgm:cxn modelId="{ED9BCEBB-EBD4-4817-98F7-4D08F80CF4CB}" type="presParOf" srcId="{6E8B3719-CE41-4902-8084-7B3A79B00099}" destId="{43C1D9C1-9DFF-4EBC-A418-94FFC97A12B1}" srcOrd="1" destOrd="0" presId="urn:microsoft.com/office/officeart/2008/layout/LinedList"/>
    <dgm:cxn modelId="{88DD93F0-6F9F-456D-866D-00E1F79C6B26}" type="presParOf" srcId="{43C1D9C1-9DFF-4EBC-A418-94FFC97A12B1}" destId="{A7E4ED85-946C-46DD-9038-7BCF48357E7A}" srcOrd="0" destOrd="0" presId="urn:microsoft.com/office/officeart/2008/layout/LinedList"/>
    <dgm:cxn modelId="{1EAB0B57-E719-470E-AC62-9E17FF1E27FB}" type="presParOf" srcId="{43C1D9C1-9DFF-4EBC-A418-94FFC97A12B1}" destId="{EC775A66-A4C7-4857-B58D-8A300FAD689D}" srcOrd="1" destOrd="0" presId="urn:microsoft.com/office/officeart/2008/layout/LinedList"/>
    <dgm:cxn modelId="{E573E72A-323F-42D8-8717-3E0D7034CE8C}" type="presParOf" srcId="{EC775A66-A4C7-4857-B58D-8A300FAD689D}" destId="{372F9A64-55C6-43C2-AF73-7F4EC13FC7D5}" srcOrd="0" destOrd="0" presId="urn:microsoft.com/office/officeart/2008/layout/LinedList"/>
    <dgm:cxn modelId="{AAD0D44C-9F3B-4852-A7F9-59856B8853BD}" type="presParOf" srcId="{EC775A66-A4C7-4857-B58D-8A300FAD689D}" destId="{6E5DBE25-8B03-43A8-BB40-D481D981014D}" srcOrd="1" destOrd="0" presId="urn:microsoft.com/office/officeart/2008/layout/LinedList"/>
    <dgm:cxn modelId="{2C7A76E5-CC55-482E-85C8-88E742522383}" type="presParOf" srcId="{6E5DBE25-8B03-43A8-BB40-D481D981014D}" destId="{F13E7254-1B65-49ED-AEEA-2DE5734EBB27}" srcOrd="0" destOrd="0" presId="urn:microsoft.com/office/officeart/2008/layout/LinedList"/>
    <dgm:cxn modelId="{0E834132-77AD-4093-BD3B-D5E9901DD37D}" type="presParOf" srcId="{6E5DBE25-8B03-43A8-BB40-D481D981014D}" destId="{DE422B17-BDB1-4D69-8E11-3D678226CEEC}" srcOrd="1" destOrd="0" presId="urn:microsoft.com/office/officeart/2008/layout/LinedList"/>
    <dgm:cxn modelId="{F9FDB229-47B8-4B60-A5BA-AA4BCFB1BA24}" type="presParOf" srcId="{6E5DBE25-8B03-43A8-BB40-D481D981014D}" destId="{EAF97204-0F05-468C-A6F5-C031CB4092B0}" srcOrd="2" destOrd="0" presId="urn:microsoft.com/office/officeart/2008/layout/LinedList"/>
    <dgm:cxn modelId="{27C3B28A-0647-4937-9746-5826EE002494}" type="presParOf" srcId="{EC775A66-A4C7-4857-B58D-8A300FAD689D}" destId="{32B71126-772A-4A67-863B-6448767247B0}" srcOrd="2" destOrd="0" presId="urn:microsoft.com/office/officeart/2008/layout/LinedList"/>
    <dgm:cxn modelId="{D80FD9EA-1DCF-4F09-9138-94CC3FD32829}" type="presParOf" srcId="{EC775A66-A4C7-4857-B58D-8A300FAD689D}" destId="{8962267E-A10C-4BEC-9875-CE15292E3592}" srcOrd="3" destOrd="0" presId="urn:microsoft.com/office/officeart/2008/layout/LinedList"/>
    <dgm:cxn modelId="{7405DD72-0535-449E-B2A1-D91BE357AD5A}" type="presParOf" srcId="{EC775A66-A4C7-4857-B58D-8A300FAD689D}" destId="{0C112B99-F166-40E3-8F8B-B8D10138E973}" srcOrd="4" destOrd="0" presId="urn:microsoft.com/office/officeart/2008/layout/LinedList"/>
    <dgm:cxn modelId="{E7337DB2-4B26-4B7D-9D5B-476295975D53}" type="presParOf" srcId="{0C112B99-F166-40E3-8F8B-B8D10138E973}" destId="{839D6471-8FA2-4B2B-AE8A-91CF10C555D0}" srcOrd="0" destOrd="0" presId="urn:microsoft.com/office/officeart/2008/layout/LinedList"/>
    <dgm:cxn modelId="{E622B02E-5038-4802-B1EA-82107AB4A3CF}" type="presParOf" srcId="{0C112B99-F166-40E3-8F8B-B8D10138E973}" destId="{BBB0F860-C175-4317-9F52-24578D5EEF65}" srcOrd="1" destOrd="0" presId="urn:microsoft.com/office/officeart/2008/layout/LinedList"/>
    <dgm:cxn modelId="{C4FE4B6A-78A5-49FC-AB76-58B522C4B773}" type="presParOf" srcId="{0C112B99-F166-40E3-8F8B-B8D10138E973}" destId="{D90921DF-B6C2-48F2-9395-A46CE0B3687D}" srcOrd="2" destOrd="0" presId="urn:microsoft.com/office/officeart/2008/layout/LinedList"/>
    <dgm:cxn modelId="{C9986050-79E9-40D7-BB26-2AD18CD9A4D5}" type="presParOf" srcId="{EC775A66-A4C7-4857-B58D-8A300FAD689D}" destId="{690071EA-8079-44C3-A5D3-3620F0A9A735}" srcOrd="5" destOrd="0" presId="urn:microsoft.com/office/officeart/2008/layout/LinedList"/>
    <dgm:cxn modelId="{ECECBD19-E13D-47D5-8150-913CE4822168}" type="presParOf" srcId="{EC775A66-A4C7-4857-B58D-8A300FAD689D}" destId="{4CAC18BC-641B-4E55-A3EB-DE249B981FE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F6AB52-F41B-4DFF-AD1B-251C108FFD2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8F460C-F265-4519-8657-E76678BFB48B}">
      <dgm:prSet custT="1"/>
      <dgm:spPr/>
      <dgm:t>
        <a:bodyPr/>
        <a:lstStyle/>
        <a:p>
          <a:pPr marL="0" lvl="1" indent="0" algn="just" defTabSz="396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 Pas 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RAT-it v</a:t>
          </a:r>
          <a:r>
            <a:rPr lang="en-US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ihet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 re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 një rol 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I 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forcuar lehtësisht të Institucionit të Prefektit në lidhje me 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(</a:t>
          </a:r>
          <a:r>
            <a:rPr lang="en-US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i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) 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monitorimin e legjitimitetit të operacioneve të qeverisjes vendore; </a:t>
          </a:r>
          <a:r>
            <a:rPr lang="en-US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dhe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 (ii) 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krijimin e grupeve të punës dhe </a:t>
          </a:r>
          <a:r>
            <a:rPr lang="sq-AL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taskforcave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 për të ndjekur politikat e nivelit kombëtar ose emergjencat rajonale. </a:t>
          </a:r>
        </a:p>
      </dgm:t>
    </dgm:pt>
    <dgm:pt modelId="{5E4A70A7-7C59-4466-BC32-1DE87FB58FAF}" type="parTrans" cxnId="{FF36AC7C-435B-4F39-B0BD-0E7DFF5E27C3}">
      <dgm:prSet/>
      <dgm:spPr/>
      <dgm:t>
        <a:bodyPr/>
        <a:lstStyle/>
        <a:p>
          <a:endParaRPr lang="en-US"/>
        </a:p>
      </dgm:t>
    </dgm:pt>
    <dgm:pt modelId="{3C9C6EAD-6BAF-4E3C-83F2-022A756628A1}" type="sibTrans" cxnId="{FF36AC7C-435B-4F39-B0BD-0E7DFF5E27C3}">
      <dgm:prSet/>
      <dgm:spPr/>
      <dgm:t>
        <a:bodyPr/>
        <a:lstStyle/>
        <a:p>
          <a:endParaRPr lang="en-US"/>
        </a:p>
      </dgm:t>
    </dgm:pt>
    <dgm:pt modelId="{1CA7C234-042E-4C1F-8A0B-C0125ED94DFF}">
      <dgm:prSet/>
      <dgm:spPr/>
      <dgm:t>
        <a:bodyPr/>
        <a:lstStyle/>
        <a:p>
          <a:pPr rtl="0"/>
          <a:r>
            <a:rPr lang="sq-AL" b="1" i="1" dirty="0"/>
            <a:t>Problematikat</a:t>
          </a:r>
          <a:endParaRPr lang="sq-AL" dirty="0"/>
        </a:p>
      </dgm:t>
    </dgm:pt>
    <dgm:pt modelId="{2A20981A-332C-4FE2-8257-8BEA9CF2C407}" type="sibTrans" cxnId="{0BDFA01F-9D10-4764-B19D-127A9EB20093}">
      <dgm:prSet/>
      <dgm:spPr/>
      <dgm:t>
        <a:bodyPr/>
        <a:lstStyle/>
        <a:p>
          <a:endParaRPr lang="en-US"/>
        </a:p>
      </dgm:t>
    </dgm:pt>
    <dgm:pt modelId="{A8766E00-1A87-416D-AB79-4331549CDECB}" type="parTrans" cxnId="{0BDFA01F-9D10-4764-B19D-127A9EB20093}">
      <dgm:prSet/>
      <dgm:spPr/>
      <dgm:t>
        <a:bodyPr/>
        <a:lstStyle/>
        <a:p>
          <a:endParaRPr lang="en-US"/>
        </a:p>
      </dgm:t>
    </dgm:pt>
    <dgm:pt modelId="{9AE285E2-BE94-4D26-A231-059622A3DB07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n-US" sz="1800" i="1" kern="1200" dirty="0"/>
            <a:t>P</a:t>
          </a:r>
          <a:r>
            <a:rPr lang="sq-AL" sz="1800" i="1" kern="1200" dirty="0" err="1"/>
            <a:t>roblematika</a:t>
          </a:r>
          <a:r>
            <a:rPr lang="sq-AL" sz="1800" i="1" kern="1200" dirty="0"/>
            <a:t> në lidhje me përballimin e shpenzimeve për mbarëvajtjen e </a:t>
          </a:r>
          <a:r>
            <a:rPr lang="sq-AL" sz="1800" i="1" kern="1200" dirty="0" err="1"/>
            <a:t>taskforcave</a:t>
          </a:r>
          <a:r>
            <a:rPr lang="sq-AL" sz="1800" i="1" kern="1200" dirty="0"/>
            <a:t>, </a:t>
          </a:r>
          <a:endParaRPr lang="en-US" sz="1800" i="1" kern="1200" dirty="0"/>
        </a:p>
      </dgm:t>
    </dgm:pt>
    <dgm:pt modelId="{345D6F63-C6EA-4355-A72F-9586321A0D36}" type="parTrans" cxnId="{6740336F-EEF2-440C-9743-DA652DB7BF5A}">
      <dgm:prSet/>
      <dgm:spPr/>
      <dgm:t>
        <a:bodyPr/>
        <a:lstStyle/>
        <a:p>
          <a:endParaRPr lang="en-US"/>
        </a:p>
      </dgm:t>
    </dgm:pt>
    <dgm:pt modelId="{92129F2A-2798-4216-8419-3326EAC8D687}" type="sibTrans" cxnId="{6740336F-EEF2-440C-9743-DA652DB7BF5A}">
      <dgm:prSet/>
      <dgm:spPr/>
      <dgm:t>
        <a:bodyPr/>
        <a:lstStyle/>
        <a:p>
          <a:endParaRPr lang="en-US"/>
        </a:p>
      </dgm:t>
    </dgm:pt>
    <dgm:pt modelId="{14A88640-08CF-4FE5-9BDC-49BE344CC7D9}">
      <dgm:prSet custT="1"/>
      <dgm:spPr/>
      <dgm:t>
        <a:bodyPr/>
        <a:lstStyle/>
        <a:p>
          <a:pPr marL="0" lvl="1" indent="0" algn="just" defTabSz="396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sq-AL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entury Gothic"/>
            <a:ea typeface="+mn-ea"/>
            <a:cs typeface="+mn-cs"/>
          </a:endParaRPr>
        </a:p>
      </dgm:t>
    </dgm:pt>
    <dgm:pt modelId="{E8EC0B52-79A1-4885-8220-B7E219A4D47D}" type="parTrans" cxnId="{FD5AFB90-30CB-4C98-A168-5882A6536315}">
      <dgm:prSet/>
      <dgm:spPr/>
    </dgm:pt>
    <dgm:pt modelId="{DB84E004-EDAE-4C25-9588-508E51428E40}" type="sibTrans" cxnId="{FD5AFB90-30CB-4C98-A168-5882A6536315}">
      <dgm:prSet/>
      <dgm:spPr/>
    </dgm:pt>
    <dgm:pt modelId="{CDAF9EF3-9AA7-465D-AF17-EF1FBDC2B954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n-US" sz="1800" i="1" kern="1200" dirty="0"/>
            <a:t>N</a:t>
          </a:r>
          <a:r>
            <a:rPr lang="sq-AL" sz="1800" i="1" kern="1200" dirty="0" err="1"/>
            <a:t>evoja</a:t>
          </a:r>
          <a:r>
            <a:rPr lang="sq-AL" sz="1800" i="1" kern="1200" dirty="0"/>
            <a:t> për t’u përmirësuar verifikimi</a:t>
          </a:r>
          <a:r>
            <a:rPr lang="en-US" sz="1800" i="1" kern="1200" dirty="0"/>
            <a:t>n</a:t>
          </a:r>
          <a:r>
            <a:rPr lang="sq-AL" sz="1800" i="1" kern="1200" dirty="0"/>
            <a:t> </a:t>
          </a:r>
          <a:r>
            <a:rPr lang="en-US" sz="1800" i="1" kern="1200" dirty="0"/>
            <a:t>e</a:t>
          </a:r>
          <a:r>
            <a:rPr lang="sq-AL" sz="1800" i="1" kern="1200" dirty="0"/>
            <a:t> funksioneve dhe përgjegjësive të deleguara nga qeverisja qendrore</a:t>
          </a:r>
          <a:endParaRPr lang="en-US" sz="1800" i="1" kern="1200" dirty="0"/>
        </a:p>
      </dgm:t>
    </dgm:pt>
    <dgm:pt modelId="{89B0DF29-4D1B-4289-8913-8CC2E7D42379}" type="parTrans" cxnId="{EA92A7C6-C685-400D-8ED1-2C1B227F5897}">
      <dgm:prSet/>
      <dgm:spPr/>
    </dgm:pt>
    <dgm:pt modelId="{CF4BBF66-D50A-41D8-B298-37E84EB7E859}" type="sibTrans" cxnId="{EA92A7C6-C685-400D-8ED1-2C1B227F5897}">
      <dgm:prSet/>
      <dgm:spPr/>
    </dgm:pt>
    <dgm:pt modelId="{0011871B-38D1-4281-B316-1CBDE5290BB6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n-US" sz="1800" i="1" kern="1200" dirty="0"/>
            <a:t>P</a:t>
          </a:r>
          <a:r>
            <a:rPr lang="sq-AL" sz="1800" i="1" kern="1200" dirty="0" err="1"/>
            <a:t>ërdorimi</a:t>
          </a:r>
          <a:r>
            <a:rPr lang="sq-AL" sz="1800" i="1" kern="1200" dirty="0"/>
            <a:t> i fondeve të parashikuara për këto funksione.</a:t>
          </a:r>
          <a:endParaRPr lang="en-US" sz="1800" i="1" kern="1200" dirty="0"/>
        </a:p>
      </dgm:t>
    </dgm:pt>
    <dgm:pt modelId="{7022C786-9711-4669-978E-BEA6F41A1F0A}" type="parTrans" cxnId="{6AD06D33-DB1A-4581-8366-96A383451747}">
      <dgm:prSet/>
      <dgm:spPr/>
    </dgm:pt>
    <dgm:pt modelId="{8D65AB51-FC71-40CF-AF60-A4436981DD78}" type="sibTrans" cxnId="{6AD06D33-DB1A-4581-8366-96A383451747}">
      <dgm:prSet/>
      <dgm:spPr/>
    </dgm:pt>
    <dgm:pt modelId="{E5E4522E-DCAD-467B-9B88-1BA7E1588C60}" type="pres">
      <dgm:prSet presAssocID="{A1F6AB52-F41B-4DFF-AD1B-251C108FFD2B}" presName="Name0" presStyleCnt="0">
        <dgm:presLayoutVars>
          <dgm:dir/>
          <dgm:animLvl val="lvl"/>
          <dgm:resizeHandles val="exact"/>
        </dgm:presLayoutVars>
      </dgm:prSet>
      <dgm:spPr/>
    </dgm:pt>
    <dgm:pt modelId="{99693037-ED48-46F7-9FDC-E93BFD28AE03}" type="pres">
      <dgm:prSet presAssocID="{1CA7C234-042E-4C1F-8A0B-C0125ED94DFF}" presName="linNode" presStyleCnt="0"/>
      <dgm:spPr/>
    </dgm:pt>
    <dgm:pt modelId="{C8503CB2-7B69-469A-BBA8-18657A00C357}" type="pres">
      <dgm:prSet presAssocID="{1CA7C234-042E-4C1F-8A0B-C0125ED94DFF}" presName="parentText" presStyleLbl="node1" presStyleIdx="0" presStyleCnt="1" custScaleY="97008" custLinFactNeighborX="197" custLinFactNeighborY="-222">
        <dgm:presLayoutVars>
          <dgm:chMax val="1"/>
          <dgm:bulletEnabled val="1"/>
        </dgm:presLayoutVars>
      </dgm:prSet>
      <dgm:spPr/>
    </dgm:pt>
    <dgm:pt modelId="{E1D4DC65-74B6-41CD-A78B-659195EFE226}" type="pres">
      <dgm:prSet presAssocID="{1CA7C234-042E-4C1F-8A0B-C0125ED94DFF}" presName="descendantText" presStyleLbl="alignAccFollowNode1" presStyleIdx="0" presStyleCnt="1" custScaleY="125122">
        <dgm:presLayoutVars>
          <dgm:bulletEnabled val="1"/>
        </dgm:presLayoutVars>
      </dgm:prSet>
      <dgm:spPr/>
    </dgm:pt>
  </dgm:ptLst>
  <dgm:cxnLst>
    <dgm:cxn modelId="{36415F08-3E69-4E10-AF76-7921033271E0}" type="presOf" srcId="{4F8F460C-F265-4519-8657-E76678BFB48B}" destId="{E1D4DC65-74B6-41CD-A78B-659195EFE226}" srcOrd="0" destOrd="0" presId="urn:microsoft.com/office/officeart/2005/8/layout/vList5"/>
    <dgm:cxn modelId="{0BDFA01F-9D10-4764-B19D-127A9EB20093}" srcId="{A1F6AB52-F41B-4DFF-AD1B-251C108FFD2B}" destId="{1CA7C234-042E-4C1F-8A0B-C0125ED94DFF}" srcOrd="0" destOrd="0" parTransId="{A8766E00-1A87-416D-AB79-4331549CDECB}" sibTransId="{2A20981A-332C-4FE2-8257-8BEA9CF2C407}"/>
    <dgm:cxn modelId="{409C3821-47A9-4DF3-85C6-2122F10A13F8}" type="presOf" srcId="{0011871B-38D1-4281-B316-1CBDE5290BB6}" destId="{E1D4DC65-74B6-41CD-A78B-659195EFE226}" srcOrd="0" destOrd="4" presId="urn:microsoft.com/office/officeart/2005/8/layout/vList5"/>
    <dgm:cxn modelId="{93DDAD26-BD6D-417B-BFD0-8B617CFE7E3E}" type="presOf" srcId="{CDAF9EF3-9AA7-465D-AF17-EF1FBDC2B954}" destId="{E1D4DC65-74B6-41CD-A78B-659195EFE226}" srcOrd="0" destOrd="3" presId="urn:microsoft.com/office/officeart/2005/8/layout/vList5"/>
    <dgm:cxn modelId="{6AD06D33-DB1A-4581-8366-96A383451747}" srcId="{1CA7C234-042E-4C1F-8A0B-C0125ED94DFF}" destId="{0011871B-38D1-4281-B316-1CBDE5290BB6}" srcOrd="4" destOrd="0" parTransId="{7022C786-9711-4669-978E-BEA6F41A1F0A}" sibTransId="{8D65AB51-FC71-40CF-AF60-A4436981DD78}"/>
    <dgm:cxn modelId="{0E322D6C-9B30-4B81-97F3-E6C9BF296C8C}" type="presOf" srcId="{1CA7C234-042E-4C1F-8A0B-C0125ED94DFF}" destId="{C8503CB2-7B69-469A-BBA8-18657A00C357}" srcOrd="0" destOrd="0" presId="urn:microsoft.com/office/officeart/2005/8/layout/vList5"/>
    <dgm:cxn modelId="{6740336F-EEF2-440C-9743-DA652DB7BF5A}" srcId="{1CA7C234-042E-4C1F-8A0B-C0125ED94DFF}" destId="{9AE285E2-BE94-4D26-A231-059622A3DB07}" srcOrd="2" destOrd="0" parTransId="{345D6F63-C6EA-4355-A72F-9586321A0D36}" sibTransId="{92129F2A-2798-4216-8419-3326EAC8D687}"/>
    <dgm:cxn modelId="{6CB88573-CCF2-41D3-BCA8-BA3EA24F1967}" type="presOf" srcId="{14A88640-08CF-4FE5-9BDC-49BE344CC7D9}" destId="{E1D4DC65-74B6-41CD-A78B-659195EFE226}" srcOrd="0" destOrd="1" presId="urn:microsoft.com/office/officeart/2005/8/layout/vList5"/>
    <dgm:cxn modelId="{FF36AC7C-435B-4F39-B0BD-0E7DFF5E27C3}" srcId="{1CA7C234-042E-4C1F-8A0B-C0125ED94DFF}" destId="{4F8F460C-F265-4519-8657-E76678BFB48B}" srcOrd="0" destOrd="0" parTransId="{5E4A70A7-7C59-4466-BC32-1DE87FB58FAF}" sibTransId="{3C9C6EAD-6BAF-4E3C-83F2-022A756628A1}"/>
    <dgm:cxn modelId="{FD5AFB90-30CB-4C98-A168-5882A6536315}" srcId="{1CA7C234-042E-4C1F-8A0B-C0125ED94DFF}" destId="{14A88640-08CF-4FE5-9BDC-49BE344CC7D9}" srcOrd="1" destOrd="0" parTransId="{E8EC0B52-79A1-4885-8220-B7E219A4D47D}" sibTransId="{DB84E004-EDAE-4C25-9588-508E51428E40}"/>
    <dgm:cxn modelId="{2E24D9BC-2657-4C6F-BB7A-0C8A883351B1}" type="presOf" srcId="{A1F6AB52-F41B-4DFF-AD1B-251C108FFD2B}" destId="{E5E4522E-DCAD-467B-9B88-1BA7E1588C60}" srcOrd="0" destOrd="0" presId="urn:microsoft.com/office/officeart/2005/8/layout/vList5"/>
    <dgm:cxn modelId="{EA92A7C6-C685-400D-8ED1-2C1B227F5897}" srcId="{1CA7C234-042E-4C1F-8A0B-C0125ED94DFF}" destId="{CDAF9EF3-9AA7-465D-AF17-EF1FBDC2B954}" srcOrd="3" destOrd="0" parTransId="{89B0DF29-4D1B-4289-8913-8CC2E7D42379}" sibTransId="{CF4BBF66-D50A-41D8-B298-37E84EB7E859}"/>
    <dgm:cxn modelId="{303886F5-9369-49F9-B236-E5264310A346}" type="presOf" srcId="{9AE285E2-BE94-4D26-A231-059622A3DB07}" destId="{E1D4DC65-74B6-41CD-A78B-659195EFE226}" srcOrd="0" destOrd="2" presId="urn:microsoft.com/office/officeart/2005/8/layout/vList5"/>
    <dgm:cxn modelId="{AE124556-7FEA-4C36-ADF2-FB41FC06FFCD}" type="presParOf" srcId="{E5E4522E-DCAD-467B-9B88-1BA7E1588C60}" destId="{99693037-ED48-46F7-9FDC-E93BFD28AE03}" srcOrd="0" destOrd="0" presId="urn:microsoft.com/office/officeart/2005/8/layout/vList5"/>
    <dgm:cxn modelId="{A47A4994-48CC-417E-9927-FA7FAD4F41B6}" type="presParOf" srcId="{99693037-ED48-46F7-9FDC-E93BFD28AE03}" destId="{C8503CB2-7B69-469A-BBA8-18657A00C357}" srcOrd="0" destOrd="0" presId="urn:microsoft.com/office/officeart/2005/8/layout/vList5"/>
    <dgm:cxn modelId="{8648E3FD-D3C0-4246-A53C-8E9C295324A8}" type="presParOf" srcId="{99693037-ED48-46F7-9FDC-E93BFD28AE03}" destId="{E1D4DC65-74B6-41CD-A78B-659195EFE22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8174A-C192-4B7B-BBDE-A53DA1A13622}">
      <dsp:nvSpPr>
        <dsp:cNvPr id="0" name=""/>
        <dsp:cNvSpPr/>
      </dsp:nvSpPr>
      <dsp:spPr>
        <a:xfrm>
          <a:off x="0" y="2302"/>
          <a:ext cx="106321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4ED85-946C-46DD-9038-7BCF48357E7A}">
      <dsp:nvSpPr>
        <dsp:cNvPr id="0" name=""/>
        <dsp:cNvSpPr/>
      </dsp:nvSpPr>
      <dsp:spPr>
        <a:xfrm>
          <a:off x="0" y="2302"/>
          <a:ext cx="2145552" cy="471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q-AL" sz="3700" kern="1200" dirty="0"/>
        </a:p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Si </a:t>
          </a:r>
          <a:r>
            <a:rPr lang="en-GB" sz="3700" kern="1200" dirty="0" err="1"/>
            <a:t>lindi</a:t>
          </a:r>
          <a:r>
            <a:rPr lang="en-GB" sz="3700" kern="1200" dirty="0"/>
            <a:t> </a:t>
          </a:r>
          <a:r>
            <a:rPr lang="en-GB" sz="3700" kern="1200" dirty="0" err="1"/>
            <a:t>nevoja</a:t>
          </a:r>
          <a:r>
            <a:rPr lang="en-GB" sz="3700" kern="1200" dirty="0"/>
            <a:t> </a:t>
          </a:r>
          <a:r>
            <a:rPr lang="en-GB" sz="3700" kern="1200" dirty="0" err="1"/>
            <a:t>për</a:t>
          </a:r>
          <a:r>
            <a:rPr lang="en-GB" sz="3700" kern="1200" dirty="0"/>
            <a:t> </a:t>
          </a:r>
          <a:r>
            <a:rPr lang="en-GB" sz="3700" kern="1200" dirty="0" err="1"/>
            <a:t>hartimin</a:t>
          </a:r>
          <a:r>
            <a:rPr lang="en-GB" sz="3700" kern="1200" dirty="0"/>
            <a:t> e </a:t>
          </a:r>
          <a:r>
            <a:rPr lang="en-GB" sz="3700" kern="1200" dirty="0" err="1"/>
            <a:t>ligjit</a:t>
          </a:r>
          <a:r>
            <a:rPr lang="en-GB" sz="3700" kern="1200" dirty="0"/>
            <a:t>?</a:t>
          </a:r>
          <a:endParaRPr lang="en-US" sz="3700" kern="1200" dirty="0"/>
        </a:p>
      </dsp:txBody>
      <dsp:txXfrm>
        <a:off x="0" y="2302"/>
        <a:ext cx="2145552" cy="4710830"/>
      </dsp:txXfrm>
    </dsp:sp>
    <dsp:sp modelId="{DE422B17-BDB1-4D69-8E11-3D678226CEEC}">
      <dsp:nvSpPr>
        <dsp:cNvPr id="0" name=""/>
        <dsp:cNvSpPr/>
      </dsp:nvSpPr>
      <dsp:spPr>
        <a:xfrm>
          <a:off x="2299116" y="180338"/>
          <a:ext cx="8263377" cy="1221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q-AL" sz="1600" b="0" kern="1200" dirty="0"/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0" kern="1200" noProof="0" dirty="0"/>
            <a:t>Strategjia </a:t>
          </a:r>
          <a:r>
            <a:rPr lang="sq-AL" sz="1600" b="0" kern="1200" noProof="0" dirty="0" err="1"/>
            <a:t>Ndërsektoriale</a:t>
          </a:r>
          <a:r>
            <a:rPr lang="sq-AL" sz="1600" b="0" kern="1200" noProof="0" dirty="0"/>
            <a:t> për Decentralizimin dhe Qeverisjen Vendore 2023-2030 dhe Plani i saj i Veprimit 2023-2025</a:t>
          </a:r>
        </a:p>
      </dsp:txBody>
      <dsp:txXfrm>
        <a:off x="2299116" y="180338"/>
        <a:ext cx="8263377" cy="1221399"/>
      </dsp:txXfrm>
    </dsp:sp>
    <dsp:sp modelId="{32B71126-772A-4A67-863B-6448767247B0}">
      <dsp:nvSpPr>
        <dsp:cNvPr id="0" name=""/>
        <dsp:cNvSpPr/>
      </dsp:nvSpPr>
      <dsp:spPr>
        <a:xfrm>
          <a:off x="2145552" y="1401738"/>
          <a:ext cx="81900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B0F860-C175-4317-9F52-24578D5EEF65}">
      <dsp:nvSpPr>
        <dsp:cNvPr id="0" name=""/>
        <dsp:cNvSpPr/>
      </dsp:nvSpPr>
      <dsp:spPr>
        <a:xfrm>
          <a:off x="2299116" y="1579774"/>
          <a:ext cx="8329839" cy="2950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q-AL" sz="1600" b="0" kern="1200" dirty="0"/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0" kern="1200" noProof="0" dirty="0"/>
            <a:t>Problematikat e evidentuara nga zbatimi i ligjit të vjetër “Për Prefektin e Qarkut” dhe nevoja për adresim në një ligj të rishikuar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0" kern="1200" dirty="0"/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 err="1"/>
            <a:t>Plani</a:t>
          </a:r>
          <a:r>
            <a:rPr lang="en-US" sz="1600" b="0" kern="1200" dirty="0"/>
            <a:t> </a:t>
          </a:r>
          <a:r>
            <a:rPr lang="en-US" sz="1600" b="0" kern="1200" dirty="0" err="1"/>
            <a:t>i</a:t>
          </a:r>
          <a:r>
            <a:rPr lang="en-US" sz="1600" b="0" kern="1200" dirty="0"/>
            <a:t> </a:t>
          </a:r>
          <a:r>
            <a:rPr lang="en-US" sz="1600" b="0" kern="1200" dirty="0" err="1"/>
            <a:t>akteve</a:t>
          </a:r>
          <a:r>
            <a:rPr lang="en-US" sz="1600" b="0" kern="1200" dirty="0"/>
            <a:t> </a:t>
          </a:r>
          <a:r>
            <a:rPr lang="en-US" sz="1600" b="0" kern="1200" dirty="0" err="1"/>
            <a:t>për</a:t>
          </a:r>
          <a:r>
            <a:rPr lang="en-US" sz="1600" b="0" kern="1200" dirty="0"/>
            <a:t> </a:t>
          </a:r>
          <a:r>
            <a:rPr lang="en-US" sz="1600" b="0" kern="1200" dirty="0" err="1"/>
            <a:t>vitin</a:t>
          </a:r>
          <a:r>
            <a:rPr lang="en-US" sz="1600" b="0" kern="1200" dirty="0"/>
            <a:t> 2023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0" kern="1200" dirty="0"/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0" kern="1200" noProof="0" dirty="0"/>
            <a:t>Si nevojë për të rritur </a:t>
          </a:r>
          <a:r>
            <a:rPr lang="sq-AL" sz="1600" b="0" kern="1200" noProof="0" dirty="0" err="1"/>
            <a:t>efiçencën</a:t>
          </a:r>
          <a:r>
            <a:rPr lang="sq-AL" sz="1600" b="0" kern="1200" noProof="0" dirty="0"/>
            <a:t> dhe konsolidimin e </a:t>
          </a:r>
          <a:r>
            <a:rPr lang="sq-AL" sz="1600" b="0" kern="1200" noProof="0" dirty="0" err="1"/>
            <a:t>performancës</a:t>
          </a:r>
          <a:r>
            <a:rPr lang="sq-AL" sz="1600" b="0" kern="1200" noProof="0" dirty="0"/>
            <a:t> së prefektit të qarkut, për ofrimin e shërbimeve më cilësore, për një qeverisje gjithmonë e më pranë qytetareve, si dhe përforcimit të rolit tij në qark.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q-AL" sz="1400" b="0" kern="1200" dirty="0"/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0" kern="1200" dirty="0"/>
        </a:p>
      </dsp:txBody>
      <dsp:txXfrm>
        <a:off x="2299116" y="1579774"/>
        <a:ext cx="8329839" cy="2950523"/>
      </dsp:txXfrm>
    </dsp:sp>
    <dsp:sp modelId="{690071EA-8079-44C3-A5D3-3620F0A9A735}">
      <dsp:nvSpPr>
        <dsp:cNvPr id="0" name=""/>
        <dsp:cNvSpPr/>
      </dsp:nvSpPr>
      <dsp:spPr>
        <a:xfrm>
          <a:off x="2145552" y="4530298"/>
          <a:ext cx="81900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4DC65-74B6-41CD-A78B-659195EFE226}">
      <dsp:nvSpPr>
        <dsp:cNvPr id="0" name=""/>
        <dsp:cNvSpPr/>
      </dsp:nvSpPr>
      <dsp:spPr>
        <a:xfrm rot="5400000">
          <a:off x="5005102" y="-1080833"/>
          <a:ext cx="4805339" cy="69670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just" defTabSz="396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 Pas 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RAT-it v</a:t>
          </a:r>
          <a:r>
            <a:rPr lang="en-US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ihet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 re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 një rol 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I 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forcuar lehtësisht të Institucionit të Prefektit në lidhje me 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(</a:t>
          </a:r>
          <a:r>
            <a:rPr lang="en-US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i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) 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monitorimin e legjitimitetit të operacioneve të qeverisjes vendore; </a:t>
          </a:r>
          <a:r>
            <a:rPr lang="en-US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dhe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 (ii) 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krijimin e grupeve të punës dhe </a:t>
          </a:r>
          <a:r>
            <a:rPr lang="sq-AL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taskforcave</a:t>
          </a:r>
          <a:r>
            <a:rPr lang="sq-AL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 për të ndjekur politikat e nivelit kombëtar ose emergjencat rajonale. </a:t>
          </a:r>
        </a:p>
        <a:p>
          <a:pPr marL="0" lvl="1" indent="0" algn="just" defTabSz="396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sq-AL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entury Gothic"/>
            <a:ea typeface="+mn-ea"/>
            <a:cs typeface="+mn-cs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i="1" kern="1200" dirty="0"/>
            <a:t>P</a:t>
          </a:r>
          <a:r>
            <a:rPr lang="sq-AL" sz="1800" i="1" kern="1200" dirty="0" err="1"/>
            <a:t>roblematika</a:t>
          </a:r>
          <a:r>
            <a:rPr lang="sq-AL" sz="1800" i="1" kern="1200" dirty="0"/>
            <a:t> në lidhje me përballimin e shpenzimeve për mbarëvajtjen e </a:t>
          </a:r>
          <a:r>
            <a:rPr lang="sq-AL" sz="1800" i="1" kern="1200" dirty="0" err="1"/>
            <a:t>taskforcave</a:t>
          </a:r>
          <a:r>
            <a:rPr lang="sq-AL" sz="1800" i="1" kern="1200" dirty="0"/>
            <a:t>, </a:t>
          </a:r>
          <a:endParaRPr lang="en-US" sz="1800" i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i="1" kern="1200" dirty="0"/>
            <a:t>N</a:t>
          </a:r>
          <a:r>
            <a:rPr lang="sq-AL" sz="1800" i="1" kern="1200" dirty="0" err="1"/>
            <a:t>evoja</a:t>
          </a:r>
          <a:r>
            <a:rPr lang="sq-AL" sz="1800" i="1" kern="1200" dirty="0"/>
            <a:t> për t’u përmirësuar verifikimi</a:t>
          </a:r>
          <a:r>
            <a:rPr lang="en-US" sz="1800" i="1" kern="1200" dirty="0"/>
            <a:t>n</a:t>
          </a:r>
          <a:r>
            <a:rPr lang="sq-AL" sz="1800" i="1" kern="1200" dirty="0"/>
            <a:t> </a:t>
          </a:r>
          <a:r>
            <a:rPr lang="en-US" sz="1800" i="1" kern="1200" dirty="0"/>
            <a:t>e</a:t>
          </a:r>
          <a:r>
            <a:rPr lang="sq-AL" sz="1800" i="1" kern="1200" dirty="0"/>
            <a:t> funksioneve dhe përgjegjësive të deleguara nga qeverisja qendrore</a:t>
          </a:r>
          <a:endParaRPr lang="en-US" sz="1800" i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i="1" kern="1200" dirty="0"/>
            <a:t>P</a:t>
          </a:r>
          <a:r>
            <a:rPr lang="sq-AL" sz="1800" i="1" kern="1200" dirty="0" err="1"/>
            <a:t>ërdorimi</a:t>
          </a:r>
          <a:r>
            <a:rPr lang="sq-AL" sz="1800" i="1" kern="1200" dirty="0"/>
            <a:t> i fondeve të parashikuara për këto funksione.</a:t>
          </a:r>
          <a:endParaRPr lang="en-US" sz="1800" i="1" kern="1200" dirty="0"/>
        </a:p>
      </dsp:txBody>
      <dsp:txXfrm rot="-5400000">
        <a:off x="3924266" y="234580"/>
        <a:ext cx="6732436" cy="4336185"/>
      </dsp:txXfrm>
    </dsp:sp>
    <dsp:sp modelId="{C8503CB2-7B69-469A-BBA8-18657A00C357}">
      <dsp:nvSpPr>
        <dsp:cNvPr id="0" name=""/>
        <dsp:cNvSpPr/>
      </dsp:nvSpPr>
      <dsp:spPr>
        <a:xfrm>
          <a:off x="19045" y="63506"/>
          <a:ext cx="3918945" cy="4657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3700" b="1" i="1" kern="1200" dirty="0"/>
            <a:t>Problematikat</a:t>
          </a:r>
          <a:endParaRPr lang="sq-AL" sz="3700" kern="1200" dirty="0"/>
        </a:p>
      </dsp:txBody>
      <dsp:txXfrm>
        <a:off x="210352" y="254813"/>
        <a:ext cx="3536331" cy="4274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45E88-B687-4938-AE1C-7B18D04DC7D1}" type="datetimeFigureOut">
              <a:rPr lang="sq-AL" smtClean="0"/>
              <a:t>6.9.2023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A8449-1E9F-4CA7-ACB0-1F8279798F0E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52920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A8449-1E9F-4CA7-ACB0-1F8279798F0E}" type="slidenum">
              <a:rPr lang="sq-AL" smtClean="0"/>
              <a:t>6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91784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916320" y="6356352"/>
            <a:ext cx="2844800" cy="365125"/>
          </a:xfrm>
          <a:noFill/>
        </p:spPr>
        <p:txBody>
          <a:bodyPr/>
          <a:lstStyle/>
          <a:p>
            <a:fld id="{27CB87ED-CE54-4A81-84E3-F65697A29D3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790951" y="2612909"/>
            <a:ext cx="10610099" cy="576064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7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790951" y="3236979"/>
            <a:ext cx="10610099" cy="1392155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9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br>
              <a:rPr kumimoji="1" lang="en-US" altLang="ja-JP" dirty="0"/>
            </a:br>
            <a:endParaRPr kumimoji="1" lang="en-US" altLang="ja-JP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49216" y="-267411"/>
            <a:ext cx="12241216" cy="2195083"/>
            <a:chOff x="-73818" y="-125338"/>
            <a:chExt cx="18360231" cy="3292624"/>
          </a:xfrm>
        </p:grpSpPr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279" y="-125338"/>
              <a:ext cx="3292624" cy="3292624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 userDrawn="1"/>
          </p:nvGrpSpPr>
          <p:grpSpPr>
            <a:xfrm>
              <a:off x="3958630" y="2065636"/>
              <a:ext cx="14327783" cy="53528"/>
              <a:chOff x="-289842" y="2414092"/>
              <a:chExt cx="19226136" cy="53528"/>
            </a:xfrm>
          </p:grpSpPr>
          <p:cxnSp>
            <p:nvCxnSpPr>
              <p:cNvPr id="26" name="Straight Connector 25"/>
              <p:cNvCxnSpPr/>
              <p:nvPr userDrawn="1"/>
            </p:nvCxnSpPr>
            <p:spPr>
              <a:xfrm>
                <a:off x="-289842" y="2414092"/>
                <a:ext cx="1922613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>
                <a:off x="-289842" y="2467620"/>
                <a:ext cx="19226136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 userDrawn="1"/>
          </p:nvGrpSpPr>
          <p:grpSpPr>
            <a:xfrm>
              <a:off x="-73818" y="2065636"/>
              <a:ext cx="936104" cy="53528"/>
              <a:chOff x="-289842" y="2414092"/>
              <a:chExt cx="19226136" cy="53528"/>
            </a:xfrm>
          </p:grpSpPr>
          <p:cxnSp>
            <p:nvCxnSpPr>
              <p:cNvPr id="24" name="Straight Connector 23"/>
              <p:cNvCxnSpPr/>
              <p:nvPr userDrawn="1"/>
            </p:nvCxnSpPr>
            <p:spPr>
              <a:xfrm>
                <a:off x="-289842" y="2414092"/>
                <a:ext cx="1922613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>
              <a:xfrm>
                <a:off x="-289842" y="2467620"/>
                <a:ext cx="19226136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/>
          <p:cNvGrpSpPr/>
          <p:nvPr userDrawn="1"/>
        </p:nvGrpSpPr>
        <p:grpSpPr>
          <a:xfrm>
            <a:off x="-49216" y="6549348"/>
            <a:ext cx="11282233" cy="30479"/>
            <a:chOff x="-289842" y="2414092"/>
            <a:chExt cx="19226136" cy="53528"/>
          </a:xfrm>
        </p:grpSpPr>
        <p:cxnSp>
          <p:nvCxnSpPr>
            <p:cNvPr id="29" name="Straight Connector 28"/>
            <p:cNvCxnSpPr/>
            <p:nvPr userDrawn="1"/>
          </p:nvCxnSpPr>
          <p:spPr>
            <a:xfrm>
              <a:off x="-289842" y="2414092"/>
              <a:ext cx="1922613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-289842" y="2467620"/>
              <a:ext cx="19226136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940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allAtOnce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5" tIns="54428" rIns="108855" bIns="54428"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5" tIns="54428" rIns="108855" bIns="54428"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108855" tIns="54428" rIns="108855" bIns="544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08855" tIns="54428" rIns="108855" bIns="54428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0D3DADD-9AC3-413D-A953-01EFC904E5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5" tIns="54428" rIns="108855" bIns="54428" rtlCol="0" anchor="ctr"/>
          <a:lstStyle/>
          <a:p>
            <a:pPr marL="0" algn="ctr" defTabSz="1088556" rtl="0" eaLnBrk="1" latinLnBrk="0" hangingPunct="1"/>
            <a:endParaRPr lang="en-US" sz="21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0" y="372863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5" tIns="54428" rIns="108855" bIns="5442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108855" tIns="54428" rIns="108855" bIns="5442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ransition spd="slow">
    <p:push dir="u"/>
  </p:transition>
  <p:txStyles>
    <p:titleStyle>
      <a:lvl1pPr algn="ctr" defTabSz="1088556" rtl="0" eaLnBrk="1" latinLnBrk="0" hangingPunct="1">
        <a:spcBef>
          <a:spcPct val="0"/>
        </a:spcBef>
        <a:buNone/>
        <a:defRPr sz="41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408208" indent="-272139" algn="l" defTabSz="10885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900" kern="1200">
          <a:solidFill>
            <a:schemeClr val="tx2"/>
          </a:solidFill>
          <a:latin typeface="+mn-lt"/>
          <a:ea typeface="+mn-ea"/>
          <a:cs typeface="+mn-cs"/>
        </a:defRPr>
      </a:lvl1pPr>
      <a:lvl2pPr marL="761989" indent="-272139" algn="l" defTabSz="1088556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88556" indent="-272139" algn="l" defTabSz="1088556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523979" indent="-272139" algn="l" defTabSz="1088556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900" kern="1200">
          <a:solidFill>
            <a:schemeClr val="tx2"/>
          </a:solidFill>
          <a:latin typeface="+mn-lt"/>
          <a:ea typeface="+mn-ea"/>
          <a:cs typeface="+mn-cs"/>
        </a:defRPr>
      </a:lvl4pPr>
      <a:lvl5pPr marL="1850545" indent="-272139" algn="l" defTabSz="1088556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68257" indent="-217712" algn="l" defTabSz="10885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6pPr>
      <a:lvl7pPr marL="2394824" indent="-217712" algn="l" defTabSz="1088556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7pPr>
      <a:lvl8pPr marL="2612535" indent="-217712" algn="l" defTabSz="1088556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8pPr>
      <a:lvl9pPr marL="2830246" indent="-217712" algn="l" defTabSz="1088556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78" algn="l" defTabSz="10885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56" algn="l" defTabSz="10885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834" algn="l" defTabSz="10885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112" algn="l" defTabSz="10885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391" algn="l" defTabSz="10885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669" algn="l" defTabSz="10885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46" algn="l" defTabSz="10885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225" algn="l" defTabSz="10885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15637" y="1837426"/>
            <a:ext cx="10947861" cy="4330461"/>
          </a:xfrm>
        </p:spPr>
        <p:txBody>
          <a:bodyPr/>
          <a:lstStyle/>
          <a:p>
            <a:pPr marL="0" lvl="0" indent="0" defTabSz="914400">
              <a:buClrTx/>
              <a:buNone/>
            </a:pPr>
            <a:endParaRPr lang="sq-AL" sz="32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>
              <a:buClrTx/>
              <a:buNone/>
            </a:pPr>
            <a:endParaRPr lang="sq-AL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>
              <a:buClrTx/>
              <a:buNone/>
            </a:pPr>
            <a:endParaRPr lang="en-GB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>
              <a:buClrTx/>
              <a:buNone/>
            </a:pPr>
            <a:endParaRPr lang="en-GB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>
              <a:buClrTx/>
              <a:buNone/>
            </a:pP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Për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shtesa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ndryshime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Ligjin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nr. 107, </a:t>
            </a: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datë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27.10.2016 “</a:t>
            </a: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Për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Prefektin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3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Qarkut</a:t>
            </a:r>
            <a:r>
              <a:rPr lang="en-GB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0" lvl="0" indent="0" defTabSz="914400">
              <a:buClrTx/>
              <a:buNone/>
            </a:pPr>
            <a:endParaRPr lang="en-GB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>
              <a:buClrTx/>
              <a:buNone/>
            </a:pPr>
            <a:endParaRPr lang="en-GB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>
              <a:buClrTx/>
              <a:buNone/>
            </a:pPr>
            <a:endParaRPr lang="en-GB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>
              <a:buClrTx/>
              <a:buNone/>
            </a:pPr>
            <a:endParaRPr lang="sq-AL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>
              <a:buClrTx/>
              <a:buNone/>
            </a:pPr>
            <a:endParaRPr lang="sq-AL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 defTabSz="914400">
              <a:buClrTx/>
              <a:buNone/>
            </a:pPr>
            <a:r>
              <a:rPr lang="sq-AL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Tiranë më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06.09.2023</a:t>
            </a:r>
            <a:endParaRPr lang="sq-AL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56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784922" y="347241"/>
            <a:ext cx="7616128" cy="555584"/>
          </a:xfrm>
        </p:spPr>
        <p:txBody>
          <a:bodyPr>
            <a:normAutofit lnSpcReduction="10000"/>
          </a:bodyPr>
          <a:lstStyle/>
          <a:p>
            <a:pPr marL="136069" indent="0">
              <a:buNone/>
            </a:pPr>
            <a:r>
              <a:rPr lang="en-GB" sz="3200" b="1" dirty="0" err="1">
                <a:solidFill>
                  <a:schemeClr val="tx1"/>
                </a:solidFill>
                <a:cs typeface="Calibri" panose="020F0502020204030204" pitchFamily="34" charset="0"/>
              </a:rPr>
              <a:t>Krahasim</a:t>
            </a:r>
            <a:endParaRPr lang="en-GB" sz="32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79115"/>
              </p:ext>
            </p:extLst>
          </p:nvPr>
        </p:nvGraphicFramePr>
        <p:xfrm>
          <a:off x="615636" y="1878508"/>
          <a:ext cx="10565394" cy="4051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2697">
                  <a:extLst>
                    <a:ext uri="{9D8B030D-6E8A-4147-A177-3AD203B41FA5}">
                      <a16:colId xmlns:a16="http://schemas.microsoft.com/office/drawing/2014/main" val="931414947"/>
                    </a:ext>
                  </a:extLst>
                </a:gridCol>
                <a:gridCol w="5282697">
                  <a:extLst>
                    <a:ext uri="{9D8B030D-6E8A-4147-A177-3AD203B41FA5}">
                      <a16:colId xmlns:a16="http://schemas.microsoft.com/office/drawing/2014/main" val="183322583"/>
                    </a:ext>
                  </a:extLst>
                </a:gridCol>
              </a:tblGrid>
              <a:tr h="4051511"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</a:rPr>
                        <a:t>vjetër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Lidhur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marrëdhëniet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prefektit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qarkut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Këshillin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Ministrave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ministritë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institucionet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tjera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qendrore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ligji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vjetër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nuk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përcakton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qartë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marrëdhënien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drejtëpërdrejtë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institucionet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mund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vendosin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Prefektin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Qarkut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sq-AL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</a:rPr>
                        <a:t>ri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Ministrat dhe drejtuesit e institucioneve qendrore që veprojnë në qark, të vendosin lidhje të drejtpërdrejta me prefektin e qarkut për probleme të veprimtarisë që ata ushtrojnë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Në rastin e ndryshimeve strukturore të degëve territoriale apo drejtorive në qark nga ministritë, ndryshimi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informohet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edhe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prefekti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qarkut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sq-AL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69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162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784922" y="347241"/>
            <a:ext cx="7616128" cy="555584"/>
          </a:xfrm>
        </p:spPr>
        <p:txBody>
          <a:bodyPr>
            <a:normAutofit lnSpcReduction="10000"/>
          </a:bodyPr>
          <a:lstStyle/>
          <a:p>
            <a:pPr marL="136069" indent="0">
              <a:buNone/>
            </a:pPr>
            <a:r>
              <a:rPr lang="en-GB" sz="3200" b="1" dirty="0" err="1">
                <a:solidFill>
                  <a:schemeClr val="tx1"/>
                </a:solidFill>
                <a:cs typeface="Calibri" panose="020F0502020204030204" pitchFamily="34" charset="0"/>
              </a:rPr>
              <a:t>Krahasim</a:t>
            </a:r>
            <a:endParaRPr lang="en-GB" sz="32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852999"/>
              </p:ext>
            </p:extLst>
          </p:nvPr>
        </p:nvGraphicFramePr>
        <p:xfrm>
          <a:off x="615636" y="1878508"/>
          <a:ext cx="10565394" cy="4051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2697">
                  <a:extLst>
                    <a:ext uri="{9D8B030D-6E8A-4147-A177-3AD203B41FA5}">
                      <a16:colId xmlns:a16="http://schemas.microsoft.com/office/drawing/2014/main" val="931414947"/>
                    </a:ext>
                  </a:extLst>
                </a:gridCol>
                <a:gridCol w="5282697">
                  <a:extLst>
                    <a:ext uri="{9D8B030D-6E8A-4147-A177-3AD203B41FA5}">
                      <a16:colId xmlns:a16="http://schemas.microsoft.com/office/drawing/2014/main" val="183322583"/>
                    </a:ext>
                  </a:extLst>
                </a:gridCol>
              </a:tblGrid>
              <a:tr h="4051511"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vjetër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Ligji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vjetër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jepte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Prefektit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Qarkut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një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kompetencë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shtuar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lidhur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propozimet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emërim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lirim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drejtuesve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degëve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territoriale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duke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shkaktuar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edhe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mbivendosje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Ministritë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Linjës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q-AL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ri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Në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ligjin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ri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ky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rol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është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hequr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për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zgjidhur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mbivendosjet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ligjore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institucionale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me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Ministritë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Linjës</a:t>
                      </a:r>
                      <a:r>
                        <a:rPr lang="en-US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69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758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66664" y="1802920"/>
            <a:ext cx="10610099" cy="4175185"/>
          </a:xfrm>
        </p:spPr>
        <p:txBody>
          <a:bodyPr/>
          <a:lstStyle/>
          <a:p>
            <a:pPr algn="just"/>
            <a:r>
              <a:rPr lang="sq-AL" sz="2000" dirty="0"/>
              <a:t>Prefekti i qarkut verifikon dhe </a:t>
            </a:r>
            <a:r>
              <a:rPr lang="en-US" sz="2000" dirty="0" err="1"/>
              <a:t>monitoron</a:t>
            </a:r>
            <a:r>
              <a:rPr lang="en-US" sz="2000" dirty="0"/>
              <a:t> </a:t>
            </a:r>
            <a:r>
              <a:rPr lang="sq-AL" sz="2000" dirty="0"/>
              <a:t>përmbushjen e standardeve kombëtare dhe kritereve të përcaktuara për zbatimin e normave kombëtare.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sq-AL" sz="2000" dirty="0"/>
              <a:t>Rregullorja tip e funksionimit të administratës së prefektit të qarkut miratohet nga </a:t>
            </a:r>
            <a:r>
              <a:rPr lang="sq-AL" sz="2000" dirty="0" err="1"/>
              <a:t>ministr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përgjegjës</a:t>
            </a:r>
            <a:r>
              <a:rPr lang="sq-AL" sz="2000" dirty="0"/>
              <a:t>.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sq-AL" sz="2000" dirty="0"/>
              <a:t>Drejtuesit e Policisë së Shtetit në qark, informojnë prefektin e qarkut mbi shkallën e zbatimit të masave për ruajtjen e rendit, sipas përgjegjësive e detyrave të përcaktuara në aktet ligjore e nënligjore.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sq-AL" sz="2000" dirty="0"/>
              <a:t>Planet e veprimit, masat për tu marrë në qark në rast organizimesh sportive dhe kulturore hartohen në konsultim dhe </a:t>
            </a:r>
            <a:r>
              <a:rPr lang="sq-AL" sz="2000" dirty="0" err="1"/>
              <a:t>dakordësi</a:t>
            </a:r>
            <a:r>
              <a:rPr lang="sq-AL" sz="2000" dirty="0"/>
              <a:t> me strukturat e emergjencës së prefektit të qarkut.</a:t>
            </a:r>
            <a:endParaRPr lang="en-US" sz="2000" dirty="0"/>
          </a:p>
          <a:p>
            <a:pPr marL="136069" indent="0" algn="just">
              <a:buNone/>
            </a:pPr>
            <a:endParaRPr lang="sq-AL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q-AL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146235" y="349728"/>
            <a:ext cx="7599871" cy="76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defTabSz="914400">
              <a:defRPr/>
            </a:pPr>
            <a:r>
              <a:rPr lang="sq-AL" altLang="en-US" sz="2400" kern="0" noProof="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altLang="en-US" sz="2400" b="1" kern="0" noProof="0" dirty="0" err="1">
                <a:solidFill>
                  <a:srgbClr val="000000"/>
                </a:solidFill>
                <a:latin typeface="Arial"/>
              </a:rPr>
              <a:t>Risitë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3790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07129" y="300942"/>
            <a:ext cx="7893921" cy="625033"/>
          </a:xfrm>
        </p:spPr>
        <p:txBody>
          <a:bodyPr/>
          <a:lstStyle/>
          <a:p>
            <a:pPr marL="136069" indent="0">
              <a:buNone/>
            </a:pPr>
            <a:r>
              <a:rPr lang="en-GB" dirty="0"/>
              <a:t>FALEMINDERIT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136069" indent="0">
              <a:buNone/>
            </a:pPr>
            <a:r>
              <a:rPr lang="en-GB" sz="3200" dirty="0"/>
              <a:t>FALEMINDERIT</a:t>
            </a:r>
          </a:p>
        </p:txBody>
      </p:sp>
    </p:spTree>
    <p:extLst>
      <p:ext uri="{BB962C8B-B14F-4D97-AF65-F5344CB8AC3E}">
        <p14:creationId xmlns:p14="http://schemas.microsoft.com/office/powerpoint/2010/main" val="124622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07229" y="1595886"/>
            <a:ext cx="6984495" cy="4364967"/>
            <a:chOff x="3007231" y="1319843"/>
            <a:chExt cx="6041878" cy="357808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DBEE01D-6140-4131-8E0C-25FDCB0D8A5B}"/>
                </a:ext>
              </a:extLst>
            </p:cNvPr>
            <p:cNvSpPr txBox="1"/>
            <p:nvPr/>
          </p:nvSpPr>
          <p:spPr>
            <a:xfrm>
              <a:off x="3503858" y="1319843"/>
              <a:ext cx="5545251" cy="980161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>
                <a:defRPr sz="2035" b="1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lvl="0" defTabSz="914400">
                <a:defRPr/>
              </a:pPr>
              <a:r>
                <a:rPr kumimoji="0" lang="sq-AL" sz="2035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 </a:t>
              </a:r>
              <a:r>
                <a:rPr lang="en-GB" kern="0" noProof="0" dirty="0" err="1">
                  <a:solidFill>
                    <a:schemeClr val="tx1"/>
                  </a:solidFill>
                  <a:latin typeface="+mn-lt"/>
                </a:rPr>
                <a:t>Ligji</a:t>
              </a:r>
              <a:r>
                <a:rPr lang="en-GB" kern="0" noProof="0" dirty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en-GB" kern="0" noProof="0" dirty="0" err="1">
                  <a:solidFill>
                    <a:schemeClr val="tx1"/>
                  </a:solidFill>
                  <a:latin typeface="+mn-lt"/>
                </a:rPr>
                <a:t>i</a:t>
              </a:r>
              <a:r>
                <a:rPr lang="en-GB" kern="0" noProof="0" dirty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en-GB" kern="0" noProof="0" dirty="0" err="1">
                  <a:solidFill>
                    <a:schemeClr val="tx1"/>
                  </a:solidFill>
                  <a:latin typeface="+mn-lt"/>
                </a:rPr>
                <a:t>ri</a:t>
              </a:r>
              <a:r>
                <a:rPr lang="en-GB" kern="0" dirty="0">
                  <a:solidFill>
                    <a:schemeClr val="tx1"/>
                  </a:solidFill>
                  <a:latin typeface="+mn-lt"/>
                </a:rPr>
                <a:t> “</a:t>
              </a:r>
              <a:r>
                <a:rPr lang="en-GB" kern="0" dirty="0" err="1">
                  <a:solidFill>
                    <a:schemeClr val="tx1"/>
                  </a:solidFill>
                  <a:latin typeface="+mn-lt"/>
                </a:rPr>
                <a:t>Për</a:t>
              </a:r>
              <a:r>
                <a:rPr lang="en-GB" kern="0" dirty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en-GB" kern="0" dirty="0" err="1">
                  <a:solidFill>
                    <a:schemeClr val="tx1"/>
                  </a:solidFill>
                  <a:latin typeface="+mn-lt"/>
                </a:rPr>
                <a:t>Prefektin</a:t>
              </a:r>
              <a:r>
                <a:rPr lang="en-GB" kern="0" dirty="0">
                  <a:solidFill>
                    <a:schemeClr val="tx1"/>
                  </a:solidFill>
                  <a:latin typeface="+mn-lt"/>
                </a:rPr>
                <a:t> e </a:t>
              </a:r>
              <a:r>
                <a:rPr lang="en-GB" kern="0" dirty="0" err="1">
                  <a:solidFill>
                    <a:schemeClr val="tx1"/>
                  </a:solidFill>
                  <a:latin typeface="+mn-lt"/>
                </a:rPr>
                <a:t>Qarkut</a:t>
              </a:r>
              <a:r>
                <a:rPr lang="en-GB" kern="0" dirty="0">
                  <a:solidFill>
                    <a:schemeClr val="tx1"/>
                  </a:solidFill>
                  <a:latin typeface="+mn-lt"/>
                </a:rPr>
                <a:t>”</a:t>
              </a:r>
              <a:endParaRPr kumimoji="0" lang="sq-AL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857D4D7-2B2A-4F17-8167-60980E8D23E3}"/>
                </a:ext>
              </a:extLst>
            </p:cNvPr>
            <p:cNvSpPr/>
            <p:nvPr/>
          </p:nvSpPr>
          <p:spPr>
            <a:xfrm>
              <a:off x="3007231" y="1319843"/>
              <a:ext cx="591513" cy="980161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q-AL" sz="1832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7671C62-545E-493B-8877-2CD739795735}"/>
                </a:ext>
              </a:extLst>
            </p:cNvPr>
            <p:cNvSpPr txBox="1"/>
            <p:nvPr/>
          </p:nvSpPr>
          <p:spPr>
            <a:xfrm>
              <a:off x="3503857" y="2582872"/>
              <a:ext cx="5545252" cy="107611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</p:spPr>
          <p:txBody>
            <a:bodyPr wrap="square" rtlCol="0" anchor="ctr">
              <a:noAutofit/>
            </a:bodyPr>
            <a:lstStyle/>
            <a:p>
              <a:pPr algn="just" defTabSz="914400">
                <a:defRPr/>
              </a:pPr>
              <a:r>
                <a:rPr kumimoji="0" lang="sq-AL" sz="203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Arial" charset="0"/>
                  <a:cs typeface="Arial" charset="0"/>
                </a:rPr>
                <a:t> </a:t>
              </a:r>
              <a:r>
                <a:rPr lang="en-GB" sz="2000" b="1" noProof="0" dirty="0" err="1">
                  <a:cs typeface="Arial" panose="020B0604020202020204" pitchFamily="34" charset="0"/>
                </a:rPr>
                <a:t>Ndryshimet</a:t>
              </a:r>
              <a:r>
                <a:rPr lang="en-GB" sz="2000" b="1" noProof="0" dirty="0"/>
                <a:t> me </a:t>
              </a:r>
              <a:r>
                <a:rPr lang="en-GB" sz="2000" b="1" noProof="0" dirty="0" err="1"/>
                <a:t>ligjin</a:t>
              </a:r>
              <a:r>
                <a:rPr lang="en-GB" sz="2000" b="1" noProof="0" dirty="0"/>
                <a:t> e </a:t>
              </a:r>
              <a:r>
                <a:rPr lang="en-GB" sz="2000" b="1" noProof="0" dirty="0" err="1"/>
                <a:t>vjetër</a:t>
              </a:r>
              <a:r>
                <a:rPr lang="en-GB" sz="2000" b="1" noProof="0" dirty="0"/>
                <a:t> </a:t>
              </a:r>
              <a:endParaRPr lang="sq-AL" sz="2400" b="1" kern="0" dirty="0">
                <a:ea typeface="Arial" charset="0"/>
                <a:cs typeface="Calibri" panose="020F0502020204030204" pitchFamily="34" charset="0"/>
              </a:endParaRPr>
            </a:p>
            <a:p>
              <a:pPr algn="just" defTabSz="914400">
                <a:defRPr/>
              </a:pPr>
              <a:endParaRPr lang="sq-AL" sz="2000" b="1" kern="0" dirty="0">
                <a:ea typeface="Arial" charset="0"/>
                <a:cs typeface="Calibri" panose="020F050202020403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3736A4D-321A-4CB0-B415-7F2A73ABBFEE}"/>
                </a:ext>
              </a:extLst>
            </p:cNvPr>
            <p:cNvSpPr/>
            <p:nvPr/>
          </p:nvSpPr>
          <p:spPr>
            <a:xfrm>
              <a:off x="3007231" y="2582872"/>
              <a:ext cx="591513" cy="973225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q-AL" sz="1832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8A34A2-57E2-45B0-B811-CCBFEE1EF064}"/>
                </a:ext>
              </a:extLst>
            </p:cNvPr>
            <p:cNvSpPr txBox="1"/>
            <p:nvPr/>
          </p:nvSpPr>
          <p:spPr>
            <a:xfrm>
              <a:off x="3503857" y="3941859"/>
              <a:ext cx="5545252" cy="95606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</p:spPr>
          <p:txBody>
            <a:bodyPr wrap="square" rtlCol="0" anchor="ctr">
              <a:noAutofit/>
            </a:bodyPr>
            <a:lstStyle/>
            <a:p>
              <a:pPr defTabSz="914400">
                <a:defRPr/>
              </a:pPr>
              <a:r>
                <a:rPr lang="en-GB" sz="2000" b="1" kern="0" dirty="0">
                  <a:cs typeface="Calibri" panose="020F0502020204030204" pitchFamily="34" charset="0"/>
                </a:rPr>
                <a:t>  </a:t>
              </a:r>
              <a:r>
                <a:rPr lang="en-GB" sz="2000" b="1" kern="0" dirty="0" err="1">
                  <a:cs typeface="Calibri" panose="020F0502020204030204" pitchFamily="34" charset="0"/>
                </a:rPr>
                <a:t>Risitë</a:t>
              </a:r>
              <a:r>
                <a:rPr lang="en-GB" sz="2000" b="1" kern="0" dirty="0">
                  <a:cs typeface="Calibri" panose="020F0502020204030204" pitchFamily="34" charset="0"/>
                </a:rPr>
                <a:t> e </a:t>
              </a:r>
              <a:r>
                <a:rPr lang="en-GB" sz="2000" b="1" kern="0" dirty="0" err="1">
                  <a:cs typeface="Arial" panose="020B0604020202020204" pitchFamily="34" charset="0"/>
                </a:rPr>
                <a:t>ligjit</a:t>
              </a:r>
              <a:endParaRPr lang="sq-AL" sz="2400" b="1" kern="0" dirty="0">
                <a:cs typeface="Arial" panose="020B0604020202020204" pitchFamily="34" charset="0"/>
              </a:endParaRPr>
            </a:p>
            <a:p>
              <a:pPr defTabSz="914400">
                <a:defRPr/>
              </a:pPr>
              <a:endParaRPr lang="sq-AL" sz="2000" b="1" kern="0" dirty="0">
                <a:ea typeface="Arial" charset="0"/>
                <a:cs typeface="Calibri" panose="020F050202020403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E8F56A4-3870-49A3-94B6-589DA63F080A}"/>
                </a:ext>
              </a:extLst>
            </p:cNvPr>
            <p:cNvSpPr/>
            <p:nvPr/>
          </p:nvSpPr>
          <p:spPr>
            <a:xfrm>
              <a:off x="3007231" y="3941859"/>
              <a:ext cx="591513" cy="956065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q-AL" sz="1832" b="1" kern="0" dirty="0">
                  <a:solidFill>
                    <a:prstClr val="white"/>
                  </a:solidFill>
                  <a:ea typeface="Arial" charset="0"/>
                  <a:cs typeface="Arial" charset="0"/>
                </a:rPr>
                <a:t>3</a:t>
              </a:r>
              <a:endParaRPr kumimoji="0" lang="sq-AL" sz="1832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290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04569590"/>
              </p:ext>
            </p:extLst>
          </p:nvPr>
        </p:nvGraphicFramePr>
        <p:xfrm>
          <a:off x="609601" y="1748118"/>
          <a:ext cx="10632140" cy="471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486150" y="443984"/>
            <a:ext cx="82105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cs typeface="Calibri" panose="020F0502020204030204" pitchFamily="34" charset="0"/>
              </a:rPr>
              <a:t>Nevoja për një ligj të ri</a:t>
            </a:r>
            <a:endParaRPr lang="en-US" sz="32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q-A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90951" y="3236979"/>
            <a:ext cx="10610099" cy="671633"/>
          </a:xfrm>
        </p:spPr>
        <p:txBody>
          <a:bodyPr/>
          <a:lstStyle/>
          <a:p>
            <a:endParaRPr lang="en-US" sz="4100" cap="al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q-A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9267085"/>
              </p:ext>
            </p:extLst>
          </p:nvPr>
        </p:nvGraphicFramePr>
        <p:xfrm>
          <a:off x="504450" y="1622612"/>
          <a:ext cx="10896600" cy="4805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486150" y="443984"/>
            <a:ext cx="82105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cs typeface="Calibri" panose="020F0502020204030204" pitchFamily="34" charset="0"/>
              </a:rPr>
              <a:t>Nevoja për një ligj të ri</a:t>
            </a:r>
            <a:endParaRPr lang="en-US" sz="32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1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971799" y="197224"/>
            <a:ext cx="8601635" cy="735105"/>
          </a:xfrm>
        </p:spPr>
        <p:txBody>
          <a:bodyPr>
            <a:noAutofit/>
          </a:bodyPr>
          <a:lstStyle/>
          <a:p>
            <a:pPr marL="136069" indent="0">
              <a:buNone/>
            </a:pPr>
            <a:r>
              <a:rPr lang="en-GB" sz="3200" b="1" dirty="0" err="1">
                <a:solidFill>
                  <a:schemeClr val="tx1"/>
                </a:solidFill>
                <a:cs typeface="Calibri" panose="020F0502020204030204" pitchFamily="34" charset="0"/>
              </a:rPr>
              <a:t>Krahasim</a:t>
            </a:r>
            <a:endParaRPr lang="en-GB" sz="32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86597" y="3693459"/>
            <a:ext cx="10653622" cy="2667000"/>
          </a:xfrm>
        </p:spPr>
        <p:txBody>
          <a:bodyPr/>
          <a:lstStyle/>
          <a:p>
            <a:pPr marL="136069" indent="0" algn="just">
              <a:buNone/>
            </a:pPr>
            <a:endParaRPr lang="en-GB" b="1" dirty="0"/>
          </a:p>
          <a:p>
            <a:pPr marL="136069" indent="0" algn="just">
              <a:buNone/>
            </a:pPr>
            <a:endParaRPr lang="en-GB" sz="1600" dirty="0"/>
          </a:p>
          <a:p>
            <a:pPr marL="136069" indent="0" algn="just">
              <a:buNone/>
            </a:pP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73255"/>
              </p:ext>
            </p:extLst>
          </p:nvPr>
        </p:nvGraphicFramePr>
        <p:xfrm>
          <a:off x="502023" y="1510748"/>
          <a:ext cx="11103380" cy="4849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690">
                  <a:extLst>
                    <a:ext uri="{9D8B030D-6E8A-4147-A177-3AD203B41FA5}">
                      <a16:colId xmlns:a16="http://schemas.microsoft.com/office/drawing/2014/main" val="4107765047"/>
                    </a:ext>
                  </a:extLst>
                </a:gridCol>
                <a:gridCol w="5551690">
                  <a:extLst>
                    <a:ext uri="{9D8B030D-6E8A-4147-A177-3AD203B41FA5}">
                      <a16:colId xmlns:a16="http://schemas.microsoft.com/office/drawing/2014/main" val="932431247"/>
                    </a:ext>
                  </a:extLst>
                </a:gridCol>
              </a:tblGrid>
              <a:tr h="4849711"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vjetër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 defTabSz="1088556" rtl="0" eaLnBrk="1" latinLnBrk="0" hangingPunct="1">
                        <a:buNone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6069" indent="0" algn="just" defTabSz="1088556" rtl="0" eaLnBrk="1" latinLnBrk="0" hangingPunct="1">
                        <a:buNone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6069" indent="0" algn="just" defTabSz="1088556" rtl="0" eaLnBrk="1" latinLnBrk="0" hangingPunct="1">
                        <a:buNone/>
                      </a:pP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Ligji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vjetër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ka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një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tërësi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termash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perkufizimesh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prej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tyre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kanë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nëvojë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t’u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rishikuar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saktësuar</a:t>
                      </a: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q-AL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ri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6069" indent="0" algn="just">
                        <a:buNone/>
                      </a:pP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saktësime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termave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afateve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më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qarta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me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qëllim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eliminimin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interpretimeve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mundshme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shembull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llojet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akteve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normative).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098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70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200400" y="295835"/>
            <a:ext cx="8200650" cy="658906"/>
          </a:xfrm>
        </p:spPr>
        <p:txBody>
          <a:bodyPr/>
          <a:lstStyle/>
          <a:p>
            <a:pPr marL="136069" indent="0">
              <a:buNone/>
            </a:pPr>
            <a:r>
              <a:rPr lang="en-GB" sz="3200" b="1" dirty="0" err="1">
                <a:solidFill>
                  <a:schemeClr val="tx1"/>
                </a:solidFill>
                <a:cs typeface="Calibri" panose="020F0502020204030204" pitchFamily="34" charset="0"/>
              </a:rPr>
              <a:t>Shtesë</a:t>
            </a:r>
            <a:endParaRPr lang="en-GB" sz="32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43464" y="1748118"/>
            <a:ext cx="10857586" cy="4143724"/>
          </a:xfrm>
        </p:spPr>
        <p:txBody>
          <a:bodyPr/>
          <a:lstStyle/>
          <a:p>
            <a:pPr marL="136069" indent="0" algn="just">
              <a:buNone/>
            </a:pPr>
            <a:endParaRPr lang="en-GB" sz="1800" dirty="0"/>
          </a:p>
          <a:p>
            <a:pPr marL="136069" indent="0" algn="just">
              <a:buNone/>
            </a:pPr>
            <a:endParaRPr lang="en-GB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89917"/>
              </p:ext>
            </p:extLst>
          </p:nvPr>
        </p:nvGraphicFramePr>
        <p:xfrm>
          <a:off x="556591" y="1748118"/>
          <a:ext cx="10669707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290">
                  <a:extLst>
                    <a:ext uri="{9D8B030D-6E8A-4147-A177-3AD203B41FA5}">
                      <a16:colId xmlns:a16="http://schemas.microsoft.com/office/drawing/2014/main" val="1956571012"/>
                    </a:ext>
                  </a:extLst>
                </a:gridCol>
                <a:gridCol w="5341417">
                  <a:extLst>
                    <a:ext uri="{9D8B030D-6E8A-4147-A177-3AD203B41FA5}">
                      <a16:colId xmlns:a16="http://schemas.microsoft.com/office/drawing/2014/main" val="862339192"/>
                    </a:ext>
                  </a:extLst>
                </a:gridCol>
              </a:tblGrid>
              <a:tr h="3693015"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q-AL" sz="2000" b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</a:rPr>
                        <a:t>vjetër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sq-AL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Më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parë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nuk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kishte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të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mirë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përcaktuar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hapësirën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për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marrëveshje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ndërmjet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Institucioneve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të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Prefektit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edhe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përcaktim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të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selisë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sq-AL" sz="2400" dirty="0"/>
                    </a:p>
                    <a:p>
                      <a:endParaRPr lang="sq-AL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069" marR="0" lvl="0" indent="0" algn="ctr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6069" marR="0" lvl="0" indent="0" algn="ctr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Ligji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q-A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sq-AL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6069" indent="0" algn="just">
                        <a:buNone/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6069" indent="0" algn="just">
                        <a:buNone/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21819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 qëllim përdorimin me </a:t>
                      </a:r>
                      <a:r>
                        <a:rPr lang="sq-AL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eficiencë</a:t>
                      </a:r>
                      <a:r>
                        <a:rPr lang="sq-A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dhe efektivitet të burimeve njerëzore dhe financiare të tyre, prefektët e qarqeve mund të bashkëpunojnë me njëri-tjetrin në realizimin e përgjegjësive të tyre, përfshirë konsultimin dhe koordinimin e prioriteteve strategjike. Për këtë, prefektët e qarqeve mund të lidhin marrëveshje me afat të përcaktuar midis tyre.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21819" indent="-285750" algn="just">
                        <a:buFont typeface="Arial" panose="020B0604020202020204" pitchFamily="34" charset="0"/>
                        <a:buChar char="•"/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21819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Selia e prefektit vendoset në qytetin që është qendër qarku.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6069" indent="0" algn="just">
                        <a:buNone/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q-AL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028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2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634451" y="416689"/>
            <a:ext cx="7766599" cy="544010"/>
          </a:xfrm>
        </p:spPr>
        <p:txBody>
          <a:bodyPr>
            <a:noAutofit/>
          </a:bodyPr>
          <a:lstStyle/>
          <a:p>
            <a:pPr marL="136069" indent="0">
              <a:buNone/>
            </a:pPr>
            <a:r>
              <a:rPr lang="en-GB" sz="3200" b="1" dirty="0" err="1">
                <a:solidFill>
                  <a:schemeClr val="tx1"/>
                </a:solidFill>
                <a:cs typeface="Calibri" panose="020F0502020204030204" pitchFamily="34" charset="0"/>
              </a:rPr>
              <a:t>Krahasim</a:t>
            </a:r>
            <a:r>
              <a:rPr lang="en-GB" sz="3200" b="1" dirty="0">
                <a:solidFill>
                  <a:schemeClr val="tx1"/>
                </a:solidFill>
                <a:cs typeface="Calibri" panose="020F0502020204030204" pitchFamily="34" charset="0"/>
              </a:rPr>
              <a:t> - </a:t>
            </a:r>
            <a:r>
              <a:rPr lang="en-GB" sz="3200" b="1" dirty="0" err="1">
                <a:solidFill>
                  <a:schemeClr val="tx1"/>
                </a:solidFill>
                <a:cs typeface="Calibri" panose="020F0502020204030204" pitchFamily="34" charset="0"/>
              </a:rPr>
              <a:t>Aktet</a:t>
            </a:r>
            <a:r>
              <a:rPr lang="en-GB" sz="3200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cs typeface="Calibri" panose="020F0502020204030204" pitchFamily="34" charset="0"/>
              </a:rPr>
              <a:t>nënligjore</a:t>
            </a:r>
            <a:endParaRPr lang="en-GB" sz="32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11783"/>
              </p:ext>
            </p:extLst>
          </p:nvPr>
        </p:nvGraphicFramePr>
        <p:xfrm>
          <a:off x="497941" y="1928704"/>
          <a:ext cx="10683088" cy="4336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5720">
                  <a:extLst>
                    <a:ext uri="{9D8B030D-6E8A-4147-A177-3AD203B41FA5}">
                      <a16:colId xmlns:a16="http://schemas.microsoft.com/office/drawing/2014/main" val="110185791"/>
                    </a:ext>
                  </a:extLst>
                </a:gridCol>
                <a:gridCol w="5247368">
                  <a:extLst>
                    <a:ext uri="{9D8B030D-6E8A-4147-A177-3AD203B41FA5}">
                      <a16:colId xmlns:a16="http://schemas.microsoft.com/office/drawing/2014/main" val="527194837"/>
                    </a:ext>
                  </a:extLst>
                </a:gridCol>
              </a:tblGrid>
              <a:tr h="4336293">
                <a:tc>
                  <a:txBody>
                    <a:bodyPr/>
                    <a:lstStyle/>
                    <a:p>
                      <a:pPr marL="0" indent="0" algn="just" defTabSz="1088556" rtl="0" eaLnBrk="1" latinLnBrk="0" hangingPunct="1">
                        <a:buNone/>
                      </a:pPr>
                      <a:endParaRPr lang="sq-A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1088556" rtl="0" eaLnBrk="1" latinLnBrk="0" hangingPunct="1">
                        <a:buNone/>
                      </a:pP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Ligji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vjetër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sq-A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defTabSz="1088556" rtl="0" eaLnBrk="1" latinLnBrk="0" hangingPunct="1">
                        <a:buNone/>
                      </a:pPr>
                      <a:endParaRPr lang="en-GB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088556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Tek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kriteteret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emërimit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kërkohej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cikli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dytë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studimeve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universitare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diplomë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master (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paspecifikuar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eksperiencë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paktën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vjecarë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just" defTabSz="1088556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1088556" rtl="0" eaLnBrk="1" latinLnBrk="0" hangingPunct="1"/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Asnjë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përcaktim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mbi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dëshminë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penalitetit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just" defTabSz="1088556" rtl="0" eaLnBrk="1" latinLnBrk="0" hangingPunct="1"/>
                      <a:endParaRPr lang="sq-A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1088556" rtl="0" eaLnBrk="1" latinLnBrk="0" hangingPunct="1">
                        <a:buNone/>
                      </a:pPr>
                      <a:endParaRPr lang="sq-A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1088556" rtl="0" eaLnBrk="1" latinLnBrk="0" hangingPunct="1">
                        <a:buNone/>
                      </a:pP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Ligji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sq-A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defTabSz="1088556" rtl="0" eaLnBrk="1" latinLnBrk="0" hangingPunct="1">
                        <a:buNone/>
                      </a:pPr>
                      <a:endParaRPr lang="en-GB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Tek k</a:t>
                      </a:r>
                      <a:r>
                        <a:rPr lang="sq-A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riteret</a:t>
                      </a: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emërimit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vendosen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kritere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një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shkollim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eksperiencë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madhe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lvl="0" algn="just" defTabSz="1088556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just" defTabSz="1088556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 zotërojë </a:t>
                      </a:r>
                      <a:r>
                        <a:rPr lang="sq-AL" sz="1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 paktën </a:t>
                      </a:r>
                      <a:r>
                        <a:rPr lang="sq-AL" sz="18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master</a:t>
                      </a:r>
                      <a:r>
                        <a:rPr lang="sq-AL" sz="1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shkencor</a:t>
                      </a: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just" defTabSz="1088556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  ketë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paktën</a:t>
                      </a: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 vjet përvojë pune në administratë publike;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 mos jetë dënuar më parë, me vendim gjyqësor të formës së prerë, për kryerjen e një krimi.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10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80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784922" y="347241"/>
            <a:ext cx="7616128" cy="555584"/>
          </a:xfrm>
        </p:spPr>
        <p:txBody>
          <a:bodyPr>
            <a:normAutofit lnSpcReduction="10000"/>
          </a:bodyPr>
          <a:lstStyle/>
          <a:p>
            <a:pPr marL="136069" indent="0">
              <a:buNone/>
            </a:pPr>
            <a:r>
              <a:rPr lang="en-GB" sz="3200" b="1" dirty="0" err="1">
                <a:solidFill>
                  <a:schemeClr val="tx1"/>
                </a:solidFill>
                <a:cs typeface="Calibri" panose="020F0502020204030204" pitchFamily="34" charset="0"/>
              </a:rPr>
              <a:t>Krahasim</a:t>
            </a:r>
            <a:endParaRPr lang="en-GB" sz="32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76171"/>
              </p:ext>
            </p:extLst>
          </p:nvPr>
        </p:nvGraphicFramePr>
        <p:xfrm>
          <a:off x="625575" y="1584959"/>
          <a:ext cx="10565394" cy="492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2697">
                  <a:extLst>
                    <a:ext uri="{9D8B030D-6E8A-4147-A177-3AD203B41FA5}">
                      <a16:colId xmlns:a16="http://schemas.microsoft.com/office/drawing/2014/main" val="931414947"/>
                    </a:ext>
                  </a:extLst>
                </a:gridCol>
                <a:gridCol w="5282697">
                  <a:extLst>
                    <a:ext uri="{9D8B030D-6E8A-4147-A177-3AD203B41FA5}">
                      <a16:colId xmlns:a16="http://schemas.microsoft.com/office/drawing/2014/main" val="183322583"/>
                    </a:ext>
                  </a:extLst>
                </a:gridCol>
              </a:tblGrid>
              <a:tr h="4925799"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vjetër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Papajtueshmëria e funksionit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nuk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ndalon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mënyrë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eksplicite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ushtrimin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veprimitarive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fitimprurësë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Nuk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ka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përcaktuar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kontrollin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monitorimin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p</a:t>
                      </a:r>
                      <a:r>
                        <a:rPr lang="sq-A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ërgjegjësitë</a:t>
                      </a: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ë prefektit të qarkut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q-AL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ri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Prefekti i qarkut nuk mund të ushtrojë veprimtari private fitimprurëse, si person fizik ose person juridik.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Iu propozon inspektorateve fillimin e procedurës së inspektimit ndaj subjekteve publik apo privat shkelës të ligjit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sinjalizon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institucionet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qendrore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vendore</a:t>
                      </a: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Kontrollon dhe monitoron afatet e zbatimit të projekteve sektoriale në qark, që zhvillohen me fonde të qeverisë qendrore apo fonde të kushtëzuara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10885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Propozon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masa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më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sipër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69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006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784922" y="347241"/>
            <a:ext cx="7616128" cy="555584"/>
          </a:xfrm>
        </p:spPr>
        <p:txBody>
          <a:bodyPr>
            <a:normAutofit lnSpcReduction="10000"/>
          </a:bodyPr>
          <a:lstStyle/>
          <a:p>
            <a:pPr marL="136069" indent="0">
              <a:buNone/>
            </a:pPr>
            <a:r>
              <a:rPr lang="en-GB" sz="3200" b="1" dirty="0" err="1">
                <a:solidFill>
                  <a:schemeClr val="tx1"/>
                </a:solidFill>
                <a:cs typeface="Calibri" panose="020F0502020204030204" pitchFamily="34" charset="0"/>
              </a:rPr>
              <a:t>Krahasim</a:t>
            </a:r>
            <a:endParaRPr lang="en-GB" sz="32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77992"/>
              </p:ext>
            </p:extLst>
          </p:nvPr>
        </p:nvGraphicFramePr>
        <p:xfrm>
          <a:off x="615636" y="1878508"/>
          <a:ext cx="10565394" cy="4051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2697">
                  <a:extLst>
                    <a:ext uri="{9D8B030D-6E8A-4147-A177-3AD203B41FA5}">
                      <a16:colId xmlns:a16="http://schemas.microsoft.com/office/drawing/2014/main" val="931414947"/>
                    </a:ext>
                  </a:extLst>
                </a:gridCol>
                <a:gridCol w="5282697">
                  <a:extLst>
                    <a:ext uri="{9D8B030D-6E8A-4147-A177-3AD203B41FA5}">
                      <a16:colId xmlns:a16="http://schemas.microsoft.com/office/drawing/2014/main" val="183322583"/>
                    </a:ext>
                  </a:extLst>
                </a:gridCol>
              </a:tblGrid>
              <a:tr h="4051511"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vjetër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Ligji i vjetër nuk jepte mundësinë e dhënies së titujve apo certifikatave nderi, si edhe propozime për shkarkime të kryetarit të bashkisë në rast të shkeljeve të rënda të këtij të fundit.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069" indent="0" algn="ctr">
                        <a:buNone/>
                      </a:pP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ctr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Ligji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ri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sq-AL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136069" indent="0" algn="just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Jep tituj, </a:t>
                      </a:r>
                      <a:r>
                        <a:rPr lang="sq-A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cerifikata</a:t>
                      </a: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nderi për persona me kontribut të veçantë në qark.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Propozon pranë ministrit përgjegjës për çështjet vendore fillimin e procedurës për shkarkimin e kryetarit të bashkisë pjesë e qarkut përkatës në rast shkelje të rënda të Kushtetutës ose të ligjeve;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Ushtron përgjegjësi e detyra të tjera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sipas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marrëveshje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sq-A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të veçanta me ministrat sipas fushës.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q-AL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69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545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20190512 PPT Kapitulli 24</Template>
  <TotalTime>4129</TotalTime>
  <Words>985</Words>
  <Application>Microsoft Office PowerPoint</Application>
  <PresentationFormat>Widescreen</PresentationFormat>
  <Paragraphs>132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Century Gothic</vt:lpstr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PREFEKTI I QARKUT VLORË Në  lidhje  me  përgjegjësitë  kryesore  të  prefektit  të  qarkut</dc:title>
  <dc:creator>Migena Kurti</dc:creator>
  <cp:lastModifiedBy>aida.gjika</cp:lastModifiedBy>
  <cp:revision>429</cp:revision>
  <dcterms:created xsi:type="dcterms:W3CDTF">2019-09-23T06:55:39Z</dcterms:created>
  <dcterms:modified xsi:type="dcterms:W3CDTF">2023-09-06T12:09:12Z</dcterms:modified>
</cp:coreProperties>
</file>