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5" r:id="rId2"/>
    <p:sldMasterId id="2147483797" r:id="rId3"/>
  </p:sldMasterIdLst>
  <p:notesMasterIdLst>
    <p:notesMasterId r:id="rId36"/>
  </p:notesMasterIdLst>
  <p:handoutMasterIdLst>
    <p:handoutMasterId r:id="rId37"/>
  </p:handoutMasterIdLst>
  <p:sldIdLst>
    <p:sldId id="256" r:id="rId4"/>
    <p:sldId id="294" r:id="rId5"/>
    <p:sldId id="295" r:id="rId6"/>
    <p:sldId id="321" r:id="rId7"/>
    <p:sldId id="322" r:id="rId8"/>
    <p:sldId id="323" r:id="rId9"/>
    <p:sldId id="277" r:id="rId10"/>
    <p:sldId id="281" r:id="rId11"/>
    <p:sldId id="271" r:id="rId12"/>
    <p:sldId id="278" r:id="rId13"/>
    <p:sldId id="279" r:id="rId14"/>
    <p:sldId id="324" r:id="rId15"/>
    <p:sldId id="272" r:id="rId16"/>
    <p:sldId id="285" r:id="rId17"/>
    <p:sldId id="395" r:id="rId18"/>
    <p:sldId id="407" r:id="rId19"/>
    <p:sldId id="396" r:id="rId20"/>
    <p:sldId id="360" r:id="rId21"/>
    <p:sldId id="398" r:id="rId22"/>
    <p:sldId id="397" r:id="rId23"/>
    <p:sldId id="399" r:id="rId24"/>
    <p:sldId id="361" r:id="rId25"/>
    <p:sldId id="362" r:id="rId26"/>
    <p:sldId id="405" r:id="rId27"/>
    <p:sldId id="382" r:id="rId28"/>
    <p:sldId id="400" r:id="rId29"/>
    <p:sldId id="406" r:id="rId30"/>
    <p:sldId id="401" r:id="rId31"/>
    <p:sldId id="365" r:id="rId32"/>
    <p:sldId id="305" r:id="rId33"/>
    <p:sldId id="301" r:id="rId34"/>
    <p:sldId id="274" r:id="rId3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en-US" sz="1200" b="1" i="0" u="none" strike="noStrike" kern="1200" spc="0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defRPr>
            </a:pPr>
            <a:r>
              <a:rPr lang="en-US" sz="1200" b="1" i="0" u="none" strike="noStrike" kern="1200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rPr>
              <a:t>Transferta e Pakushtëzuar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200" b="1" i="0" u="none" strike="noStrike" kern="1200" spc="0" baseline="0">
              <a:solidFill>
                <a:srgbClr val="333333"/>
              </a:solidFill>
              <a:latin typeface="Calibri Light"/>
              <a:ea typeface="Calibri Light"/>
              <a:cs typeface="Calibri Light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68321725960338"/>
          <c:y val="0.16954126461210448"/>
          <c:w val="0.7390114839627564"/>
          <c:h val="0.647857662412838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bg1">
                    <a:lumMod val="85000"/>
                  </a:schemeClr>
                </a:solidFill>
                <a:beve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Sheet3!$N$3:$O$3</c:f>
              <c:strCache>
                <c:ptCount val="2"/>
                <c:pt idx="0">
                  <c:v>2023 </c:v>
                </c:pt>
                <c:pt idx="1">
                  <c:v>P/Buxhet 2024</c:v>
                </c:pt>
              </c:strCache>
            </c:strRef>
          </c:cat>
          <c:val>
            <c:numRef>
              <c:f>Sheet3!$N$6:$O$6</c:f>
              <c:numCache>
                <c:formatCode>#,##0</c:formatCode>
                <c:ptCount val="2"/>
                <c:pt idx="0">
                  <c:v>21761</c:v>
                </c:pt>
                <c:pt idx="1">
                  <c:v>24342.75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4-4640-8572-7CE8A4B7F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7"/>
        <c:axId val="1753287632"/>
        <c:axId val="1753288176"/>
      </c:barChart>
      <c:catAx>
        <c:axId val="175328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1" i="0" u="none" strike="noStrike" kern="1200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753288176"/>
        <c:crosses val="autoZero"/>
        <c:auto val="1"/>
        <c:lblAlgn val="ctr"/>
        <c:lblOffset val="100"/>
        <c:noMultiLvlLbl val="0"/>
      </c:catAx>
      <c:valAx>
        <c:axId val="175328817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900" b="1" i="0" u="none" strike="noStrike" kern="1200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75328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10302459820606"/>
          <c:y val="0.12698412698412698"/>
          <c:w val="0.8335931749862685"/>
          <c:h val="0.60090646536251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Sheet3!$A$4</c:f>
              <c:strCache>
                <c:ptCount val="1"/>
                <c:pt idx="0">
                  <c:v>Shpenzimet për Pushtetin Vendor</c:v>
                </c:pt>
              </c:strCache>
            </c:strRef>
          </c:tx>
          <c:spPr>
            <a:solidFill>
              <a:srgbClr val="FF0000">
                <a:alpha val="83000"/>
              </a:srgbClr>
            </a:solidFill>
            <a:ln>
              <a:solidFill>
                <a:schemeClr val="tx1"/>
              </a:solidFill>
            </a:ln>
            <a:effectLst>
              <a:glow>
                <a:schemeClr val="accent1"/>
              </a:glow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</c:spPr>
          <c:invertIfNegative val="0"/>
          <c:dLbls>
            <c:spPr>
              <a:noFill/>
              <a:ln w="15875"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Sheet3!$N$3:$O$3</c:f>
              <c:strCache>
                <c:ptCount val="2"/>
                <c:pt idx="0">
                  <c:v>2023 </c:v>
                </c:pt>
                <c:pt idx="1">
                  <c:v>P/Buxhet 2024</c:v>
                </c:pt>
              </c:strCache>
            </c:strRef>
          </c:cat>
          <c:val>
            <c:numRef>
              <c:f>Sheet3!$N$4:$O$4</c:f>
              <c:numCache>
                <c:formatCode>#,##0</c:formatCode>
                <c:ptCount val="2"/>
                <c:pt idx="0">
                  <c:v>64473</c:v>
                </c:pt>
                <c:pt idx="1">
                  <c:v>71175.383394001503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4-4B78-9289-4562BEA62B1F}"/>
            </c:ext>
          </c:extLst>
        </c:ser>
        <c:ser>
          <c:idx val="1"/>
          <c:order val="1"/>
          <c:tx>
            <c:strRef>
              <c:f>Sheet3!$A$7</c:f>
              <c:strCache>
                <c:ptCount val="1"/>
                <c:pt idx="0">
                  <c:v>Te ardhura nga taksat vendore</c:v>
                </c:pt>
              </c:strCache>
            </c:strRef>
          </c:tx>
          <c:spPr>
            <a:solidFill>
              <a:srgbClr val="0072C8">
                <a:alpha val="67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Sheet3!$N$3:$O$3</c:f>
              <c:strCache>
                <c:ptCount val="2"/>
                <c:pt idx="0">
                  <c:v>2023 </c:v>
                </c:pt>
                <c:pt idx="1">
                  <c:v>P/Buxhet 2024</c:v>
                </c:pt>
              </c:strCache>
            </c:strRef>
          </c:cat>
          <c:val>
            <c:numRef>
              <c:f>Sheet3!$N$7:$O$7</c:f>
              <c:numCache>
                <c:formatCode>#,##0</c:formatCode>
                <c:ptCount val="2"/>
                <c:pt idx="0">
                  <c:v>27742</c:v>
                </c:pt>
                <c:pt idx="1">
                  <c:v>29113.633394001525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4-4B78-9289-4562BEA62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37066832"/>
        <c:axId val="1837065200"/>
      </c:barChart>
      <c:catAx>
        <c:axId val="183706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837065200"/>
        <c:crosses val="autoZero"/>
        <c:auto val="1"/>
        <c:lblAlgn val="ctr"/>
        <c:lblOffset val="100"/>
        <c:noMultiLvlLbl val="0"/>
      </c:catAx>
      <c:valAx>
        <c:axId val="18370652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8370668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73998775490746E-2"/>
          <c:y val="0.88962708752168962"/>
          <c:w val="0.92557393501345708"/>
          <c:h val="6.759521726450856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333333"/>
              </a:solidFill>
              <a:latin typeface="Calibri Light"/>
              <a:ea typeface="Calibri Light"/>
              <a:cs typeface="Calibri Light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AEE2D-F44D-4EF2-B1BA-74B80B6FE5FE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26E4A8B-5AE3-49F7-94BE-DB9260DA9F48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Rritja e mbështetjes së dhënë nga buxheti qendror për pushtetin vendor në formën e transfertave (transferta e pakushtëzuar dhe sektoriale). </a:t>
          </a:r>
          <a:endParaRPr lang="en-US" sz="2200" dirty="0">
            <a:solidFill>
              <a:schemeClr val="tx1"/>
            </a:solidFill>
          </a:endParaRPr>
        </a:p>
      </dgm:t>
    </dgm:pt>
    <dgm:pt modelId="{9BD3CFBD-AEA5-478D-A763-EC50BEF01578}" type="parTrans" cxnId="{0D881086-C49E-4A9A-A90F-804D90650EB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7C905FE-CF6C-4DFD-AC0D-9626DCBA130C}" type="sibTrans" cxnId="{0D881086-C49E-4A9A-A90F-804D90650EB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F4019FB-B696-4394-8B7E-F6FCF3F06F06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H</a:t>
          </a:r>
          <a:r>
            <a:rPr lang="sq-AL" sz="2200" dirty="0">
              <a:solidFill>
                <a:schemeClr val="tx1"/>
              </a:solidFill>
            </a:rPr>
            <a:t>artimi i programit buxhetor afatmesëm</a:t>
          </a:r>
          <a:r>
            <a:rPr lang="en-US" sz="2200" dirty="0">
              <a:solidFill>
                <a:schemeClr val="tx1"/>
              </a:solidFill>
            </a:rPr>
            <a:t>;</a:t>
          </a:r>
        </a:p>
      </dgm:t>
    </dgm:pt>
    <dgm:pt modelId="{9A6EECE9-766E-4B37-BF58-A3FC1B021C1B}" type="parTrans" cxnId="{8D0344D9-B7CE-4E31-A979-D6B3F10F6D6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846DD6A-15B5-4BED-91D5-E4D934B7C99F}" type="sibTrans" cxnId="{8D0344D9-B7CE-4E31-A979-D6B3F10F6D6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B09F89B8-319C-44A5-9407-C044DE34DA9C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Q</a:t>
          </a:r>
          <a:r>
            <a:rPr lang="sq-AL" sz="2200" dirty="0">
              <a:solidFill>
                <a:schemeClr val="tx1"/>
              </a:solidFill>
            </a:rPr>
            <a:t>ëndrueshmëri </a:t>
          </a:r>
          <a:r>
            <a:rPr lang="en-GB" sz="2200" dirty="0">
              <a:solidFill>
                <a:schemeClr val="tx1"/>
              </a:solidFill>
            </a:rPr>
            <a:t>n</a:t>
          </a:r>
          <a:r>
            <a:rPr lang="sq-AL" sz="2200" dirty="0">
              <a:solidFill>
                <a:schemeClr val="tx1"/>
              </a:solidFill>
            </a:rPr>
            <a:t>ë transfertë</a:t>
          </a:r>
          <a:r>
            <a:rPr lang="en-GB" sz="2200" dirty="0">
              <a:solidFill>
                <a:schemeClr val="tx1"/>
              </a:solidFill>
            </a:rPr>
            <a:t>n e</a:t>
          </a:r>
          <a:r>
            <a:rPr lang="sq-AL" sz="2200" dirty="0">
              <a:solidFill>
                <a:schemeClr val="tx1"/>
              </a:solidFill>
            </a:rPr>
            <a:t> pakushtëzuar</a:t>
          </a:r>
          <a:r>
            <a:rPr lang="en-US" sz="2200" dirty="0">
              <a:solidFill>
                <a:schemeClr val="tx1"/>
              </a:solidFill>
            </a:rPr>
            <a:t>, 1% e PBB dhe </a:t>
          </a:r>
          <a:r>
            <a:rPr lang="en-US" sz="2200" dirty="0" err="1">
              <a:solidFill>
                <a:schemeClr val="tx1"/>
              </a:solidFill>
            </a:rPr>
            <a:t>jo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en-US" sz="2200" dirty="0" err="1">
              <a:solidFill>
                <a:schemeClr val="tx1"/>
              </a:solidFill>
            </a:rPr>
            <a:t>më</a:t>
          </a:r>
          <a:r>
            <a:rPr lang="en-US" sz="2200" dirty="0">
              <a:solidFill>
                <a:schemeClr val="tx1"/>
              </a:solidFill>
            </a:rPr>
            <a:t> e </a:t>
          </a:r>
          <a:r>
            <a:rPr lang="en-US" sz="2200" dirty="0" err="1">
              <a:solidFill>
                <a:schemeClr val="tx1"/>
              </a:solidFill>
            </a:rPr>
            <a:t>ulët</a:t>
          </a:r>
          <a:r>
            <a:rPr lang="en-US" sz="2200" dirty="0">
              <a:solidFill>
                <a:schemeClr val="tx1"/>
              </a:solidFill>
            </a:rPr>
            <a:t> se </a:t>
          </a:r>
          <a:r>
            <a:rPr lang="en-US" sz="2200" dirty="0" err="1">
              <a:solidFill>
                <a:schemeClr val="tx1"/>
              </a:solidFill>
            </a:rPr>
            <a:t>një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en-US" sz="2200" dirty="0" err="1">
              <a:solidFill>
                <a:schemeClr val="tx1"/>
              </a:solidFill>
            </a:rPr>
            <a:t>vit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en-US" sz="2200" dirty="0" err="1">
              <a:solidFill>
                <a:schemeClr val="tx1"/>
              </a:solidFill>
            </a:rPr>
            <a:t>më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en-US" sz="2200" dirty="0" err="1">
              <a:solidFill>
                <a:schemeClr val="tx1"/>
              </a:solidFill>
            </a:rPr>
            <a:t>parë</a:t>
          </a:r>
          <a:r>
            <a:rPr lang="sq-AL" sz="2200" dirty="0">
              <a:solidFill>
                <a:schemeClr val="tx1"/>
              </a:solidFill>
            </a:rPr>
            <a:t>.</a:t>
          </a:r>
          <a:endParaRPr lang="en-US" sz="2200" dirty="0">
            <a:solidFill>
              <a:schemeClr val="tx1"/>
            </a:solidFill>
          </a:endParaRPr>
        </a:p>
      </dgm:t>
    </dgm:pt>
    <dgm:pt modelId="{A73E5743-FFD0-4057-A4E8-685272CCCE83}" type="parTrans" cxnId="{ECF8F285-3772-43E1-8B7B-29158032CA7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D1C816B-303A-48A0-AA36-DD2F70C335C8}" type="sibTrans" cxnId="{ECF8F285-3772-43E1-8B7B-29158032CA7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1D8A7512-6907-42A6-80A2-551144BBAE5A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H</a:t>
          </a:r>
          <a:r>
            <a:rPr lang="sq-AL" sz="2200" dirty="0">
              <a:solidFill>
                <a:schemeClr val="tx1"/>
              </a:solidFill>
            </a:rPr>
            <a:t>armonizimi dhe unifikimi i procedurave për hartimin, zbatimin, raportimin, monitorimin e buxheteve në përputhje me standardet ndërkombëtare</a:t>
          </a:r>
          <a:r>
            <a:rPr lang="en-US" sz="2200" dirty="0">
              <a:solidFill>
                <a:schemeClr val="tx1"/>
              </a:solidFill>
            </a:rPr>
            <a:t>.</a:t>
          </a:r>
        </a:p>
      </dgm:t>
    </dgm:pt>
    <dgm:pt modelId="{235B2E49-2C03-48A1-AE14-DA5F6CF25CBD}" type="parTrans" cxnId="{11EA9BCA-92AE-4450-94E7-63D9DD908B26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4B69467-FB24-4A60-878C-D1909AC8F74C}" type="sibTrans" cxnId="{11EA9BCA-92AE-4450-94E7-63D9DD908B26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B43235CF-9561-442B-9576-C439D280FF5C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Z</a:t>
          </a:r>
          <a:r>
            <a:rPr lang="sq-AL" sz="2200" dirty="0">
              <a:solidFill>
                <a:schemeClr val="tx1"/>
              </a:solidFill>
            </a:rPr>
            <a:t>batimi dhe monitorimi i tij; </a:t>
          </a:r>
          <a:endParaRPr lang="en-US" sz="2200" dirty="0">
            <a:solidFill>
              <a:schemeClr val="tx1"/>
            </a:solidFill>
          </a:endParaRPr>
        </a:p>
      </dgm:t>
    </dgm:pt>
    <dgm:pt modelId="{46521179-8444-41CF-B6B0-7D3C24448A5A}" type="parTrans" cxnId="{2538F7D8-9015-4F9B-8955-426EAFA53BB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9FD6D61F-1E57-4F51-9E42-65A926D986E6}" type="sibTrans" cxnId="{2538F7D8-9015-4F9B-8955-426EAFA53BB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46FCEC2-4648-4C4E-84B1-63548F1C36F1}">
      <dgm:prSet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R</a:t>
          </a:r>
          <a:r>
            <a:rPr lang="sq-AL" sz="2200" dirty="0">
              <a:solidFill>
                <a:schemeClr val="tx1"/>
              </a:solidFill>
            </a:rPr>
            <a:t>ritj</a:t>
          </a:r>
          <a:r>
            <a:rPr lang="en-GB" sz="2200" dirty="0">
              <a:solidFill>
                <a:schemeClr val="tx1"/>
              </a:solidFill>
            </a:rPr>
            <a:t>a</a:t>
          </a:r>
          <a:r>
            <a:rPr lang="sq-AL" sz="2200" dirty="0">
              <a:solidFill>
                <a:schemeClr val="tx1"/>
              </a:solidFill>
            </a:rPr>
            <a:t> </a:t>
          </a:r>
          <a:r>
            <a:rPr lang="en-GB" sz="2200" dirty="0">
              <a:solidFill>
                <a:schemeClr val="tx1"/>
              </a:solidFill>
            </a:rPr>
            <a:t>e</a:t>
          </a:r>
          <a:r>
            <a:rPr lang="sq-AL" sz="2200" dirty="0">
              <a:solidFill>
                <a:schemeClr val="tx1"/>
              </a:solidFill>
            </a:rPr>
            <a:t> peshës së taksave vendore në </a:t>
          </a:r>
          <a:r>
            <a:rPr lang="en-GB" sz="2200" dirty="0" err="1">
              <a:solidFill>
                <a:schemeClr val="tx1"/>
              </a:solidFill>
            </a:rPr>
            <a:t>totalin</a:t>
          </a:r>
          <a:r>
            <a:rPr lang="en-GB" sz="2200" dirty="0">
              <a:solidFill>
                <a:schemeClr val="tx1"/>
              </a:solidFill>
            </a:rPr>
            <a:t> e </a:t>
          </a:r>
          <a:r>
            <a:rPr lang="sq-AL" sz="2200" dirty="0">
              <a:solidFill>
                <a:schemeClr val="tx1"/>
              </a:solidFill>
            </a:rPr>
            <a:t>të ardhura</a:t>
          </a:r>
          <a:r>
            <a:rPr lang="en-GB" sz="2200" dirty="0" err="1">
              <a:solidFill>
                <a:schemeClr val="tx1"/>
              </a:solidFill>
            </a:rPr>
            <a:t>ve</a:t>
          </a:r>
          <a:r>
            <a:rPr lang="sq-AL" sz="2200" dirty="0">
              <a:solidFill>
                <a:schemeClr val="tx1"/>
              </a:solidFill>
            </a:rPr>
            <a:t> vendore. </a:t>
          </a:r>
          <a:endParaRPr lang="en-US" sz="2200" dirty="0">
            <a:solidFill>
              <a:schemeClr val="tx1"/>
            </a:solidFill>
          </a:endParaRPr>
        </a:p>
      </dgm:t>
    </dgm:pt>
    <dgm:pt modelId="{802FB3E6-1559-4EBD-8EB6-B8EB150332D6}" type="parTrans" cxnId="{73C108E7-62E4-4EC1-AB8E-CC28E3219F6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16E22BF-E508-4EFB-A1FD-E1EE14BF0D9B}" type="sibTrans" cxnId="{73C108E7-62E4-4EC1-AB8E-CC28E3219F6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FAE466A2-14F0-4323-8E52-3335E642AC76}">
      <dgm:prSet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Shpërndarja e Tatimit mbi të Ardhurat Personale </a:t>
          </a:r>
          <a:r>
            <a:rPr lang="en-GB" sz="2200" dirty="0">
              <a:solidFill>
                <a:schemeClr val="tx1"/>
              </a:solidFill>
            </a:rPr>
            <a:t>(</a:t>
          </a:r>
          <a:r>
            <a:rPr lang="sq-AL" sz="2200" dirty="0">
              <a:solidFill>
                <a:schemeClr val="tx1"/>
              </a:solidFill>
            </a:rPr>
            <a:t>mundësi financiare shtesë </a:t>
          </a:r>
          <a:r>
            <a:rPr lang="en-GB" sz="2200" dirty="0" err="1">
              <a:solidFill>
                <a:schemeClr val="tx1"/>
              </a:solidFill>
            </a:rPr>
            <a:t>për</a:t>
          </a:r>
          <a:r>
            <a:rPr lang="en-GB" sz="2200" dirty="0">
              <a:solidFill>
                <a:schemeClr val="tx1"/>
              </a:solidFill>
            </a:rPr>
            <a:t> NJVQV-</a:t>
          </a:r>
          <a:r>
            <a:rPr lang="en-GB" sz="2200" dirty="0" err="1">
              <a:solidFill>
                <a:schemeClr val="tx1"/>
              </a:solidFill>
            </a:rPr>
            <a:t>të</a:t>
          </a:r>
          <a:r>
            <a:rPr lang="en-GB" sz="2200" dirty="0">
              <a:solidFill>
                <a:schemeClr val="tx1"/>
              </a:solidFill>
            </a:rPr>
            <a:t>)</a:t>
          </a:r>
          <a:r>
            <a:rPr lang="sq-AL" sz="2200" dirty="0">
              <a:solidFill>
                <a:schemeClr val="tx1"/>
              </a:solidFill>
            </a:rPr>
            <a:t>.</a:t>
          </a:r>
          <a:endParaRPr lang="en-US" sz="2200" dirty="0">
            <a:solidFill>
              <a:schemeClr val="tx1"/>
            </a:solidFill>
          </a:endParaRPr>
        </a:p>
      </dgm:t>
    </dgm:pt>
    <dgm:pt modelId="{677834BD-7A97-42E3-8A20-C3254E8D35C8}" type="parTrans" cxnId="{984C02A8-0308-4191-AC5C-4BFCFA2766C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9B61AA4-ED1F-49FA-BBF7-D51D3AF82083}" type="sibTrans" cxnId="{984C02A8-0308-4191-AC5C-4BFCFA2766C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1C166D6-FF71-4B2B-BA7A-9E5E5E34ACAD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Reforma e iniciuar nga Ministria e Financave dhe Ekonomisë në taksën e pasurisë </a:t>
          </a:r>
          <a:r>
            <a:rPr lang="en-GB" sz="2200" dirty="0" err="1">
              <a:solidFill>
                <a:schemeClr val="tx1"/>
              </a:solidFill>
            </a:rPr>
            <a:t>dhe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rritj</a:t>
          </a:r>
          <a:r>
            <a:rPr lang="en-GB" sz="2200" dirty="0">
              <a:solidFill>
                <a:schemeClr val="tx1"/>
              </a:solidFill>
            </a:rPr>
            <a:t>a e </a:t>
          </a:r>
          <a:r>
            <a:rPr lang="sq-AL" sz="2200" dirty="0">
              <a:solidFill>
                <a:schemeClr val="tx1"/>
              </a:solidFill>
            </a:rPr>
            <a:t>të ardhurave.</a:t>
          </a:r>
          <a:endParaRPr lang="en-US" sz="2200" dirty="0">
            <a:solidFill>
              <a:schemeClr val="tx1"/>
            </a:solidFill>
          </a:endParaRPr>
        </a:p>
      </dgm:t>
    </dgm:pt>
    <dgm:pt modelId="{F14F90D5-D70F-436E-9362-0D84CF2F4400}" type="parTrans" cxnId="{74977136-C109-40A4-96EF-66C3CDD2E803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1EDF77B-58E8-4F42-A0DE-A7F2A387B621}" type="sibTrans" cxnId="{74977136-C109-40A4-96EF-66C3CDD2E803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04CE93-2724-412A-9CBD-A5063FFA55BD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Konsolidimi i procedurave dhe sistemi i menaxhimit të financave vendore</a:t>
          </a:r>
          <a:r>
            <a:rPr lang="en-GB" sz="2200" dirty="0">
              <a:solidFill>
                <a:schemeClr val="tx1"/>
              </a:solidFill>
            </a:rPr>
            <a:t>:</a:t>
          </a:r>
          <a:endParaRPr lang="en-US" sz="2200" dirty="0">
            <a:solidFill>
              <a:schemeClr val="tx1"/>
            </a:solidFill>
          </a:endParaRPr>
        </a:p>
      </dgm:t>
    </dgm:pt>
    <dgm:pt modelId="{A124CC74-22C5-40B2-8212-9AB8035C5B75}" type="parTrans" cxnId="{39189F31-4E0E-4162-83C1-4F19CF9878D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0F39C2D-F952-4D66-9ED8-E569FC0520D6}" type="sibTrans" cxnId="{39189F31-4E0E-4162-83C1-4F19CF9878D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A53E8D5A-B981-455C-9133-5DBDD4C0ECFF}" type="pres">
      <dgm:prSet presAssocID="{3ACAEE2D-F44D-4EF2-B1BA-74B80B6FE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861F27-DFA6-461C-A5EF-75894CF6633F}" type="pres">
      <dgm:prSet presAssocID="{926E4A8B-5AE3-49F7-94BE-DB9260DA9F4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D74E0-4A14-4F11-AB4B-311BAA307193}" type="pres">
      <dgm:prSet presAssocID="{C7C905FE-CF6C-4DFD-AC0D-9626DCBA130C}" presName="spacer" presStyleCnt="0"/>
      <dgm:spPr/>
    </dgm:pt>
    <dgm:pt modelId="{73BBF14E-032F-4DDE-AA93-960BA7953A77}" type="pres">
      <dgm:prSet presAssocID="{B09F89B8-319C-44A5-9407-C044DE34DA9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D9B35-2C29-4497-AF91-2F6384AF4494}" type="pres">
      <dgm:prSet presAssocID="{CD1C816B-303A-48A0-AA36-DD2F70C335C8}" presName="spacer" presStyleCnt="0"/>
      <dgm:spPr/>
    </dgm:pt>
    <dgm:pt modelId="{9B8AD403-7C57-4107-8B47-48DF035820FC}" type="pres">
      <dgm:prSet presAssocID="{446FCEC2-4648-4C4E-84B1-63548F1C36F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360D9-1017-4CA9-81EE-CB60D9105617}" type="pres">
      <dgm:prSet presAssocID="{516E22BF-E508-4EFB-A1FD-E1EE14BF0D9B}" presName="spacer" presStyleCnt="0"/>
      <dgm:spPr/>
    </dgm:pt>
    <dgm:pt modelId="{8D9B8091-D7BD-44E3-972A-E6430DEB9CFD}" type="pres">
      <dgm:prSet presAssocID="{FAE466A2-14F0-4323-8E52-3335E642AC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8393A-A491-43BA-B2A7-09A2D3A616E1}" type="pres">
      <dgm:prSet presAssocID="{59B61AA4-ED1F-49FA-BBF7-D51D3AF82083}" presName="spacer" presStyleCnt="0"/>
      <dgm:spPr/>
    </dgm:pt>
    <dgm:pt modelId="{D65E3049-6BE0-4048-BAF6-7977EE5010D2}" type="pres">
      <dgm:prSet presAssocID="{51C166D6-FF71-4B2B-BA7A-9E5E5E34ACA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25965-A31F-429C-84C4-5C9EED0E9AE5}" type="pres">
      <dgm:prSet presAssocID="{41EDF77B-58E8-4F42-A0DE-A7F2A387B621}" presName="spacer" presStyleCnt="0"/>
      <dgm:spPr/>
    </dgm:pt>
    <dgm:pt modelId="{786F608E-4C1B-404F-B5D5-187A29475705}" type="pres">
      <dgm:prSet presAssocID="{8C04CE93-2724-412A-9CBD-A5063FFA55B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259D-F039-4270-914A-8D36239015DD}" type="pres">
      <dgm:prSet presAssocID="{8C04CE93-2724-412A-9CBD-A5063FFA55BD}" presName="childText" presStyleLbl="revTx" presStyleIdx="0" presStyleCnt="1" custScaleX="931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C690C-632A-44A9-8874-E10A995674E5}" type="presOf" srcId="{FAE466A2-14F0-4323-8E52-3335E642AC76}" destId="{8D9B8091-D7BD-44E3-972A-E6430DEB9CFD}" srcOrd="0" destOrd="0" presId="urn:microsoft.com/office/officeart/2005/8/layout/vList2"/>
    <dgm:cxn modelId="{5666E671-DEC6-402B-8D4E-D18AD04208BD}" type="presOf" srcId="{51C166D6-FF71-4B2B-BA7A-9E5E5E34ACAD}" destId="{D65E3049-6BE0-4048-BAF6-7977EE5010D2}" srcOrd="0" destOrd="0" presId="urn:microsoft.com/office/officeart/2005/8/layout/vList2"/>
    <dgm:cxn modelId="{74977136-C109-40A4-96EF-66C3CDD2E803}" srcId="{3ACAEE2D-F44D-4EF2-B1BA-74B80B6FE5FE}" destId="{51C166D6-FF71-4B2B-BA7A-9E5E5E34ACAD}" srcOrd="4" destOrd="0" parTransId="{F14F90D5-D70F-436E-9362-0D84CF2F4400}" sibTransId="{41EDF77B-58E8-4F42-A0DE-A7F2A387B621}"/>
    <dgm:cxn modelId="{419BAADD-1E4B-44AB-BEF4-2BA0572A3DDD}" type="presOf" srcId="{8C04CE93-2724-412A-9CBD-A5063FFA55BD}" destId="{786F608E-4C1B-404F-B5D5-187A29475705}" srcOrd="0" destOrd="0" presId="urn:microsoft.com/office/officeart/2005/8/layout/vList2"/>
    <dgm:cxn modelId="{DFCBC873-6FA4-4254-9CE4-EEC8BA081C99}" type="presOf" srcId="{B09F89B8-319C-44A5-9407-C044DE34DA9C}" destId="{73BBF14E-032F-4DDE-AA93-960BA7953A77}" srcOrd="0" destOrd="0" presId="urn:microsoft.com/office/officeart/2005/8/layout/vList2"/>
    <dgm:cxn modelId="{0C3932BE-E1F8-43BA-AFBC-C4AB0050BFB8}" type="presOf" srcId="{CF4019FB-B696-4394-8B7E-F6FCF3F06F06}" destId="{3DDA259D-F039-4270-914A-8D36239015DD}" srcOrd="0" destOrd="0" presId="urn:microsoft.com/office/officeart/2005/8/layout/vList2"/>
    <dgm:cxn modelId="{73C108E7-62E4-4EC1-AB8E-CC28E3219F67}" srcId="{3ACAEE2D-F44D-4EF2-B1BA-74B80B6FE5FE}" destId="{446FCEC2-4648-4C4E-84B1-63548F1C36F1}" srcOrd="2" destOrd="0" parTransId="{802FB3E6-1559-4EBD-8EB6-B8EB150332D6}" sibTransId="{516E22BF-E508-4EFB-A1FD-E1EE14BF0D9B}"/>
    <dgm:cxn modelId="{984C02A8-0308-4191-AC5C-4BFCFA2766CE}" srcId="{3ACAEE2D-F44D-4EF2-B1BA-74B80B6FE5FE}" destId="{FAE466A2-14F0-4323-8E52-3335E642AC76}" srcOrd="3" destOrd="0" parTransId="{677834BD-7A97-42E3-8A20-C3254E8D35C8}" sibTransId="{59B61AA4-ED1F-49FA-BBF7-D51D3AF82083}"/>
    <dgm:cxn modelId="{11EA9BCA-92AE-4450-94E7-63D9DD908B26}" srcId="{8C04CE93-2724-412A-9CBD-A5063FFA55BD}" destId="{1D8A7512-6907-42A6-80A2-551144BBAE5A}" srcOrd="2" destOrd="0" parTransId="{235B2E49-2C03-48A1-AE14-DA5F6CF25CBD}" sibTransId="{C4B69467-FB24-4A60-878C-D1909AC8F74C}"/>
    <dgm:cxn modelId="{AB1AB159-1141-4612-9EA0-C1D1BB02389E}" type="presOf" srcId="{1D8A7512-6907-42A6-80A2-551144BBAE5A}" destId="{3DDA259D-F039-4270-914A-8D36239015DD}" srcOrd="0" destOrd="2" presId="urn:microsoft.com/office/officeart/2005/8/layout/vList2"/>
    <dgm:cxn modelId="{ECF8F285-3772-43E1-8B7B-29158032CA7E}" srcId="{3ACAEE2D-F44D-4EF2-B1BA-74B80B6FE5FE}" destId="{B09F89B8-319C-44A5-9407-C044DE34DA9C}" srcOrd="1" destOrd="0" parTransId="{A73E5743-FFD0-4057-A4E8-685272CCCE83}" sibTransId="{CD1C816B-303A-48A0-AA36-DD2F70C335C8}"/>
    <dgm:cxn modelId="{6496F471-9E4D-4403-BFDC-0F5D99015138}" type="presOf" srcId="{926E4A8B-5AE3-49F7-94BE-DB9260DA9F48}" destId="{16861F27-DFA6-461C-A5EF-75894CF6633F}" srcOrd="0" destOrd="0" presId="urn:microsoft.com/office/officeart/2005/8/layout/vList2"/>
    <dgm:cxn modelId="{67AA2DDA-A2C1-4739-8C0A-A5E55B4B98DF}" type="presOf" srcId="{3ACAEE2D-F44D-4EF2-B1BA-74B80B6FE5FE}" destId="{A53E8D5A-B981-455C-9133-5DBDD4C0ECFF}" srcOrd="0" destOrd="0" presId="urn:microsoft.com/office/officeart/2005/8/layout/vList2"/>
    <dgm:cxn modelId="{3FC9B100-BD82-4059-804D-F8D4C4F60605}" type="presOf" srcId="{B43235CF-9561-442B-9576-C439D280FF5C}" destId="{3DDA259D-F039-4270-914A-8D36239015DD}" srcOrd="0" destOrd="1" presId="urn:microsoft.com/office/officeart/2005/8/layout/vList2"/>
    <dgm:cxn modelId="{39189F31-4E0E-4162-83C1-4F19CF9878D7}" srcId="{3ACAEE2D-F44D-4EF2-B1BA-74B80B6FE5FE}" destId="{8C04CE93-2724-412A-9CBD-A5063FFA55BD}" srcOrd="5" destOrd="0" parTransId="{A124CC74-22C5-40B2-8212-9AB8035C5B75}" sibTransId="{60F39C2D-F952-4D66-9ED8-E569FC0520D6}"/>
    <dgm:cxn modelId="{8D0344D9-B7CE-4E31-A979-D6B3F10F6D6A}" srcId="{8C04CE93-2724-412A-9CBD-A5063FFA55BD}" destId="{CF4019FB-B696-4394-8B7E-F6FCF3F06F06}" srcOrd="0" destOrd="0" parTransId="{9A6EECE9-766E-4B37-BF58-A3FC1B021C1B}" sibTransId="{4846DD6A-15B5-4BED-91D5-E4D934B7C99F}"/>
    <dgm:cxn modelId="{2538F7D8-9015-4F9B-8955-426EAFA53BB8}" srcId="{8C04CE93-2724-412A-9CBD-A5063FFA55BD}" destId="{B43235CF-9561-442B-9576-C439D280FF5C}" srcOrd="1" destOrd="0" parTransId="{46521179-8444-41CF-B6B0-7D3C24448A5A}" sibTransId="{9FD6D61F-1E57-4F51-9E42-65A926D986E6}"/>
    <dgm:cxn modelId="{0D881086-C49E-4A9A-A90F-804D90650EBA}" srcId="{3ACAEE2D-F44D-4EF2-B1BA-74B80B6FE5FE}" destId="{926E4A8B-5AE3-49F7-94BE-DB9260DA9F48}" srcOrd="0" destOrd="0" parTransId="{9BD3CFBD-AEA5-478D-A763-EC50BEF01578}" sibTransId="{C7C905FE-CF6C-4DFD-AC0D-9626DCBA130C}"/>
    <dgm:cxn modelId="{AACF6430-D550-4F8C-8809-32541B0E16A9}" type="presOf" srcId="{446FCEC2-4648-4C4E-84B1-63548F1C36F1}" destId="{9B8AD403-7C57-4107-8B47-48DF035820FC}" srcOrd="0" destOrd="0" presId="urn:microsoft.com/office/officeart/2005/8/layout/vList2"/>
    <dgm:cxn modelId="{8B5B1C2A-8752-4B28-88A5-CD50F25571C9}" type="presParOf" srcId="{A53E8D5A-B981-455C-9133-5DBDD4C0ECFF}" destId="{16861F27-DFA6-461C-A5EF-75894CF6633F}" srcOrd="0" destOrd="0" presId="urn:microsoft.com/office/officeart/2005/8/layout/vList2"/>
    <dgm:cxn modelId="{66E32C45-D96F-4BE7-98A2-2AD64F81C20E}" type="presParOf" srcId="{A53E8D5A-B981-455C-9133-5DBDD4C0ECFF}" destId="{298D74E0-4A14-4F11-AB4B-311BAA307193}" srcOrd="1" destOrd="0" presId="urn:microsoft.com/office/officeart/2005/8/layout/vList2"/>
    <dgm:cxn modelId="{0455C7A6-60B0-403B-BCAF-24C3F4F85111}" type="presParOf" srcId="{A53E8D5A-B981-455C-9133-5DBDD4C0ECFF}" destId="{73BBF14E-032F-4DDE-AA93-960BA7953A77}" srcOrd="2" destOrd="0" presId="urn:microsoft.com/office/officeart/2005/8/layout/vList2"/>
    <dgm:cxn modelId="{88D24C7D-80E5-47B8-BB1A-C82A73719291}" type="presParOf" srcId="{A53E8D5A-B981-455C-9133-5DBDD4C0ECFF}" destId="{873D9B35-2C29-4497-AF91-2F6384AF4494}" srcOrd="3" destOrd="0" presId="urn:microsoft.com/office/officeart/2005/8/layout/vList2"/>
    <dgm:cxn modelId="{F0EAF185-590B-4E56-A101-EC0194C1B688}" type="presParOf" srcId="{A53E8D5A-B981-455C-9133-5DBDD4C0ECFF}" destId="{9B8AD403-7C57-4107-8B47-48DF035820FC}" srcOrd="4" destOrd="0" presId="urn:microsoft.com/office/officeart/2005/8/layout/vList2"/>
    <dgm:cxn modelId="{63BAB14F-FF9F-4206-A244-8FEA243F7AF7}" type="presParOf" srcId="{A53E8D5A-B981-455C-9133-5DBDD4C0ECFF}" destId="{4DE360D9-1017-4CA9-81EE-CB60D9105617}" srcOrd="5" destOrd="0" presId="urn:microsoft.com/office/officeart/2005/8/layout/vList2"/>
    <dgm:cxn modelId="{0AD844B3-86E0-4317-BE42-4BDF2C2CC1CF}" type="presParOf" srcId="{A53E8D5A-B981-455C-9133-5DBDD4C0ECFF}" destId="{8D9B8091-D7BD-44E3-972A-E6430DEB9CFD}" srcOrd="6" destOrd="0" presId="urn:microsoft.com/office/officeart/2005/8/layout/vList2"/>
    <dgm:cxn modelId="{922D4C7C-D3B8-4A74-8389-D2F37B97E35C}" type="presParOf" srcId="{A53E8D5A-B981-455C-9133-5DBDD4C0ECFF}" destId="{2DC8393A-A491-43BA-B2A7-09A2D3A616E1}" srcOrd="7" destOrd="0" presId="urn:microsoft.com/office/officeart/2005/8/layout/vList2"/>
    <dgm:cxn modelId="{96C3A184-B870-4E70-9559-7963A16BC640}" type="presParOf" srcId="{A53E8D5A-B981-455C-9133-5DBDD4C0ECFF}" destId="{D65E3049-6BE0-4048-BAF6-7977EE5010D2}" srcOrd="8" destOrd="0" presId="urn:microsoft.com/office/officeart/2005/8/layout/vList2"/>
    <dgm:cxn modelId="{26CB4592-B7A0-416C-A1BA-54AA0F7CEA10}" type="presParOf" srcId="{A53E8D5A-B981-455C-9133-5DBDD4C0ECFF}" destId="{B4B25965-A31F-429C-84C4-5C9EED0E9AE5}" srcOrd="9" destOrd="0" presId="urn:microsoft.com/office/officeart/2005/8/layout/vList2"/>
    <dgm:cxn modelId="{3E9D7EAE-0D7A-44C2-B386-0D77C6991C36}" type="presParOf" srcId="{A53E8D5A-B981-455C-9133-5DBDD4C0ECFF}" destId="{786F608E-4C1B-404F-B5D5-187A29475705}" srcOrd="10" destOrd="0" presId="urn:microsoft.com/office/officeart/2005/8/layout/vList2"/>
    <dgm:cxn modelId="{663DB2BC-A6BC-408A-B5AF-F586941E36EE}" type="presParOf" srcId="{A53E8D5A-B981-455C-9133-5DBDD4C0ECFF}" destId="{3DDA259D-F039-4270-914A-8D36239015DD}" srcOrd="1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6C747-1B51-4CB6-8019-1C17053D1F95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B6EEC3-9718-4160-A5AC-D59F8AABF7FC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Përdorimi i treguesve të performancës në PBA </a:t>
          </a:r>
          <a:r>
            <a:rPr lang="en-GB" sz="2200" dirty="0">
              <a:solidFill>
                <a:schemeClr val="tx1"/>
              </a:solidFill>
            </a:rPr>
            <a:t>(</a:t>
          </a:r>
          <a:r>
            <a:rPr lang="sq-AL" sz="2200" dirty="0">
              <a:solidFill>
                <a:schemeClr val="tx1"/>
              </a:solidFill>
            </a:rPr>
            <a:t>rritje e cilësisë së monitorimit</a:t>
          </a:r>
          <a:r>
            <a:rPr lang="en-US" sz="2200" dirty="0">
              <a:solidFill>
                <a:schemeClr val="tx1"/>
              </a:solidFill>
            </a:rPr>
            <a:t>)</a:t>
          </a:r>
          <a:r>
            <a:rPr lang="sq-AL" sz="2200" dirty="0">
              <a:solidFill>
                <a:schemeClr val="tx1"/>
              </a:solidFill>
            </a:rPr>
            <a:t>;</a:t>
          </a:r>
          <a:endParaRPr lang="en-US" sz="2200" dirty="0">
            <a:solidFill>
              <a:schemeClr val="tx1"/>
            </a:solidFill>
          </a:endParaRPr>
        </a:p>
      </dgm:t>
    </dgm:pt>
    <dgm:pt modelId="{914568EF-B6FF-4EAF-9C3A-18FBBEAD7A94}" type="par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150086-9A35-4D21-900D-00FB1260ECEA}" type="sib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551D7A-862D-4EAE-98DC-C2071E412ABB}">
      <dgm:prSet phldrT="[Text]" custT="1"/>
      <dgm:spPr/>
      <dgm:t>
        <a:bodyPr/>
        <a:lstStyle/>
        <a:p>
          <a:r>
            <a:rPr lang="en-GB" sz="2200" dirty="0" err="1">
              <a:solidFill>
                <a:schemeClr val="tx1"/>
              </a:solidFill>
            </a:rPr>
            <a:t>Fillimi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i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punës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për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AFMIS</a:t>
          </a:r>
          <a:r>
            <a:rPr lang="en-GB" sz="2200" dirty="0">
              <a:solidFill>
                <a:schemeClr val="tx1"/>
              </a:solidFill>
            </a:rPr>
            <a:t>-in </a:t>
          </a:r>
          <a:r>
            <a:rPr lang="sq-AL" sz="2200" dirty="0">
              <a:solidFill>
                <a:schemeClr val="tx1"/>
              </a:solidFill>
            </a:rPr>
            <a:t>vendor.</a:t>
          </a:r>
          <a:endParaRPr lang="en-US" sz="2200" dirty="0">
            <a:solidFill>
              <a:schemeClr val="tx1"/>
            </a:solidFill>
          </a:endParaRPr>
        </a:p>
      </dgm:t>
    </dgm:pt>
    <dgm:pt modelId="{E78661F4-F57C-4C6C-B18F-B350C058A9C2}" type="parTrans" cxnId="{7DC831C2-6612-4641-9CEF-BFE00A055B5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ABD88C8-8847-4815-8D6B-41A362B56965}" type="sibTrans" cxnId="{7DC831C2-6612-4641-9CEF-BFE00A055B5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76F6F18-5E68-466E-B612-E2D04DA5D12F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Ulja e numrit të programeve buxhetore (nga 36 programe në 20 programe buxhetore) dhe fillimi i një faze të re pilotimi për </a:t>
          </a:r>
          <a:r>
            <a:rPr lang="en-GB" sz="2200" dirty="0">
              <a:solidFill>
                <a:schemeClr val="tx1"/>
              </a:solidFill>
            </a:rPr>
            <a:t>PBA-</a:t>
          </a:r>
          <a:r>
            <a:rPr lang="en-GB" sz="2200" dirty="0" err="1">
              <a:solidFill>
                <a:schemeClr val="tx1"/>
              </a:solidFill>
            </a:rPr>
            <a:t>në</a:t>
          </a:r>
          <a:r>
            <a:rPr lang="en-US" sz="2200" dirty="0">
              <a:solidFill>
                <a:schemeClr val="tx1"/>
              </a:solidFill>
            </a:rPr>
            <a:t>;</a:t>
          </a:r>
        </a:p>
      </dgm:t>
    </dgm:pt>
    <dgm:pt modelId="{D65ED8CE-AED1-48A5-8497-9DFEF01E6ACC}" type="par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C42D5EC-3ACD-45AA-9907-1E3423208509}" type="sib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7F1BDCC-3AB6-4F9F-BD53-EFCACB19FF26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Monitorimi i vazhdueshëm i treguesve fiskalë të zbatimit të Buxhetit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në funksion të zbatimit të politikave buxhetore;</a:t>
          </a:r>
          <a:endParaRPr lang="en-US" sz="2200" dirty="0">
            <a:solidFill>
              <a:schemeClr val="tx1"/>
            </a:solidFill>
          </a:endParaRPr>
        </a:p>
      </dgm:t>
    </dgm:pt>
    <dgm:pt modelId="{4A0D44D4-341C-458C-9E35-748B419EDCD0}" type="par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CBE2C8A-855B-44FB-B24F-7ACD9A2E9A4E}" type="sib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454461-DFB8-4FB5-AFDA-DB83B35D4F22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Përgatitja dhe publikimi periodik dhe vjetor i raportit të analizës së financave publike vendore;</a:t>
          </a:r>
          <a:endParaRPr lang="en-US" sz="2200" dirty="0">
            <a:solidFill>
              <a:schemeClr val="tx1"/>
            </a:solidFill>
          </a:endParaRPr>
        </a:p>
      </dgm:t>
    </dgm:pt>
    <dgm:pt modelId="{7D5C57F6-F35E-4F55-935A-FC641F87C3AE}" type="par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AD8217-5961-46B0-AC19-CDDDD62EC371}" type="sib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405F973-C454-4B0A-912A-81C3065C3FDF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Hartimi i raporteve periodike të menaxhimit të vështirësive financiare, “Mbi statusin e vështirësive financiare të njësive të vetëqeverisjes vendore”;</a:t>
          </a:r>
          <a:endParaRPr lang="en-US" sz="2200" dirty="0">
            <a:solidFill>
              <a:schemeClr val="tx1"/>
            </a:solidFill>
          </a:endParaRPr>
        </a:p>
      </dgm:t>
    </dgm:pt>
    <dgm:pt modelId="{715E081E-6837-49C3-A26B-EF54ED23CAEB}" type="par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42A71DF-398C-4EFC-8DCD-B756EEB9CC43}" type="sib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D094996-1B51-4CC7-B9A7-5D35FF83CEB7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Asistenca e drejtpërdrejtë ndaj </a:t>
          </a:r>
          <a:r>
            <a:rPr lang="en-GB" sz="2200" dirty="0">
              <a:solidFill>
                <a:schemeClr val="tx1"/>
              </a:solidFill>
            </a:rPr>
            <a:t>NJVQV-</a:t>
          </a:r>
          <a:r>
            <a:rPr lang="en-GB" sz="2200" dirty="0" err="1">
              <a:solidFill>
                <a:schemeClr val="tx1"/>
              </a:solidFill>
            </a:rPr>
            <a:t>ve</a:t>
          </a:r>
          <a:r>
            <a:rPr lang="sq-AL" sz="2200" dirty="0">
              <a:solidFill>
                <a:schemeClr val="tx1"/>
              </a:solidFill>
            </a:rPr>
            <a:t>, në të gjitha hapat e menaxhimit financiar në nivel vendor;</a:t>
          </a:r>
          <a:endParaRPr lang="en-US" sz="2200" dirty="0">
            <a:solidFill>
              <a:schemeClr val="tx1"/>
            </a:solidFill>
          </a:endParaRPr>
        </a:p>
      </dgm:t>
    </dgm:pt>
    <dgm:pt modelId="{1ECEABD7-101D-4543-A12E-42ECA800BB3C}" type="par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D8FE60E2-9FE6-446C-8E74-195D5FBB304F}" type="sib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EADA668-B589-4983-8B80-163C9B5713E9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T</a:t>
          </a:r>
          <a:r>
            <a:rPr lang="sq-AL" sz="2200" dirty="0">
              <a:solidFill>
                <a:schemeClr val="tx1"/>
              </a:solidFill>
            </a:rPr>
            <a:t>rajnime, takime dhe konsultime të vazhdueshme me </a:t>
          </a:r>
          <a:r>
            <a:rPr lang="en-GB" sz="2200" dirty="0">
              <a:solidFill>
                <a:schemeClr val="tx1"/>
              </a:solidFill>
            </a:rPr>
            <a:t>NJVQV-</a:t>
          </a:r>
          <a:r>
            <a:rPr lang="en-GB" sz="2200" dirty="0" err="1">
              <a:solidFill>
                <a:schemeClr val="tx1"/>
              </a:solidFill>
            </a:rPr>
            <a:t>të</a:t>
          </a:r>
          <a:r>
            <a:rPr lang="en-GB" sz="2200" dirty="0">
              <a:solidFill>
                <a:schemeClr val="tx1"/>
              </a:solidFill>
            </a:rPr>
            <a:t>;</a:t>
          </a:r>
          <a:endParaRPr lang="en-US" sz="2200" dirty="0">
            <a:solidFill>
              <a:schemeClr val="tx1"/>
            </a:solidFill>
          </a:endParaRPr>
        </a:p>
      </dgm:t>
    </dgm:pt>
    <dgm:pt modelId="{BCEA9917-E57F-42B0-8991-2A461F3ECFFF}" type="parTrans" cxnId="{24C6D0F6-7469-4875-ACBA-96731DDB890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9335C873-16F2-4AE8-8496-DDA8339A2D5F}" type="sibTrans" cxnId="{24C6D0F6-7469-4875-ACBA-96731DDB890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1FA9B4E-8009-4912-AC00-D5E0EA425CF3}" type="pres">
      <dgm:prSet presAssocID="{87B6C747-1B51-4CB6-8019-1C17053D1F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8C9256-8737-4BB8-9A0B-DCA81B212BD3}" type="pres">
      <dgm:prSet presAssocID="{74B6EEC3-9718-4160-A5AC-D59F8AABF7F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4FD2E-969C-4415-827C-00059C50AA78}" type="pres">
      <dgm:prSet presAssocID="{0E150086-9A35-4D21-900D-00FB1260ECEA}" presName="spacer" presStyleCnt="0"/>
      <dgm:spPr/>
    </dgm:pt>
    <dgm:pt modelId="{A38FD1DD-8D9A-4A1D-9679-DECB3AD5C200}" type="pres">
      <dgm:prSet presAssocID="{276F6F18-5E68-466E-B612-E2D04DA5D12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DED8-ACB6-4F25-834F-A20F4750EE7F}" type="pres">
      <dgm:prSet presAssocID="{4C42D5EC-3ACD-45AA-9907-1E3423208509}" presName="spacer" presStyleCnt="0"/>
      <dgm:spPr/>
    </dgm:pt>
    <dgm:pt modelId="{515DD72B-EC7D-49D3-9C49-6A0454D332D3}" type="pres">
      <dgm:prSet presAssocID="{87F1BDCC-3AB6-4F9F-BD53-EFCACB19FF2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EDF1F-FB90-43CE-9B16-D8AF8C614F26}" type="pres">
      <dgm:prSet presAssocID="{CCBE2C8A-855B-44FB-B24F-7ACD9A2E9A4E}" presName="spacer" presStyleCnt="0"/>
      <dgm:spPr/>
    </dgm:pt>
    <dgm:pt modelId="{B01BF51C-1FCE-4D14-A6DB-B103E10298AB}" type="pres">
      <dgm:prSet presAssocID="{8C454461-DFB8-4FB5-AFDA-DB83B35D4F2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BCF45-8226-4043-AF5E-4C50FE014F68}" type="pres">
      <dgm:prSet presAssocID="{7AAD8217-5961-46B0-AC19-CDDDD62EC371}" presName="spacer" presStyleCnt="0"/>
      <dgm:spPr/>
    </dgm:pt>
    <dgm:pt modelId="{AA9AD941-3DAB-459C-8B9F-73D7E3E50DF4}" type="pres">
      <dgm:prSet presAssocID="{E405F973-C454-4B0A-912A-81C3065C3FD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7161C-D337-416F-8944-9F3827F52A39}" type="pres">
      <dgm:prSet presAssocID="{742A71DF-398C-4EFC-8DCD-B756EEB9CC43}" presName="spacer" presStyleCnt="0"/>
      <dgm:spPr/>
    </dgm:pt>
    <dgm:pt modelId="{05E6FD73-34AE-46BF-B56B-763197970898}" type="pres">
      <dgm:prSet presAssocID="{0D094996-1B51-4CC7-B9A7-5D35FF83CEB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BA149-6BF7-4D1B-83D8-D97C0C19F009}" type="pres">
      <dgm:prSet presAssocID="{D8FE60E2-9FE6-446C-8E74-195D5FBB304F}" presName="spacer" presStyleCnt="0"/>
      <dgm:spPr/>
    </dgm:pt>
    <dgm:pt modelId="{26ED5873-1325-45E1-B3D2-8A9A95B5DC0D}" type="pres">
      <dgm:prSet presAssocID="{6EADA668-B589-4983-8B80-163C9B5713E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C172E-AA33-4B1D-9703-44A7B7526DF5}" type="pres">
      <dgm:prSet presAssocID="{9335C873-16F2-4AE8-8496-DDA8339A2D5F}" presName="spacer" presStyleCnt="0"/>
      <dgm:spPr/>
    </dgm:pt>
    <dgm:pt modelId="{B9000BA8-B8ED-4E72-B8C6-C73D61B62C7F}" type="pres">
      <dgm:prSet presAssocID="{7A551D7A-862D-4EAE-98DC-C2071E412AB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187F2-3288-4B52-8ED8-F7568A440D40}" type="presOf" srcId="{0D094996-1B51-4CC7-B9A7-5D35FF83CEB7}" destId="{05E6FD73-34AE-46BF-B56B-763197970898}" srcOrd="0" destOrd="0" presId="urn:microsoft.com/office/officeart/2005/8/layout/vList2"/>
    <dgm:cxn modelId="{CEF44DE3-C3AE-44FC-8944-007BD506CD05}" type="presOf" srcId="{7A551D7A-862D-4EAE-98DC-C2071E412ABB}" destId="{B9000BA8-B8ED-4E72-B8C6-C73D61B62C7F}" srcOrd="0" destOrd="0" presId="urn:microsoft.com/office/officeart/2005/8/layout/vList2"/>
    <dgm:cxn modelId="{29D50CA0-64B9-4A20-A3AE-037A1716740D}" type="presOf" srcId="{6EADA668-B589-4983-8B80-163C9B5713E9}" destId="{26ED5873-1325-45E1-B3D2-8A9A95B5DC0D}" srcOrd="0" destOrd="0" presId="urn:microsoft.com/office/officeart/2005/8/layout/vList2"/>
    <dgm:cxn modelId="{6A54400A-10E2-4E73-806C-D8641AB65C9D}" type="presOf" srcId="{74B6EEC3-9718-4160-A5AC-D59F8AABF7FC}" destId="{C08C9256-8737-4BB8-9A0B-DCA81B212BD3}" srcOrd="0" destOrd="0" presId="urn:microsoft.com/office/officeart/2005/8/layout/vList2"/>
    <dgm:cxn modelId="{A68D5E15-EB38-41EF-961F-8F4C61559C02}" srcId="{87B6C747-1B51-4CB6-8019-1C17053D1F95}" destId="{74B6EEC3-9718-4160-A5AC-D59F8AABF7FC}" srcOrd="0" destOrd="0" parTransId="{914568EF-B6FF-4EAF-9C3A-18FBBEAD7A94}" sibTransId="{0E150086-9A35-4D21-900D-00FB1260ECEA}"/>
    <dgm:cxn modelId="{E511B01D-FA4C-4A89-97D8-2E9F27667454}" srcId="{87B6C747-1B51-4CB6-8019-1C17053D1F95}" destId="{0D094996-1B51-4CC7-B9A7-5D35FF83CEB7}" srcOrd="5" destOrd="0" parTransId="{1ECEABD7-101D-4543-A12E-42ECA800BB3C}" sibTransId="{D8FE60E2-9FE6-446C-8E74-195D5FBB304F}"/>
    <dgm:cxn modelId="{221A2937-D850-4739-897C-458186945C0D}" type="presOf" srcId="{E405F973-C454-4B0A-912A-81C3065C3FDF}" destId="{AA9AD941-3DAB-459C-8B9F-73D7E3E50DF4}" srcOrd="0" destOrd="0" presId="urn:microsoft.com/office/officeart/2005/8/layout/vList2"/>
    <dgm:cxn modelId="{A91F4CC9-1EAC-4979-9F9C-B6A9861866E2}" type="presOf" srcId="{276F6F18-5E68-466E-B612-E2D04DA5D12F}" destId="{A38FD1DD-8D9A-4A1D-9679-DECB3AD5C200}" srcOrd="0" destOrd="0" presId="urn:microsoft.com/office/officeart/2005/8/layout/vList2"/>
    <dgm:cxn modelId="{7DC831C2-6612-4641-9CEF-BFE00A055B52}" srcId="{87B6C747-1B51-4CB6-8019-1C17053D1F95}" destId="{7A551D7A-862D-4EAE-98DC-C2071E412ABB}" srcOrd="7" destOrd="0" parTransId="{E78661F4-F57C-4C6C-B18F-B350C058A9C2}" sibTransId="{4ABD88C8-8847-4815-8D6B-41A362B56965}"/>
    <dgm:cxn modelId="{36A38EB1-5E69-412F-BD04-9F2B295BAE18}" srcId="{87B6C747-1B51-4CB6-8019-1C17053D1F95}" destId="{276F6F18-5E68-466E-B612-E2D04DA5D12F}" srcOrd="1" destOrd="0" parTransId="{D65ED8CE-AED1-48A5-8497-9DFEF01E6ACC}" sibTransId="{4C42D5EC-3ACD-45AA-9907-1E3423208509}"/>
    <dgm:cxn modelId="{0CED0E1A-BAA2-484C-960B-1B2865BA283A}" srcId="{87B6C747-1B51-4CB6-8019-1C17053D1F95}" destId="{87F1BDCC-3AB6-4F9F-BD53-EFCACB19FF26}" srcOrd="2" destOrd="0" parTransId="{4A0D44D4-341C-458C-9E35-748B419EDCD0}" sibTransId="{CCBE2C8A-855B-44FB-B24F-7ACD9A2E9A4E}"/>
    <dgm:cxn modelId="{24C6D0F6-7469-4875-ACBA-96731DDB8904}" srcId="{87B6C747-1B51-4CB6-8019-1C17053D1F95}" destId="{6EADA668-B589-4983-8B80-163C9B5713E9}" srcOrd="6" destOrd="0" parTransId="{BCEA9917-E57F-42B0-8991-2A461F3ECFFF}" sibTransId="{9335C873-16F2-4AE8-8496-DDA8339A2D5F}"/>
    <dgm:cxn modelId="{67B05C7B-48C7-42B3-9EB7-DEE7C0C89AFE}" srcId="{87B6C747-1B51-4CB6-8019-1C17053D1F95}" destId="{8C454461-DFB8-4FB5-AFDA-DB83B35D4F22}" srcOrd="3" destOrd="0" parTransId="{7D5C57F6-F35E-4F55-935A-FC641F87C3AE}" sibTransId="{7AAD8217-5961-46B0-AC19-CDDDD62EC371}"/>
    <dgm:cxn modelId="{8F4BA026-E4E5-41CD-930F-7270579A8713}" type="presOf" srcId="{87F1BDCC-3AB6-4F9F-BD53-EFCACB19FF26}" destId="{515DD72B-EC7D-49D3-9C49-6A0454D332D3}" srcOrd="0" destOrd="0" presId="urn:microsoft.com/office/officeart/2005/8/layout/vList2"/>
    <dgm:cxn modelId="{4EE736BC-C8FE-4B13-B86A-2DF22F4237C2}" srcId="{87B6C747-1B51-4CB6-8019-1C17053D1F95}" destId="{E405F973-C454-4B0A-912A-81C3065C3FDF}" srcOrd="4" destOrd="0" parTransId="{715E081E-6837-49C3-A26B-EF54ED23CAEB}" sibTransId="{742A71DF-398C-4EFC-8DCD-B756EEB9CC43}"/>
    <dgm:cxn modelId="{16C5D672-D00B-4EF3-ACDB-F0173CC94C40}" type="presOf" srcId="{8C454461-DFB8-4FB5-AFDA-DB83B35D4F22}" destId="{B01BF51C-1FCE-4D14-A6DB-B103E10298AB}" srcOrd="0" destOrd="0" presId="urn:microsoft.com/office/officeart/2005/8/layout/vList2"/>
    <dgm:cxn modelId="{F790FF90-4E57-4869-BE9B-FC0FD18D6CC2}" type="presOf" srcId="{87B6C747-1B51-4CB6-8019-1C17053D1F95}" destId="{21FA9B4E-8009-4912-AC00-D5E0EA425CF3}" srcOrd="0" destOrd="0" presId="urn:microsoft.com/office/officeart/2005/8/layout/vList2"/>
    <dgm:cxn modelId="{B4F39662-8543-4894-A933-9EB491BB074F}" type="presParOf" srcId="{21FA9B4E-8009-4912-AC00-D5E0EA425CF3}" destId="{C08C9256-8737-4BB8-9A0B-DCA81B212BD3}" srcOrd="0" destOrd="0" presId="urn:microsoft.com/office/officeart/2005/8/layout/vList2"/>
    <dgm:cxn modelId="{72A5F4FE-0E9B-47A6-9553-C4A7CA159544}" type="presParOf" srcId="{21FA9B4E-8009-4912-AC00-D5E0EA425CF3}" destId="{C114FD2E-969C-4415-827C-00059C50AA78}" srcOrd="1" destOrd="0" presId="urn:microsoft.com/office/officeart/2005/8/layout/vList2"/>
    <dgm:cxn modelId="{C16BCFFB-D29C-4832-AEEF-CE999C73024C}" type="presParOf" srcId="{21FA9B4E-8009-4912-AC00-D5E0EA425CF3}" destId="{A38FD1DD-8D9A-4A1D-9679-DECB3AD5C200}" srcOrd="2" destOrd="0" presId="urn:microsoft.com/office/officeart/2005/8/layout/vList2"/>
    <dgm:cxn modelId="{1D94E978-3029-4832-93A5-45D91B5B4C5C}" type="presParOf" srcId="{21FA9B4E-8009-4912-AC00-D5E0EA425CF3}" destId="{B46CDED8-ACB6-4F25-834F-A20F4750EE7F}" srcOrd="3" destOrd="0" presId="urn:microsoft.com/office/officeart/2005/8/layout/vList2"/>
    <dgm:cxn modelId="{E54F15FC-CFD9-45DC-84C7-8CF4E25FC140}" type="presParOf" srcId="{21FA9B4E-8009-4912-AC00-D5E0EA425CF3}" destId="{515DD72B-EC7D-49D3-9C49-6A0454D332D3}" srcOrd="4" destOrd="0" presId="urn:microsoft.com/office/officeart/2005/8/layout/vList2"/>
    <dgm:cxn modelId="{E9E36D70-DE74-4FE7-A7C1-CA9CB3967EF4}" type="presParOf" srcId="{21FA9B4E-8009-4912-AC00-D5E0EA425CF3}" destId="{F2BEDF1F-FB90-43CE-9B16-D8AF8C614F26}" srcOrd="5" destOrd="0" presId="urn:microsoft.com/office/officeart/2005/8/layout/vList2"/>
    <dgm:cxn modelId="{4E221AD0-293E-4F79-857F-8AF8CF6847B6}" type="presParOf" srcId="{21FA9B4E-8009-4912-AC00-D5E0EA425CF3}" destId="{B01BF51C-1FCE-4D14-A6DB-B103E10298AB}" srcOrd="6" destOrd="0" presId="urn:microsoft.com/office/officeart/2005/8/layout/vList2"/>
    <dgm:cxn modelId="{D070E413-06CD-4091-9816-F85CB6EBE118}" type="presParOf" srcId="{21FA9B4E-8009-4912-AC00-D5E0EA425CF3}" destId="{72BBCF45-8226-4043-AF5E-4C50FE014F68}" srcOrd="7" destOrd="0" presId="urn:microsoft.com/office/officeart/2005/8/layout/vList2"/>
    <dgm:cxn modelId="{82E7FD0C-291B-4922-8315-46E56691047D}" type="presParOf" srcId="{21FA9B4E-8009-4912-AC00-D5E0EA425CF3}" destId="{AA9AD941-3DAB-459C-8B9F-73D7E3E50DF4}" srcOrd="8" destOrd="0" presId="urn:microsoft.com/office/officeart/2005/8/layout/vList2"/>
    <dgm:cxn modelId="{88889480-5C26-46D4-BD88-536D78C86AC2}" type="presParOf" srcId="{21FA9B4E-8009-4912-AC00-D5E0EA425CF3}" destId="{1E87161C-D337-416F-8944-9F3827F52A39}" srcOrd="9" destOrd="0" presId="urn:microsoft.com/office/officeart/2005/8/layout/vList2"/>
    <dgm:cxn modelId="{F1566498-0039-48BA-80FA-78B49FCACA23}" type="presParOf" srcId="{21FA9B4E-8009-4912-AC00-D5E0EA425CF3}" destId="{05E6FD73-34AE-46BF-B56B-763197970898}" srcOrd="10" destOrd="0" presId="urn:microsoft.com/office/officeart/2005/8/layout/vList2"/>
    <dgm:cxn modelId="{01E85F1A-C550-4AE0-B886-7243598CF033}" type="presParOf" srcId="{21FA9B4E-8009-4912-AC00-D5E0EA425CF3}" destId="{36EBA149-6BF7-4D1B-83D8-D97C0C19F009}" srcOrd="11" destOrd="0" presId="urn:microsoft.com/office/officeart/2005/8/layout/vList2"/>
    <dgm:cxn modelId="{77FC4898-E153-46A3-A4A3-12045AA86FD2}" type="presParOf" srcId="{21FA9B4E-8009-4912-AC00-D5E0EA425CF3}" destId="{26ED5873-1325-45E1-B3D2-8A9A95B5DC0D}" srcOrd="12" destOrd="0" presId="urn:microsoft.com/office/officeart/2005/8/layout/vList2"/>
    <dgm:cxn modelId="{0CFB3D3A-A930-4D4C-BCCB-13AF43812FAE}" type="presParOf" srcId="{21FA9B4E-8009-4912-AC00-D5E0EA425CF3}" destId="{ACEC172E-AA33-4B1D-9703-44A7B7526DF5}" srcOrd="13" destOrd="0" presId="urn:microsoft.com/office/officeart/2005/8/layout/vList2"/>
    <dgm:cxn modelId="{F0DB33ED-ECFA-458A-B930-05791825DC8E}" type="presParOf" srcId="{21FA9B4E-8009-4912-AC00-D5E0EA425CF3}" destId="{B9000BA8-B8ED-4E72-B8C6-C73D61B62C7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B6C747-1B51-4CB6-8019-1C17053D1F95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B6EEC3-9718-4160-A5AC-D59F8AABF7FC}">
      <dgm:prSet phldrT="[Text]" custT="1"/>
      <dgm:spPr/>
      <dgm:t>
        <a:bodyPr/>
        <a:lstStyle/>
        <a:p>
          <a:r>
            <a:rPr lang="en-GB" sz="2400" dirty="0" err="1"/>
            <a:t>Shpenzimet</a:t>
          </a:r>
          <a:r>
            <a:rPr lang="en-GB" sz="2400" dirty="0"/>
            <a:t> e </a:t>
          </a:r>
          <a:r>
            <a:rPr lang="en-GB" sz="2400" dirty="0" err="1"/>
            <a:t>buxhetit</a:t>
          </a:r>
          <a:r>
            <a:rPr lang="en-GB" sz="2400" dirty="0"/>
            <a:t> vendor </a:t>
          </a:r>
          <a:r>
            <a:rPr lang="en-GB" sz="2400" dirty="0" err="1"/>
            <a:t>për</a:t>
          </a:r>
          <a:r>
            <a:rPr lang="en-GB" sz="2400" dirty="0"/>
            <a:t> 2024, do </a:t>
          </a:r>
          <a:r>
            <a:rPr lang="en-GB" sz="2400" dirty="0" err="1"/>
            <a:t>të</a:t>
          </a:r>
          <a:r>
            <a:rPr lang="en-GB" sz="2400" dirty="0"/>
            <a:t> </a:t>
          </a:r>
          <a:r>
            <a:rPr lang="en-GB" sz="2400" dirty="0" err="1"/>
            <a:t>jenë</a:t>
          </a:r>
          <a:r>
            <a:rPr lang="en-GB" sz="2400" dirty="0"/>
            <a:t> </a:t>
          </a:r>
          <a:r>
            <a:rPr lang="en-GB" sz="2400" b="1" dirty="0"/>
            <a:t>71,175 </a:t>
          </a:r>
          <a:r>
            <a:rPr lang="en-GB" sz="2400" b="1" dirty="0" err="1"/>
            <a:t>miliard</a:t>
          </a:r>
          <a:r>
            <a:rPr lang="en-GB" sz="2400" b="1" dirty="0"/>
            <a:t> </a:t>
          </a:r>
          <a:r>
            <a:rPr lang="en-GB" sz="2400" dirty="0" err="1"/>
            <a:t>lekë</a:t>
          </a:r>
          <a:r>
            <a:rPr lang="en-GB" sz="2400" dirty="0"/>
            <a:t>, me </a:t>
          </a:r>
          <a:r>
            <a:rPr lang="en-GB" sz="2400" dirty="0" err="1"/>
            <a:t>një</a:t>
          </a:r>
          <a:r>
            <a:rPr lang="en-GB" sz="2400" dirty="0"/>
            <a:t> </a:t>
          </a:r>
          <a:r>
            <a:rPr lang="en-GB" sz="2400" dirty="0" err="1"/>
            <a:t>rritje</a:t>
          </a:r>
          <a:r>
            <a:rPr lang="en-GB" sz="2400" dirty="0"/>
            <a:t> </a:t>
          </a:r>
          <a:r>
            <a:rPr lang="en-US" sz="2400" b="1" dirty="0"/>
            <a:t>6.4</a:t>
          </a:r>
          <a:r>
            <a:rPr lang="sq-AL" sz="2400" b="1" dirty="0"/>
            <a:t> miliard lekë</a:t>
          </a:r>
          <a:r>
            <a:rPr lang="en-GB" sz="2400" dirty="0"/>
            <a:t> </a:t>
          </a:r>
          <a:r>
            <a:rPr lang="en-GB" sz="2400" dirty="0" err="1"/>
            <a:t>më</a:t>
          </a:r>
          <a:r>
            <a:rPr lang="en-GB" sz="2400" dirty="0"/>
            <a:t> </a:t>
          </a:r>
          <a:r>
            <a:rPr lang="en-GB" sz="2400" dirty="0" err="1"/>
            <a:t>shumë</a:t>
          </a:r>
          <a:r>
            <a:rPr lang="en-GB" sz="2400" dirty="0"/>
            <a:t> se </a:t>
          </a:r>
          <a:r>
            <a:rPr lang="en-GB" sz="2400" dirty="0" err="1"/>
            <a:t>në</a:t>
          </a:r>
          <a:r>
            <a:rPr lang="en-GB" sz="2400" dirty="0"/>
            <a:t> </a:t>
          </a:r>
          <a:r>
            <a:rPr lang="en-GB" sz="2400" dirty="0" err="1"/>
            <a:t>vitin</a:t>
          </a:r>
          <a:r>
            <a:rPr lang="en-GB" sz="2400" dirty="0"/>
            <a:t> 2023;</a:t>
          </a:r>
          <a:endParaRPr lang="en-US" sz="2400" dirty="0">
            <a:solidFill>
              <a:schemeClr val="tx1"/>
            </a:solidFill>
          </a:endParaRPr>
        </a:p>
      </dgm:t>
    </dgm:pt>
    <dgm:pt modelId="{914568EF-B6FF-4EAF-9C3A-18FBBEAD7A94}" type="par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150086-9A35-4D21-900D-00FB1260ECEA}" type="sib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76F6F18-5E68-466E-B612-E2D04DA5D12F}">
      <dgm:prSet phldrT="[Text]" custT="1"/>
      <dgm:spPr/>
      <dgm:t>
        <a:bodyPr/>
        <a:lstStyle/>
        <a:p>
          <a:r>
            <a:rPr lang="en-GB" sz="2400" dirty="0" err="1"/>
            <a:t>Shpenzimet</a:t>
          </a:r>
          <a:r>
            <a:rPr lang="en-GB" sz="2400" dirty="0"/>
            <a:t> e 2024, </a:t>
          </a:r>
          <a:r>
            <a:rPr lang="en-GB" sz="2400" dirty="0" err="1"/>
            <a:t>zënë</a:t>
          </a:r>
          <a:r>
            <a:rPr lang="en-GB" sz="2400" dirty="0"/>
            <a:t> 3% </a:t>
          </a:r>
          <a:r>
            <a:rPr lang="en-GB" sz="2400" dirty="0" err="1"/>
            <a:t>të</a:t>
          </a:r>
          <a:r>
            <a:rPr lang="en-GB" sz="2400" dirty="0"/>
            <a:t> PBB-</a:t>
          </a:r>
          <a:r>
            <a:rPr lang="en-GB" sz="2400" dirty="0" err="1"/>
            <a:t>së</a:t>
          </a:r>
          <a:r>
            <a:rPr lang="en-GB" sz="2400" dirty="0"/>
            <a:t> </a:t>
          </a:r>
          <a:r>
            <a:rPr lang="en-GB" sz="2400" dirty="0" err="1"/>
            <a:t>nga</a:t>
          </a:r>
          <a:r>
            <a:rPr lang="en-GB" sz="2400" dirty="0"/>
            <a:t> 2.3 % </a:t>
          </a:r>
          <a:r>
            <a:rPr lang="en-GB" sz="2400" dirty="0" err="1"/>
            <a:t>që</a:t>
          </a:r>
          <a:r>
            <a:rPr lang="en-GB" sz="2400" dirty="0"/>
            <a:t> </a:t>
          </a:r>
          <a:r>
            <a:rPr lang="en-GB" sz="2400" dirty="0" err="1"/>
            <a:t>zinin</a:t>
          </a:r>
          <a:r>
            <a:rPr lang="en-GB" sz="2400" dirty="0"/>
            <a:t> </a:t>
          </a:r>
          <a:r>
            <a:rPr lang="en-GB" sz="2400" dirty="0" err="1"/>
            <a:t>në</a:t>
          </a:r>
          <a:r>
            <a:rPr lang="en-GB" sz="2400" dirty="0"/>
            <a:t> </a:t>
          </a:r>
          <a:r>
            <a:rPr lang="en-GB" sz="2400" dirty="0" err="1"/>
            <a:t>vitin</a:t>
          </a:r>
          <a:r>
            <a:rPr lang="en-GB" sz="2400" dirty="0"/>
            <a:t> 2015 (</a:t>
          </a:r>
          <a:r>
            <a:rPr lang="en-GB" sz="2400" dirty="0" err="1"/>
            <a:t>viti</a:t>
          </a:r>
          <a:r>
            <a:rPr lang="en-GB" sz="2400" dirty="0"/>
            <a:t> para </a:t>
          </a:r>
          <a:r>
            <a:rPr lang="en-GB" sz="2400" dirty="0" err="1"/>
            <a:t>reformës</a:t>
          </a:r>
          <a:r>
            <a:rPr lang="en-GB" sz="2400" dirty="0"/>
            <a:t> </a:t>
          </a:r>
          <a:r>
            <a:rPr lang="en-GB" sz="2400" dirty="0" err="1"/>
            <a:t>administrativo-territoriale</a:t>
          </a:r>
          <a:r>
            <a:rPr lang="en-GB" sz="2400" dirty="0"/>
            <a:t>);</a:t>
          </a:r>
          <a:endParaRPr lang="en-US" sz="2400" dirty="0">
            <a:solidFill>
              <a:schemeClr val="tx1"/>
            </a:solidFill>
          </a:endParaRPr>
        </a:p>
      </dgm:t>
    </dgm:pt>
    <dgm:pt modelId="{D65ED8CE-AED1-48A5-8497-9DFEF01E6ACC}" type="par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C42D5EC-3ACD-45AA-9907-1E3423208509}" type="sib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7F1BDCC-3AB6-4F9F-BD53-EFCACB19FF26}">
      <dgm:prSet phldrT="[Text]" custT="1"/>
      <dgm:spPr/>
      <dgm:t>
        <a:bodyPr/>
        <a:lstStyle/>
        <a:p>
          <a:r>
            <a:rPr lang="sq-AL" sz="2400" dirty="0"/>
            <a:t>Buxheti vendor 202</a:t>
          </a:r>
          <a:r>
            <a:rPr lang="en-US" sz="2400" dirty="0"/>
            <a:t>4</a:t>
          </a:r>
          <a:r>
            <a:rPr lang="sq-AL" sz="2400" dirty="0"/>
            <a:t>, do të jetë </a:t>
          </a:r>
          <a:r>
            <a:rPr lang="sq-AL" sz="2400" b="1" dirty="0"/>
            <a:t>rreth </a:t>
          </a:r>
          <a:r>
            <a:rPr lang="en-US" sz="2400" b="1" dirty="0"/>
            <a:t>10.4</a:t>
          </a:r>
          <a:r>
            <a:rPr lang="sq-AL" sz="2400" b="1" dirty="0"/>
            <a:t>%</a:t>
          </a:r>
          <a:r>
            <a:rPr lang="sq-AL" sz="2400" dirty="0"/>
            <a:t> më i lartë se i plani i vitit 20</a:t>
          </a:r>
          <a:r>
            <a:rPr lang="en-US" sz="2400" dirty="0"/>
            <a:t>23</a:t>
          </a:r>
          <a:r>
            <a:rPr lang="sq-AL" sz="2400" dirty="0"/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4A0D44D4-341C-458C-9E35-748B419EDCD0}" type="par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CBE2C8A-855B-44FB-B24F-7ACD9A2E9A4E}" type="sib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454461-DFB8-4FB5-AFDA-DB83B35D4F22}">
      <dgm:prSet phldrT="[Text]" custT="1"/>
      <dgm:spPr/>
      <dgm:t>
        <a:bodyPr/>
        <a:lstStyle/>
        <a:p>
          <a:r>
            <a:rPr lang="sq-AL" sz="2400" dirty="0"/>
            <a:t>Krahasuar me periudhën para reformës administrativo – territoriale është </a:t>
          </a:r>
          <a:r>
            <a:rPr lang="sq-AL" sz="2400" b="1" dirty="0"/>
            <a:t>92.5%</a:t>
          </a:r>
          <a:r>
            <a:rPr lang="sq-AL" sz="2400" dirty="0"/>
            <a:t> më i lartë.</a:t>
          </a:r>
          <a:endParaRPr lang="en-US" sz="2400" dirty="0">
            <a:solidFill>
              <a:schemeClr val="tx1"/>
            </a:solidFill>
          </a:endParaRPr>
        </a:p>
      </dgm:t>
    </dgm:pt>
    <dgm:pt modelId="{7D5C57F6-F35E-4F55-935A-FC641F87C3AE}" type="par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AD8217-5961-46B0-AC19-CDDDD62EC371}" type="sib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405F973-C454-4B0A-912A-81C3065C3FDF}">
      <dgm:prSet phldrT="[Text]" custT="1"/>
      <dgm:spPr/>
      <dgm:t>
        <a:bodyPr/>
        <a:lstStyle/>
        <a:p>
          <a:r>
            <a:rPr lang="sq-AL" sz="2400" dirty="0"/>
            <a:t>Të ardhurat e veta nga viti 2015 në vitin 202</a:t>
          </a:r>
          <a:r>
            <a:rPr lang="en-US" sz="2400" dirty="0"/>
            <a:t>4</a:t>
          </a:r>
          <a:r>
            <a:rPr lang="sq-AL" sz="2400" dirty="0"/>
            <a:t> kanë pësuar një rritje të ndjeshme me rreth </a:t>
          </a:r>
          <a:r>
            <a:rPr lang="sq-AL" sz="2400" b="1" dirty="0"/>
            <a:t>17.4 miliard lekë</a:t>
          </a:r>
          <a:r>
            <a:rPr lang="sq-AL" sz="2400" dirty="0"/>
            <a:t>, krahasuar me vitin 202</a:t>
          </a:r>
          <a:r>
            <a:rPr lang="en-US" sz="2400" dirty="0"/>
            <a:t>3</a:t>
          </a:r>
          <a:r>
            <a:rPr lang="sq-AL" sz="2400" dirty="0"/>
            <a:t> janë rritur me rreth </a:t>
          </a:r>
          <a:r>
            <a:rPr lang="sq-AL" sz="2400" b="1" dirty="0"/>
            <a:t>1.</a:t>
          </a:r>
          <a:r>
            <a:rPr lang="en-US" sz="2400" b="1" dirty="0"/>
            <a:t>3</a:t>
          </a:r>
          <a:r>
            <a:rPr lang="sq-AL" sz="2400" b="1" dirty="0"/>
            <a:t> miliard lekë</a:t>
          </a:r>
          <a:r>
            <a:rPr lang="sq-AL" sz="2400" dirty="0"/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715E081E-6837-49C3-A26B-EF54ED23CAEB}" type="par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42A71DF-398C-4EFC-8DCD-B756EEB9CC43}" type="sib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D094996-1B51-4CC7-B9A7-5D35FF83CEB7}">
      <dgm:prSet phldrT="[Text]" custT="1"/>
      <dgm:spPr/>
      <dgm:t>
        <a:bodyPr/>
        <a:lstStyle/>
        <a:p>
          <a:r>
            <a:rPr lang="en-GB" sz="2400" dirty="0"/>
            <a:t>T</a:t>
          </a:r>
          <a:r>
            <a:rPr lang="sq-AL" sz="2400" dirty="0"/>
            <a:t>ransfert</a:t>
          </a:r>
          <a:r>
            <a:rPr lang="en-GB" sz="2400" dirty="0"/>
            <a:t>a e</a:t>
          </a:r>
          <a:r>
            <a:rPr lang="sq-AL" sz="2400" dirty="0"/>
            <a:t> pakushtëzuar</a:t>
          </a:r>
          <a:r>
            <a:rPr lang="en-GB" sz="2400" dirty="0"/>
            <a:t> ë</a:t>
          </a:r>
          <a:r>
            <a:rPr lang="sq-AL" sz="2400" dirty="0"/>
            <a:t>shtë rritur </a:t>
          </a:r>
          <a:r>
            <a:rPr lang="en-US" sz="2400" dirty="0" err="1"/>
            <a:t>për</a:t>
          </a:r>
          <a:r>
            <a:rPr lang="en-US" sz="2400" dirty="0"/>
            <a:t> </a:t>
          </a:r>
          <a:r>
            <a:rPr lang="en-US" sz="2400" b="1" dirty="0"/>
            <a:t>2.5 </a:t>
          </a:r>
          <a:r>
            <a:rPr lang="sq-AL" sz="2400" b="1" dirty="0"/>
            <a:t>miliard lekë</a:t>
          </a:r>
          <a:r>
            <a:rPr lang="en-US" sz="2400" b="1" dirty="0"/>
            <a:t> </a:t>
          </a:r>
          <a:r>
            <a:rPr lang="en-US" sz="2400" b="0" dirty="0" err="1"/>
            <a:t>dhe</a:t>
          </a:r>
          <a:r>
            <a:rPr lang="en-US" sz="2400" b="0" dirty="0"/>
            <a:t> k</a:t>
          </a:r>
          <a:r>
            <a:rPr lang="sq-AL" sz="2400" b="0" dirty="0"/>
            <a:t>r</a:t>
          </a:r>
          <a:r>
            <a:rPr lang="sq-AL" sz="2400" dirty="0"/>
            <a:t>ahasuar me vitin 2015 është </a:t>
          </a:r>
          <a:r>
            <a:rPr lang="en-GB" sz="2400" dirty="0" err="1"/>
            <a:t>rritur</a:t>
          </a:r>
          <a:r>
            <a:rPr lang="en-GB" sz="2400" dirty="0"/>
            <a:t> </a:t>
          </a:r>
          <a:r>
            <a:rPr lang="en-GB" sz="2400" dirty="0" err="1"/>
            <a:t>gati</a:t>
          </a:r>
          <a:r>
            <a:rPr lang="en-GB" sz="2400" dirty="0"/>
            <a:t> 100%.</a:t>
          </a:r>
          <a:endParaRPr lang="en-US" sz="2400" dirty="0">
            <a:solidFill>
              <a:schemeClr val="tx1"/>
            </a:solidFill>
          </a:endParaRPr>
        </a:p>
      </dgm:t>
    </dgm:pt>
    <dgm:pt modelId="{1ECEABD7-101D-4543-A12E-42ECA800BB3C}" type="par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D8FE60E2-9FE6-446C-8E74-195D5FBB304F}" type="sib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1FA9B4E-8009-4912-AC00-D5E0EA425CF3}" type="pres">
      <dgm:prSet presAssocID="{87B6C747-1B51-4CB6-8019-1C17053D1F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8C9256-8737-4BB8-9A0B-DCA81B212BD3}" type="pres">
      <dgm:prSet presAssocID="{74B6EEC3-9718-4160-A5AC-D59F8AABF7F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4FD2E-969C-4415-827C-00059C50AA78}" type="pres">
      <dgm:prSet presAssocID="{0E150086-9A35-4D21-900D-00FB1260ECEA}" presName="spacer" presStyleCnt="0"/>
      <dgm:spPr/>
    </dgm:pt>
    <dgm:pt modelId="{A38FD1DD-8D9A-4A1D-9679-DECB3AD5C200}" type="pres">
      <dgm:prSet presAssocID="{276F6F18-5E68-466E-B612-E2D04DA5D12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DED8-ACB6-4F25-834F-A20F4750EE7F}" type="pres">
      <dgm:prSet presAssocID="{4C42D5EC-3ACD-45AA-9907-1E3423208509}" presName="spacer" presStyleCnt="0"/>
      <dgm:spPr/>
    </dgm:pt>
    <dgm:pt modelId="{515DD72B-EC7D-49D3-9C49-6A0454D332D3}" type="pres">
      <dgm:prSet presAssocID="{87F1BDCC-3AB6-4F9F-BD53-EFCACB19FF2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EDF1F-FB90-43CE-9B16-D8AF8C614F26}" type="pres">
      <dgm:prSet presAssocID="{CCBE2C8A-855B-44FB-B24F-7ACD9A2E9A4E}" presName="spacer" presStyleCnt="0"/>
      <dgm:spPr/>
    </dgm:pt>
    <dgm:pt modelId="{B01BF51C-1FCE-4D14-A6DB-B103E10298AB}" type="pres">
      <dgm:prSet presAssocID="{8C454461-DFB8-4FB5-AFDA-DB83B35D4F2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BCF45-8226-4043-AF5E-4C50FE014F68}" type="pres">
      <dgm:prSet presAssocID="{7AAD8217-5961-46B0-AC19-CDDDD62EC371}" presName="spacer" presStyleCnt="0"/>
      <dgm:spPr/>
    </dgm:pt>
    <dgm:pt modelId="{AA9AD941-3DAB-459C-8B9F-73D7E3E50DF4}" type="pres">
      <dgm:prSet presAssocID="{E405F973-C454-4B0A-912A-81C3065C3FD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7161C-D337-416F-8944-9F3827F52A39}" type="pres">
      <dgm:prSet presAssocID="{742A71DF-398C-4EFC-8DCD-B756EEB9CC43}" presName="spacer" presStyleCnt="0"/>
      <dgm:spPr/>
    </dgm:pt>
    <dgm:pt modelId="{05E6FD73-34AE-46BF-B56B-763197970898}" type="pres">
      <dgm:prSet presAssocID="{0D094996-1B51-4CC7-B9A7-5D35FF83CEB7}" presName="parentText" presStyleLbl="node1" presStyleIdx="5" presStyleCnt="6" custLinFactY="4849" custLinFactNeighborX="53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187F2-3288-4B52-8ED8-F7568A440D40}" type="presOf" srcId="{0D094996-1B51-4CC7-B9A7-5D35FF83CEB7}" destId="{05E6FD73-34AE-46BF-B56B-763197970898}" srcOrd="0" destOrd="0" presId="urn:microsoft.com/office/officeart/2005/8/layout/vList2"/>
    <dgm:cxn modelId="{A68D5E15-EB38-41EF-961F-8F4C61559C02}" srcId="{87B6C747-1B51-4CB6-8019-1C17053D1F95}" destId="{74B6EEC3-9718-4160-A5AC-D59F8AABF7FC}" srcOrd="0" destOrd="0" parTransId="{914568EF-B6FF-4EAF-9C3A-18FBBEAD7A94}" sibTransId="{0E150086-9A35-4D21-900D-00FB1260ECEA}"/>
    <dgm:cxn modelId="{6A54400A-10E2-4E73-806C-D8641AB65C9D}" type="presOf" srcId="{74B6EEC3-9718-4160-A5AC-D59F8AABF7FC}" destId="{C08C9256-8737-4BB8-9A0B-DCA81B212BD3}" srcOrd="0" destOrd="0" presId="urn:microsoft.com/office/officeart/2005/8/layout/vList2"/>
    <dgm:cxn modelId="{E511B01D-FA4C-4A89-97D8-2E9F27667454}" srcId="{87B6C747-1B51-4CB6-8019-1C17053D1F95}" destId="{0D094996-1B51-4CC7-B9A7-5D35FF83CEB7}" srcOrd="5" destOrd="0" parTransId="{1ECEABD7-101D-4543-A12E-42ECA800BB3C}" sibTransId="{D8FE60E2-9FE6-446C-8E74-195D5FBB304F}"/>
    <dgm:cxn modelId="{221A2937-D850-4739-897C-458186945C0D}" type="presOf" srcId="{E405F973-C454-4B0A-912A-81C3065C3FDF}" destId="{AA9AD941-3DAB-459C-8B9F-73D7E3E50DF4}" srcOrd="0" destOrd="0" presId="urn:microsoft.com/office/officeart/2005/8/layout/vList2"/>
    <dgm:cxn modelId="{A91F4CC9-1EAC-4979-9F9C-B6A9861866E2}" type="presOf" srcId="{276F6F18-5E68-466E-B612-E2D04DA5D12F}" destId="{A38FD1DD-8D9A-4A1D-9679-DECB3AD5C200}" srcOrd="0" destOrd="0" presId="urn:microsoft.com/office/officeart/2005/8/layout/vList2"/>
    <dgm:cxn modelId="{36A38EB1-5E69-412F-BD04-9F2B295BAE18}" srcId="{87B6C747-1B51-4CB6-8019-1C17053D1F95}" destId="{276F6F18-5E68-466E-B612-E2D04DA5D12F}" srcOrd="1" destOrd="0" parTransId="{D65ED8CE-AED1-48A5-8497-9DFEF01E6ACC}" sibTransId="{4C42D5EC-3ACD-45AA-9907-1E3423208509}"/>
    <dgm:cxn modelId="{0CED0E1A-BAA2-484C-960B-1B2865BA283A}" srcId="{87B6C747-1B51-4CB6-8019-1C17053D1F95}" destId="{87F1BDCC-3AB6-4F9F-BD53-EFCACB19FF26}" srcOrd="2" destOrd="0" parTransId="{4A0D44D4-341C-458C-9E35-748B419EDCD0}" sibTransId="{CCBE2C8A-855B-44FB-B24F-7ACD9A2E9A4E}"/>
    <dgm:cxn modelId="{67B05C7B-48C7-42B3-9EB7-DEE7C0C89AFE}" srcId="{87B6C747-1B51-4CB6-8019-1C17053D1F95}" destId="{8C454461-DFB8-4FB5-AFDA-DB83B35D4F22}" srcOrd="3" destOrd="0" parTransId="{7D5C57F6-F35E-4F55-935A-FC641F87C3AE}" sibTransId="{7AAD8217-5961-46B0-AC19-CDDDD62EC371}"/>
    <dgm:cxn modelId="{8F4BA026-E4E5-41CD-930F-7270579A8713}" type="presOf" srcId="{87F1BDCC-3AB6-4F9F-BD53-EFCACB19FF26}" destId="{515DD72B-EC7D-49D3-9C49-6A0454D332D3}" srcOrd="0" destOrd="0" presId="urn:microsoft.com/office/officeart/2005/8/layout/vList2"/>
    <dgm:cxn modelId="{4EE736BC-C8FE-4B13-B86A-2DF22F4237C2}" srcId="{87B6C747-1B51-4CB6-8019-1C17053D1F95}" destId="{E405F973-C454-4B0A-912A-81C3065C3FDF}" srcOrd="4" destOrd="0" parTransId="{715E081E-6837-49C3-A26B-EF54ED23CAEB}" sibTransId="{742A71DF-398C-4EFC-8DCD-B756EEB9CC43}"/>
    <dgm:cxn modelId="{16C5D672-D00B-4EF3-ACDB-F0173CC94C40}" type="presOf" srcId="{8C454461-DFB8-4FB5-AFDA-DB83B35D4F22}" destId="{B01BF51C-1FCE-4D14-A6DB-B103E10298AB}" srcOrd="0" destOrd="0" presId="urn:microsoft.com/office/officeart/2005/8/layout/vList2"/>
    <dgm:cxn modelId="{F790FF90-4E57-4869-BE9B-FC0FD18D6CC2}" type="presOf" srcId="{87B6C747-1B51-4CB6-8019-1C17053D1F95}" destId="{21FA9B4E-8009-4912-AC00-D5E0EA425CF3}" srcOrd="0" destOrd="0" presId="urn:microsoft.com/office/officeart/2005/8/layout/vList2"/>
    <dgm:cxn modelId="{B4F39662-8543-4894-A933-9EB491BB074F}" type="presParOf" srcId="{21FA9B4E-8009-4912-AC00-D5E0EA425CF3}" destId="{C08C9256-8737-4BB8-9A0B-DCA81B212BD3}" srcOrd="0" destOrd="0" presId="urn:microsoft.com/office/officeart/2005/8/layout/vList2"/>
    <dgm:cxn modelId="{72A5F4FE-0E9B-47A6-9553-C4A7CA159544}" type="presParOf" srcId="{21FA9B4E-8009-4912-AC00-D5E0EA425CF3}" destId="{C114FD2E-969C-4415-827C-00059C50AA78}" srcOrd="1" destOrd="0" presId="urn:microsoft.com/office/officeart/2005/8/layout/vList2"/>
    <dgm:cxn modelId="{C16BCFFB-D29C-4832-AEEF-CE999C73024C}" type="presParOf" srcId="{21FA9B4E-8009-4912-AC00-D5E0EA425CF3}" destId="{A38FD1DD-8D9A-4A1D-9679-DECB3AD5C200}" srcOrd="2" destOrd="0" presId="urn:microsoft.com/office/officeart/2005/8/layout/vList2"/>
    <dgm:cxn modelId="{1D94E978-3029-4832-93A5-45D91B5B4C5C}" type="presParOf" srcId="{21FA9B4E-8009-4912-AC00-D5E0EA425CF3}" destId="{B46CDED8-ACB6-4F25-834F-A20F4750EE7F}" srcOrd="3" destOrd="0" presId="urn:microsoft.com/office/officeart/2005/8/layout/vList2"/>
    <dgm:cxn modelId="{E54F15FC-CFD9-45DC-84C7-8CF4E25FC140}" type="presParOf" srcId="{21FA9B4E-8009-4912-AC00-D5E0EA425CF3}" destId="{515DD72B-EC7D-49D3-9C49-6A0454D332D3}" srcOrd="4" destOrd="0" presId="urn:microsoft.com/office/officeart/2005/8/layout/vList2"/>
    <dgm:cxn modelId="{E9E36D70-DE74-4FE7-A7C1-CA9CB3967EF4}" type="presParOf" srcId="{21FA9B4E-8009-4912-AC00-D5E0EA425CF3}" destId="{F2BEDF1F-FB90-43CE-9B16-D8AF8C614F26}" srcOrd="5" destOrd="0" presId="urn:microsoft.com/office/officeart/2005/8/layout/vList2"/>
    <dgm:cxn modelId="{4E221AD0-293E-4F79-857F-8AF8CF6847B6}" type="presParOf" srcId="{21FA9B4E-8009-4912-AC00-D5E0EA425CF3}" destId="{B01BF51C-1FCE-4D14-A6DB-B103E10298AB}" srcOrd="6" destOrd="0" presId="urn:microsoft.com/office/officeart/2005/8/layout/vList2"/>
    <dgm:cxn modelId="{D070E413-06CD-4091-9816-F85CB6EBE118}" type="presParOf" srcId="{21FA9B4E-8009-4912-AC00-D5E0EA425CF3}" destId="{72BBCF45-8226-4043-AF5E-4C50FE014F68}" srcOrd="7" destOrd="0" presId="urn:microsoft.com/office/officeart/2005/8/layout/vList2"/>
    <dgm:cxn modelId="{82E7FD0C-291B-4922-8315-46E56691047D}" type="presParOf" srcId="{21FA9B4E-8009-4912-AC00-D5E0EA425CF3}" destId="{AA9AD941-3DAB-459C-8B9F-73D7E3E50DF4}" srcOrd="8" destOrd="0" presId="urn:microsoft.com/office/officeart/2005/8/layout/vList2"/>
    <dgm:cxn modelId="{88889480-5C26-46D4-BD88-536D78C86AC2}" type="presParOf" srcId="{21FA9B4E-8009-4912-AC00-D5E0EA425CF3}" destId="{1E87161C-D337-416F-8944-9F3827F52A39}" srcOrd="9" destOrd="0" presId="urn:microsoft.com/office/officeart/2005/8/layout/vList2"/>
    <dgm:cxn modelId="{F1566498-0039-48BA-80FA-78B49FCACA23}" type="presParOf" srcId="{21FA9B4E-8009-4912-AC00-D5E0EA425CF3}" destId="{05E6FD73-34AE-46BF-B56B-7631979708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B6C747-1B51-4CB6-8019-1C17053D1F95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B6EEC3-9718-4160-A5AC-D59F8AABF7FC}">
      <dgm:prSet phldrT="[Text]" custT="1"/>
      <dgm:spPr/>
      <dgm:t>
        <a:bodyPr/>
        <a:lstStyle/>
        <a:p>
          <a:r>
            <a:rPr lang="sq-AL" sz="2800" dirty="0"/>
            <a:t>Transferta e pakushtëzuar për çdo bashki/qark në vitin 2024, do të jetë me</a:t>
          </a:r>
          <a:r>
            <a:rPr lang="en-US" sz="2800" dirty="0"/>
            <a:t> </a:t>
          </a:r>
          <a:r>
            <a:rPr lang="en-US" sz="2800" dirty="0" err="1"/>
            <a:t>nj</a:t>
          </a:r>
          <a:r>
            <a:rPr lang="sq-AL" sz="2800" dirty="0"/>
            <a:t>ë</a:t>
          </a:r>
          <a:r>
            <a:rPr lang="en-US" sz="2800" dirty="0"/>
            <a:t> </a:t>
          </a:r>
          <a:r>
            <a:rPr lang="sq-AL" sz="2800" dirty="0"/>
            <a:t>rritje mesatare </a:t>
          </a:r>
          <a:r>
            <a:rPr lang="en-US" sz="2800" dirty="0" err="1"/>
            <a:t>prej</a:t>
          </a:r>
          <a:r>
            <a:rPr lang="en-US" sz="2800" dirty="0"/>
            <a:t> </a:t>
          </a:r>
          <a:r>
            <a:rPr lang="sq-AL" sz="2800" b="1" dirty="0"/>
            <a:t>13%</a:t>
          </a:r>
          <a:r>
            <a:rPr lang="sq-AL" sz="2800" dirty="0"/>
            <a:t> krahasuar me një vit më parë.</a:t>
          </a:r>
          <a:endParaRPr lang="en-US" sz="2800" dirty="0">
            <a:solidFill>
              <a:schemeClr val="tx1"/>
            </a:solidFill>
          </a:endParaRPr>
        </a:p>
      </dgm:t>
    </dgm:pt>
    <dgm:pt modelId="{914568EF-B6FF-4EAF-9C3A-18FBBEAD7A94}" type="par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150086-9A35-4D21-900D-00FB1260ECEA}" type="sib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76F6F18-5E68-466E-B612-E2D04DA5D12F}">
      <dgm:prSet phldrT="[Text]" custT="1"/>
      <dgm:spPr/>
      <dgm:t>
        <a:bodyPr/>
        <a:lstStyle/>
        <a:p>
          <a:r>
            <a:rPr lang="sq-AL" sz="2800" dirty="0"/>
            <a:t>Rritja e pagave në buxhetin e vitit 2024 për funksionet: arsimi parashkollor, arsimi parauniversitar, shërbimi i mbrojtjes nga zjarri, administrimi i pyjeve, ujitja dhe kullimi, me një fond shtesë prej </a:t>
          </a:r>
          <a:r>
            <a:rPr lang="sq-AL" sz="2800" b="1" dirty="0"/>
            <a:t>600 milion lekë.</a:t>
          </a:r>
          <a:endParaRPr lang="en-US" sz="2800" dirty="0">
            <a:solidFill>
              <a:schemeClr val="tx1"/>
            </a:solidFill>
          </a:endParaRPr>
        </a:p>
      </dgm:t>
    </dgm:pt>
    <dgm:pt modelId="{D65ED8CE-AED1-48A5-8497-9DFEF01E6ACC}" type="par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C42D5EC-3ACD-45AA-9907-1E3423208509}" type="sib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7F1BDCC-3AB6-4F9F-BD53-EFCACB19FF26}">
      <dgm:prSet phldrT="[Text]" custT="1"/>
      <dgm:spPr/>
      <dgm:t>
        <a:bodyPr/>
        <a:lstStyle/>
        <a:p>
          <a:r>
            <a:rPr lang="sq-AL" sz="2800" dirty="0"/>
            <a:t>Rritja e pagave në buxetin vendor 2024 për të mbuluar efektin financiar shtesë për rritjen e kufirit minimal të nivelit të pagave për njësitë e vetëqeverisjes vendore, me nje fond shtesë prej </a:t>
          </a:r>
          <a:r>
            <a:rPr lang="sq-AL" sz="2800" b="1" dirty="0"/>
            <a:t>1.5 miliard lekë.</a:t>
          </a:r>
          <a:endParaRPr lang="en-US" sz="2800" dirty="0">
            <a:solidFill>
              <a:schemeClr val="tx1"/>
            </a:solidFill>
          </a:endParaRPr>
        </a:p>
      </dgm:t>
    </dgm:pt>
    <dgm:pt modelId="{4A0D44D4-341C-458C-9E35-748B419EDCD0}" type="par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CBE2C8A-855B-44FB-B24F-7ACD9A2E9A4E}" type="sib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1FA9B4E-8009-4912-AC00-D5E0EA425CF3}" type="pres">
      <dgm:prSet presAssocID="{87B6C747-1B51-4CB6-8019-1C17053D1F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8C9256-8737-4BB8-9A0B-DCA81B212BD3}" type="pres">
      <dgm:prSet presAssocID="{74B6EEC3-9718-4160-A5AC-D59F8AABF7F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4FD2E-969C-4415-827C-00059C50AA78}" type="pres">
      <dgm:prSet presAssocID="{0E150086-9A35-4D21-900D-00FB1260ECEA}" presName="spacer" presStyleCnt="0"/>
      <dgm:spPr/>
    </dgm:pt>
    <dgm:pt modelId="{A38FD1DD-8D9A-4A1D-9679-DECB3AD5C200}" type="pres">
      <dgm:prSet presAssocID="{276F6F18-5E68-466E-B612-E2D04DA5D1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DED8-ACB6-4F25-834F-A20F4750EE7F}" type="pres">
      <dgm:prSet presAssocID="{4C42D5EC-3ACD-45AA-9907-1E3423208509}" presName="spacer" presStyleCnt="0"/>
      <dgm:spPr/>
    </dgm:pt>
    <dgm:pt modelId="{515DD72B-EC7D-49D3-9C49-6A0454D332D3}" type="pres">
      <dgm:prSet presAssocID="{87F1BDCC-3AB6-4F9F-BD53-EFCACB19FF26}" presName="parentText" presStyleLbl="node1" presStyleIdx="2" presStyleCnt="3" custScaleY="1249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4BA026-E4E5-41CD-930F-7270579A8713}" type="presOf" srcId="{87F1BDCC-3AB6-4F9F-BD53-EFCACB19FF26}" destId="{515DD72B-EC7D-49D3-9C49-6A0454D332D3}" srcOrd="0" destOrd="0" presId="urn:microsoft.com/office/officeart/2005/8/layout/vList2"/>
    <dgm:cxn modelId="{0CED0E1A-BAA2-484C-960B-1B2865BA283A}" srcId="{87B6C747-1B51-4CB6-8019-1C17053D1F95}" destId="{87F1BDCC-3AB6-4F9F-BD53-EFCACB19FF26}" srcOrd="2" destOrd="0" parTransId="{4A0D44D4-341C-458C-9E35-748B419EDCD0}" sibTransId="{CCBE2C8A-855B-44FB-B24F-7ACD9A2E9A4E}"/>
    <dgm:cxn modelId="{A91F4CC9-1EAC-4979-9F9C-B6A9861866E2}" type="presOf" srcId="{276F6F18-5E68-466E-B612-E2D04DA5D12F}" destId="{A38FD1DD-8D9A-4A1D-9679-DECB3AD5C200}" srcOrd="0" destOrd="0" presId="urn:microsoft.com/office/officeart/2005/8/layout/vList2"/>
    <dgm:cxn modelId="{36A38EB1-5E69-412F-BD04-9F2B295BAE18}" srcId="{87B6C747-1B51-4CB6-8019-1C17053D1F95}" destId="{276F6F18-5E68-466E-B612-E2D04DA5D12F}" srcOrd="1" destOrd="0" parTransId="{D65ED8CE-AED1-48A5-8497-9DFEF01E6ACC}" sibTransId="{4C42D5EC-3ACD-45AA-9907-1E3423208509}"/>
    <dgm:cxn modelId="{F790FF90-4E57-4869-BE9B-FC0FD18D6CC2}" type="presOf" srcId="{87B6C747-1B51-4CB6-8019-1C17053D1F95}" destId="{21FA9B4E-8009-4912-AC00-D5E0EA425CF3}" srcOrd="0" destOrd="0" presId="urn:microsoft.com/office/officeart/2005/8/layout/vList2"/>
    <dgm:cxn modelId="{A68D5E15-EB38-41EF-961F-8F4C61559C02}" srcId="{87B6C747-1B51-4CB6-8019-1C17053D1F95}" destId="{74B6EEC3-9718-4160-A5AC-D59F8AABF7FC}" srcOrd="0" destOrd="0" parTransId="{914568EF-B6FF-4EAF-9C3A-18FBBEAD7A94}" sibTransId="{0E150086-9A35-4D21-900D-00FB1260ECEA}"/>
    <dgm:cxn modelId="{6A54400A-10E2-4E73-806C-D8641AB65C9D}" type="presOf" srcId="{74B6EEC3-9718-4160-A5AC-D59F8AABF7FC}" destId="{C08C9256-8737-4BB8-9A0B-DCA81B212BD3}" srcOrd="0" destOrd="0" presId="urn:microsoft.com/office/officeart/2005/8/layout/vList2"/>
    <dgm:cxn modelId="{B4F39662-8543-4894-A933-9EB491BB074F}" type="presParOf" srcId="{21FA9B4E-8009-4912-AC00-D5E0EA425CF3}" destId="{C08C9256-8737-4BB8-9A0B-DCA81B212BD3}" srcOrd="0" destOrd="0" presId="urn:microsoft.com/office/officeart/2005/8/layout/vList2"/>
    <dgm:cxn modelId="{72A5F4FE-0E9B-47A6-9553-C4A7CA159544}" type="presParOf" srcId="{21FA9B4E-8009-4912-AC00-D5E0EA425CF3}" destId="{C114FD2E-969C-4415-827C-00059C50AA78}" srcOrd="1" destOrd="0" presId="urn:microsoft.com/office/officeart/2005/8/layout/vList2"/>
    <dgm:cxn modelId="{C16BCFFB-D29C-4832-AEEF-CE999C73024C}" type="presParOf" srcId="{21FA9B4E-8009-4912-AC00-D5E0EA425CF3}" destId="{A38FD1DD-8D9A-4A1D-9679-DECB3AD5C200}" srcOrd="2" destOrd="0" presId="urn:microsoft.com/office/officeart/2005/8/layout/vList2"/>
    <dgm:cxn modelId="{1D94E978-3029-4832-93A5-45D91B5B4C5C}" type="presParOf" srcId="{21FA9B4E-8009-4912-AC00-D5E0EA425CF3}" destId="{B46CDED8-ACB6-4F25-834F-A20F4750EE7F}" srcOrd="3" destOrd="0" presId="urn:microsoft.com/office/officeart/2005/8/layout/vList2"/>
    <dgm:cxn modelId="{E54F15FC-CFD9-45DC-84C7-8CF4E25FC140}" type="presParOf" srcId="{21FA9B4E-8009-4912-AC00-D5E0EA425CF3}" destId="{515DD72B-EC7D-49D3-9C49-6A0454D332D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B6C747-1B51-4CB6-8019-1C17053D1F95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B6EEC3-9718-4160-A5AC-D59F8AABF7FC}">
      <dgm:prSet phldrT="[Text]" custT="1"/>
      <dgm:spPr/>
      <dgm:t>
        <a:bodyPr/>
        <a:lstStyle/>
        <a:p>
          <a:r>
            <a:rPr lang="en-US" sz="2800" dirty="0"/>
            <a:t>T</a:t>
          </a:r>
          <a:r>
            <a:rPr lang="sq-AL" sz="2800" dirty="0"/>
            <a:t>aksa e pasurisë </a:t>
          </a:r>
          <a:r>
            <a:rPr lang="en-GB" sz="2800" dirty="0"/>
            <a:t>(</a:t>
          </a:r>
          <a:r>
            <a:rPr lang="en-GB" sz="2800" dirty="0" err="1"/>
            <a:t>si</a:t>
          </a:r>
          <a:r>
            <a:rPr lang="en-GB" sz="2800" dirty="0"/>
            <a:t> </a:t>
          </a:r>
          <a:r>
            <a:rPr lang="en-GB" sz="2800" dirty="0" err="1"/>
            <a:t>rrjedhojë</a:t>
          </a:r>
          <a:r>
            <a:rPr lang="en-GB" sz="2800" dirty="0"/>
            <a:t> e </a:t>
          </a:r>
          <a:r>
            <a:rPr lang="en-GB" sz="2800" dirty="0" err="1"/>
            <a:t>reformës</a:t>
          </a:r>
          <a:r>
            <a:rPr lang="en-GB" sz="2800" dirty="0"/>
            <a:t>) </a:t>
          </a:r>
          <a:r>
            <a:rPr lang="sq-AL" sz="2800" dirty="0"/>
            <a:t>është parashikuar </a:t>
          </a:r>
          <a:r>
            <a:rPr lang="en-GB" sz="2800" dirty="0" err="1"/>
            <a:t>të</a:t>
          </a:r>
          <a:r>
            <a:rPr lang="en-GB" sz="2800" dirty="0"/>
            <a:t> </a:t>
          </a:r>
          <a:r>
            <a:rPr lang="en-GB" sz="2800" dirty="0" err="1"/>
            <a:t>jetë</a:t>
          </a:r>
          <a:r>
            <a:rPr lang="en-GB" sz="2800" dirty="0"/>
            <a:t> 5.7 milliard </a:t>
          </a:r>
          <a:r>
            <a:rPr lang="en-GB" sz="2800" dirty="0" err="1"/>
            <a:t>lekë</a:t>
          </a:r>
          <a:r>
            <a:rPr lang="en-GB" sz="2800" dirty="0"/>
            <a:t> </a:t>
          </a:r>
          <a:r>
            <a:rPr lang="sq-AL" sz="2800" dirty="0"/>
            <a:t>dhe krahasuar </a:t>
          </a:r>
          <a:r>
            <a:rPr lang="en-US" sz="2800" dirty="0"/>
            <a:t>me </a:t>
          </a:r>
          <a:r>
            <a:rPr lang="sq-AL" sz="2800" dirty="0"/>
            <a:t>vitin 2015, </a:t>
          </a:r>
          <a:r>
            <a:rPr lang="sq-AL" sz="2800" b="1" dirty="0"/>
            <a:t>rreth </a:t>
          </a:r>
          <a:r>
            <a:rPr lang="en-US" sz="2800" b="1" dirty="0"/>
            <a:t>1.8 </a:t>
          </a:r>
          <a:r>
            <a:rPr lang="sq-AL" sz="2800" b="1" dirty="0"/>
            <a:t>miliard </a:t>
          </a:r>
          <a:r>
            <a:rPr lang="sq-AL" sz="2800" dirty="0"/>
            <a:t>më shumë të ardhura. </a:t>
          </a:r>
          <a:endParaRPr lang="en-US" sz="2800" dirty="0">
            <a:solidFill>
              <a:schemeClr val="tx1"/>
            </a:solidFill>
          </a:endParaRPr>
        </a:p>
      </dgm:t>
    </dgm:pt>
    <dgm:pt modelId="{914568EF-B6FF-4EAF-9C3A-18FBBEAD7A94}" type="par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150086-9A35-4D21-900D-00FB1260ECEA}" type="sib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76F6F18-5E68-466E-B612-E2D04DA5D12F}">
      <dgm:prSet phldrT="[Text]" custT="1"/>
      <dgm:spPr/>
      <dgm:t>
        <a:bodyPr/>
        <a:lstStyle/>
        <a:p>
          <a:r>
            <a:rPr lang="sq-AL" sz="2800" dirty="0"/>
            <a:t>Të ardhurat nga taksat e ndara, krahasuar me vitin 2015, para reformës administrativo-territoriale, do të rriten me rreth </a:t>
          </a:r>
          <a:r>
            <a:rPr lang="sq-AL" sz="2800" b="1" dirty="0"/>
            <a:t>1</a:t>
          </a:r>
          <a:r>
            <a:rPr lang="en-US" sz="2800" b="1" dirty="0"/>
            <a:t>.4</a:t>
          </a:r>
          <a:r>
            <a:rPr lang="sq-AL" sz="2800" b="1" dirty="0"/>
            <a:t> miliard lekë</a:t>
          </a:r>
          <a:r>
            <a:rPr lang="sq-AL" sz="2800" dirty="0"/>
            <a:t> për vitin 20</a:t>
          </a:r>
          <a:r>
            <a:rPr lang="en-US" sz="2800" dirty="0"/>
            <a:t>24</a:t>
          </a:r>
          <a:r>
            <a:rPr lang="sq-AL" sz="2800" dirty="0"/>
            <a:t>.</a:t>
          </a:r>
          <a:endParaRPr lang="en-US" sz="2800" dirty="0">
            <a:solidFill>
              <a:schemeClr val="tx1"/>
            </a:solidFill>
          </a:endParaRPr>
        </a:p>
      </dgm:t>
    </dgm:pt>
    <dgm:pt modelId="{D65ED8CE-AED1-48A5-8497-9DFEF01E6ACC}" type="par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C42D5EC-3ACD-45AA-9907-1E3423208509}" type="sib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7F1BDCC-3AB6-4F9F-BD53-EFCACB19FF26}">
      <dgm:prSet phldrT="[Text]" custT="1"/>
      <dgm:spPr/>
      <dgm:t>
        <a:bodyPr/>
        <a:lstStyle/>
        <a:p>
          <a:r>
            <a:rPr lang="sq-AL" sz="2800" dirty="0"/>
            <a:t>Vazhdimi i financimit të funksioneve të transferuara në pushtetin vendor në vitin 2016, në formën e transfertës së pakushtëzuar sektoriale në </a:t>
          </a:r>
          <a:r>
            <a:rPr lang="sq-AL" sz="2800" b="1" dirty="0"/>
            <a:t>vlerën </a:t>
          </a:r>
          <a:r>
            <a:rPr lang="en-US" sz="2800" b="1" dirty="0"/>
            <a:t>10.7</a:t>
          </a:r>
          <a:r>
            <a:rPr lang="sq-AL" sz="2800" b="1" dirty="0"/>
            <a:t> miliard lekë</a:t>
          </a:r>
          <a:r>
            <a:rPr lang="sq-AL" sz="2800" dirty="0"/>
            <a:t>.</a:t>
          </a:r>
          <a:endParaRPr lang="en-US" sz="2800" dirty="0">
            <a:solidFill>
              <a:schemeClr val="tx1"/>
            </a:solidFill>
          </a:endParaRPr>
        </a:p>
      </dgm:t>
    </dgm:pt>
    <dgm:pt modelId="{4A0D44D4-341C-458C-9E35-748B419EDCD0}" type="par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CBE2C8A-855B-44FB-B24F-7ACD9A2E9A4E}" type="sib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454461-DFB8-4FB5-AFDA-DB83B35D4F22}">
      <dgm:prSet phldrT="[Text]" custT="1"/>
      <dgm:spPr/>
      <dgm:t>
        <a:bodyPr/>
        <a:lstStyle/>
        <a:p>
          <a:r>
            <a:rPr lang="en-US" sz="2800" dirty="0" err="1"/>
            <a:t>Mbështetja</a:t>
          </a:r>
          <a:r>
            <a:rPr lang="en-US" sz="2800" dirty="0"/>
            <a:t> </a:t>
          </a:r>
          <a:r>
            <a:rPr lang="en-US" sz="2800" dirty="0" err="1"/>
            <a:t>financiare</a:t>
          </a:r>
          <a:r>
            <a:rPr lang="en-US" sz="2800" dirty="0"/>
            <a:t> </a:t>
          </a:r>
          <a:r>
            <a:rPr lang="en-US" sz="2800" dirty="0" err="1"/>
            <a:t>për</a:t>
          </a:r>
          <a:r>
            <a:rPr lang="en-US" sz="2800" dirty="0"/>
            <a:t> </a:t>
          </a:r>
          <a:r>
            <a:rPr lang="en-US" sz="2800" dirty="0" err="1"/>
            <a:t>reformën</a:t>
          </a:r>
          <a:r>
            <a:rPr lang="en-US" sz="2800" dirty="0"/>
            <a:t> </a:t>
          </a:r>
          <a:r>
            <a:rPr lang="en-US" sz="2800" dirty="0" err="1"/>
            <a:t>në</a:t>
          </a:r>
          <a:r>
            <a:rPr lang="en-US" sz="2800" dirty="0"/>
            <a:t> </a:t>
          </a:r>
          <a:r>
            <a:rPr lang="en-US" sz="2800" dirty="0" err="1"/>
            <a:t>arsimin</a:t>
          </a:r>
          <a:r>
            <a:rPr lang="en-US" sz="2800" dirty="0"/>
            <a:t> </a:t>
          </a:r>
          <a:r>
            <a:rPr lang="en-US" sz="2800" dirty="0" err="1"/>
            <a:t>parashkollor</a:t>
          </a:r>
          <a:r>
            <a:rPr lang="en-US" sz="2800" dirty="0"/>
            <a:t> me </a:t>
          </a:r>
          <a:r>
            <a:rPr lang="en-US" sz="2800" dirty="0" err="1"/>
            <a:t>synim</a:t>
          </a:r>
          <a:r>
            <a:rPr lang="en-US" sz="2800" dirty="0"/>
            <a:t> </a:t>
          </a:r>
          <a:r>
            <a:rPr lang="en-US" sz="2800" dirty="0" err="1"/>
            <a:t>konsolidimin</a:t>
          </a:r>
          <a:r>
            <a:rPr lang="en-US" sz="2800" dirty="0"/>
            <a:t> e </a:t>
          </a:r>
          <a:r>
            <a:rPr lang="en-US" sz="2800" dirty="0" err="1"/>
            <a:t>një</a:t>
          </a:r>
          <a:r>
            <a:rPr lang="en-US" sz="2800" dirty="0"/>
            <a:t> </a:t>
          </a:r>
          <a:r>
            <a:rPr lang="en-US" sz="2800" dirty="0" err="1"/>
            <a:t>skemë</a:t>
          </a:r>
          <a:r>
            <a:rPr lang="en-US" sz="2800" dirty="0"/>
            <a:t> </a:t>
          </a:r>
          <a:r>
            <a:rPr lang="en-US" sz="2800" dirty="0" err="1"/>
            <a:t>financimi</a:t>
          </a:r>
          <a:r>
            <a:rPr lang="en-US" sz="2800" dirty="0"/>
            <a:t> </a:t>
          </a:r>
          <a:r>
            <a:rPr lang="en-US" sz="2800" dirty="0" err="1"/>
            <a:t>të</a:t>
          </a:r>
          <a:r>
            <a:rPr lang="en-US" sz="2800" dirty="0"/>
            <a:t> </a:t>
          </a:r>
          <a:r>
            <a:rPr lang="en-US" sz="2800" dirty="0" err="1"/>
            <a:t>përshtatshme</a:t>
          </a:r>
          <a:r>
            <a:rPr lang="en-US" sz="2800" dirty="0"/>
            <a:t> </a:t>
          </a:r>
          <a:r>
            <a:rPr lang="en-US" sz="2800" dirty="0" err="1"/>
            <a:t>dhe</a:t>
          </a:r>
          <a:r>
            <a:rPr lang="en-US" sz="2800" dirty="0"/>
            <a:t> </a:t>
          </a:r>
          <a:r>
            <a:rPr lang="en-US" sz="2800" dirty="0" err="1"/>
            <a:t>efektive</a:t>
          </a:r>
          <a:r>
            <a:rPr lang="en-US" sz="2800" dirty="0"/>
            <a:t>.</a:t>
          </a:r>
          <a:endParaRPr lang="en-US" sz="2800" dirty="0">
            <a:solidFill>
              <a:schemeClr val="tx1"/>
            </a:solidFill>
          </a:endParaRPr>
        </a:p>
      </dgm:t>
    </dgm:pt>
    <dgm:pt modelId="{7D5C57F6-F35E-4F55-935A-FC641F87C3AE}" type="par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AD8217-5961-46B0-AC19-CDDDD62EC371}" type="sib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1FA9B4E-8009-4912-AC00-D5E0EA425CF3}" type="pres">
      <dgm:prSet presAssocID="{87B6C747-1B51-4CB6-8019-1C17053D1F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8C9256-8737-4BB8-9A0B-DCA81B212BD3}" type="pres">
      <dgm:prSet presAssocID="{74B6EEC3-9718-4160-A5AC-D59F8AABF7F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4FD2E-969C-4415-827C-00059C50AA78}" type="pres">
      <dgm:prSet presAssocID="{0E150086-9A35-4D21-900D-00FB1260ECEA}" presName="spacer" presStyleCnt="0"/>
      <dgm:spPr/>
    </dgm:pt>
    <dgm:pt modelId="{A38FD1DD-8D9A-4A1D-9679-DECB3AD5C200}" type="pres">
      <dgm:prSet presAssocID="{276F6F18-5E68-466E-B612-E2D04DA5D12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DED8-ACB6-4F25-834F-A20F4750EE7F}" type="pres">
      <dgm:prSet presAssocID="{4C42D5EC-3ACD-45AA-9907-1E3423208509}" presName="spacer" presStyleCnt="0"/>
      <dgm:spPr/>
    </dgm:pt>
    <dgm:pt modelId="{515DD72B-EC7D-49D3-9C49-6A0454D332D3}" type="pres">
      <dgm:prSet presAssocID="{87F1BDCC-3AB6-4F9F-BD53-EFCACB19FF2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EDF1F-FB90-43CE-9B16-D8AF8C614F26}" type="pres">
      <dgm:prSet presAssocID="{CCBE2C8A-855B-44FB-B24F-7ACD9A2E9A4E}" presName="spacer" presStyleCnt="0"/>
      <dgm:spPr/>
    </dgm:pt>
    <dgm:pt modelId="{B01BF51C-1FCE-4D14-A6DB-B103E10298AB}" type="pres">
      <dgm:prSet presAssocID="{8C454461-DFB8-4FB5-AFDA-DB83B35D4F2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8D5E15-EB38-41EF-961F-8F4C61559C02}" srcId="{87B6C747-1B51-4CB6-8019-1C17053D1F95}" destId="{74B6EEC3-9718-4160-A5AC-D59F8AABF7FC}" srcOrd="0" destOrd="0" parTransId="{914568EF-B6FF-4EAF-9C3A-18FBBEAD7A94}" sibTransId="{0E150086-9A35-4D21-900D-00FB1260ECEA}"/>
    <dgm:cxn modelId="{6A54400A-10E2-4E73-806C-D8641AB65C9D}" type="presOf" srcId="{74B6EEC3-9718-4160-A5AC-D59F8AABF7FC}" destId="{C08C9256-8737-4BB8-9A0B-DCA81B212BD3}" srcOrd="0" destOrd="0" presId="urn:microsoft.com/office/officeart/2005/8/layout/vList2"/>
    <dgm:cxn modelId="{A91F4CC9-1EAC-4979-9F9C-B6A9861866E2}" type="presOf" srcId="{276F6F18-5E68-466E-B612-E2D04DA5D12F}" destId="{A38FD1DD-8D9A-4A1D-9679-DECB3AD5C200}" srcOrd="0" destOrd="0" presId="urn:microsoft.com/office/officeart/2005/8/layout/vList2"/>
    <dgm:cxn modelId="{36A38EB1-5E69-412F-BD04-9F2B295BAE18}" srcId="{87B6C747-1B51-4CB6-8019-1C17053D1F95}" destId="{276F6F18-5E68-466E-B612-E2D04DA5D12F}" srcOrd="1" destOrd="0" parTransId="{D65ED8CE-AED1-48A5-8497-9DFEF01E6ACC}" sibTransId="{4C42D5EC-3ACD-45AA-9907-1E3423208509}"/>
    <dgm:cxn modelId="{0CED0E1A-BAA2-484C-960B-1B2865BA283A}" srcId="{87B6C747-1B51-4CB6-8019-1C17053D1F95}" destId="{87F1BDCC-3AB6-4F9F-BD53-EFCACB19FF26}" srcOrd="2" destOrd="0" parTransId="{4A0D44D4-341C-458C-9E35-748B419EDCD0}" sibTransId="{CCBE2C8A-855B-44FB-B24F-7ACD9A2E9A4E}"/>
    <dgm:cxn modelId="{67B05C7B-48C7-42B3-9EB7-DEE7C0C89AFE}" srcId="{87B6C747-1B51-4CB6-8019-1C17053D1F95}" destId="{8C454461-DFB8-4FB5-AFDA-DB83B35D4F22}" srcOrd="3" destOrd="0" parTransId="{7D5C57F6-F35E-4F55-935A-FC641F87C3AE}" sibTransId="{7AAD8217-5961-46B0-AC19-CDDDD62EC371}"/>
    <dgm:cxn modelId="{8F4BA026-E4E5-41CD-930F-7270579A8713}" type="presOf" srcId="{87F1BDCC-3AB6-4F9F-BD53-EFCACB19FF26}" destId="{515DD72B-EC7D-49D3-9C49-6A0454D332D3}" srcOrd="0" destOrd="0" presId="urn:microsoft.com/office/officeart/2005/8/layout/vList2"/>
    <dgm:cxn modelId="{16C5D672-D00B-4EF3-ACDB-F0173CC94C40}" type="presOf" srcId="{8C454461-DFB8-4FB5-AFDA-DB83B35D4F22}" destId="{B01BF51C-1FCE-4D14-A6DB-B103E10298AB}" srcOrd="0" destOrd="0" presId="urn:microsoft.com/office/officeart/2005/8/layout/vList2"/>
    <dgm:cxn modelId="{F790FF90-4E57-4869-BE9B-FC0FD18D6CC2}" type="presOf" srcId="{87B6C747-1B51-4CB6-8019-1C17053D1F95}" destId="{21FA9B4E-8009-4912-AC00-D5E0EA425CF3}" srcOrd="0" destOrd="0" presId="urn:microsoft.com/office/officeart/2005/8/layout/vList2"/>
    <dgm:cxn modelId="{B4F39662-8543-4894-A933-9EB491BB074F}" type="presParOf" srcId="{21FA9B4E-8009-4912-AC00-D5E0EA425CF3}" destId="{C08C9256-8737-4BB8-9A0B-DCA81B212BD3}" srcOrd="0" destOrd="0" presId="urn:microsoft.com/office/officeart/2005/8/layout/vList2"/>
    <dgm:cxn modelId="{72A5F4FE-0E9B-47A6-9553-C4A7CA159544}" type="presParOf" srcId="{21FA9B4E-8009-4912-AC00-D5E0EA425CF3}" destId="{C114FD2E-969C-4415-827C-00059C50AA78}" srcOrd="1" destOrd="0" presId="urn:microsoft.com/office/officeart/2005/8/layout/vList2"/>
    <dgm:cxn modelId="{C16BCFFB-D29C-4832-AEEF-CE999C73024C}" type="presParOf" srcId="{21FA9B4E-8009-4912-AC00-D5E0EA425CF3}" destId="{A38FD1DD-8D9A-4A1D-9679-DECB3AD5C200}" srcOrd="2" destOrd="0" presId="urn:microsoft.com/office/officeart/2005/8/layout/vList2"/>
    <dgm:cxn modelId="{1D94E978-3029-4832-93A5-45D91B5B4C5C}" type="presParOf" srcId="{21FA9B4E-8009-4912-AC00-D5E0EA425CF3}" destId="{B46CDED8-ACB6-4F25-834F-A20F4750EE7F}" srcOrd="3" destOrd="0" presId="urn:microsoft.com/office/officeart/2005/8/layout/vList2"/>
    <dgm:cxn modelId="{E54F15FC-CFD9-45DC-84C7-8CF4E25FC140}" type="presParOf" srcId="{21FA9B4E-8009-4912-AC00-D5E0EA425CF3}" destId="{515DD72B-EC7D-49D3-9C49-6A0454D332D3}" srcOrd="4" destOrd="0" presId="urn:microsoft.com/office/officeart/2005/8/layout/vList2"/>
    <dgm:cxn modelId="{E9E36D70-DE74-4FE7-A7C1-CA9CB3967EF4}" type="presParOf" srcId="{21FA9B4E-8009-4912-AC00-D5E0EA425CF3}" destId="{F2BEDF1F-FB90-43CE-9B16-D8AF8C614F26}" srcOrd="5" destOrd="0" presId="urn:microsoft.com/office/officeart/2005/8/layout/vList2"/>
    <dgm:cxn modelId="{4E221AD0-293E-4F79-857F-8AF8CF6847B6}" type="presParOf" srcId="{21FA9B4E-8009-4912-AC00-D5E0EA425CF3}" destId="{B01BF51C-1FCE-4D14-A6DB-B103E10298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68990B-B896-489B-A10B-B14003D16F03}" type="doc">
      <dgm:prSet loTypeId="urn:microsoft.com/office/officeart/2005/8/layout/radial1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FCA64DE-09B5-4EB7-B705-DE21E376536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b="1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Sfidat</a:t>
          </a:r>
          <a:r>
            <a:rPr lang="en-US" sz="23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300" b="1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për</a:t>
          </a:r>
          <a:r>
            <a:rPr lang="en-US" sz="23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2024 </a:t>
          </a:r>
          <a:endParaRPr lang="en-US" sz="2300" dirty="0">
            <a:solidFill>
              <a:schemeClr val="tx1"/>
            </a:solidFill>
          </a:endParaRPr>
        </a:p>
      </dgm:t>
    </dgm:pt>
    <dgm:pt modelId="{5D608903-1A8A-407A-A887-610791BF2C10}" type="parTrans" cxnId="{479E7077-CF4A-4DC8-B5BB-DA53E95922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92FB4EF1-AEFA-421B-8F13-8AEB42424D14}" type="sibTrans" cxnId="{479E7077-CF4A-4DC8-B5BB-DA53E95922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796F1E3-BE3A-46E6-B9BC-E6C06C9A0545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Parashikime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realiste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të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të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ardhurave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të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veta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dhe</a:t>
          </a:r>
          <a:endParaRPr lang="en-US" sz="2000" dirty="0">
            <a:solidFill>
              <a:schemeClr val="tx1"/>
            </a:solidFill>
          </a:endParaRPr>
        </a:p>
        <a:p>
          <a:r>
            <a:rPr lang="en-US" sz="2000" dirty="0" err="1">
              <a:solidFill>
                <a:schemeClr val="tx1"/>
              </a:solidFill>
            </a:rPr>
            <a:t>rritja</a:t>
          </a:r>
          <a:r>
            <a:rPr lang="en-US" sz="2000" dirty="0">
              <a:solidFill>
                <a:schemeClr val="tx1"/>
              </a:solidFill>
            </a:rPr>
            <a:t> e </a:t>
          </a:r>
          <a:r>
            <a:rPr lang="sq-AL" sz="2000" dirty="0">
              <a:solidFill>
                <a:schemeClr val="tx1"/>
              </a:solidFill>
            </a:rPr>
            <a:t>t</a:t>
          </a:r>
          <a:r>
            <a:rPr lang="en-US" sz="2000" dirty="0">
              <a:solidFill>
                <a:schemeClr val="tx1"/>
              </a:solidFill>
            </a:rPr>
            <a:t>ë</a:t>
          </a:r>
          <a:r>
            <a:rPr lang="sq-AL" sz="2000" dirty="0">
              <a:solidFill>
                <a:schemeClr val="tx1"/>
              </a:solidFill>
            </a:rPr>
            <a:t> ardhurave nga </a:t>
          </a:r>
          <a:r>
            <a:rPr lang="en-US" sz="2000" dirty="0">
              <a:solidFill>
                <a:schemeClr val="tx1"/>
              </a:solidFill>
            </a:rPr>
            <a:t>t</a:t>
          </a:r>
          <a:r>
            <a:rPr lang="sq-AL" sz="2000" dirty="0">
              <a:solidFill>
                <a:schemeClr val="tx1"/>
              </a:solidFill>
            </a:rPr>
            <a:t>aksa mbi pasurin</a:t>
          </a:r>
          <a:r>
            <a:rPr lang="en-US" sz="2000" dirty="0">
              <a:solidFill>
                <a:schemeClr val="tx1"/>
              </a:solidFill>
            </a:rPr>
            <a:t>ë</a:t>
          </a:r>
          <a:r>
            <a:rPr lang="sq-AL" sz="2000" dirty="0">
              <a:solidFill>
                <a:schemeClr val="tx1"/>
              </a:solidFill>
            </a:rPr>
            <a:t> e paluajtshme</a:t>
          </a:r>
          <a:endParaRPr lang="en-US" sz="2000" dirty="0">
            <a:solidFill>
              <a:schemeClr val="tx1"/>
            </a:solidFill>
          </a:endParaRPr>
        </a:p>
      </dgm:t>
    </dgm:pt>
    <dgm:pt modelId="{0499B286-4FFE-477C-96DC-57BC6373EFA2}" type="parTrans" cxnId="{CE51CE7F-DEE7-43C0-8473-A55144BAF418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C9971A09-DDCB-447B-BE59-6E3232AE79B7}" type="sibTrans" cxnId="{CE51CE7F-DEE7-43C0-8473-A55144BAF418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216F3AA1-45CF-47B7-A6DE-8419619DE83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>
              <a:solidFill>
                <a:schemeClr val="tx1"/>
              </a:solidFill>
            </a:rPr>
            <a:t>CNSUSI-2024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masat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për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rishikimin</a:t>
          </a:r>
          <a:r>
            <a:rPr lang="en-US" sz="2300" dirty="0">
              <a:solidFill>
                <a:schemeClr val="tx1"/>
              </a:solidFill>
            </a:rPr>
            <a:t> e </a:t>
          </a:r>
          <a:r>
            <a:rPr lang="en-US" sz="2300" dirty="0" err="1">
              <a:solidFill>
                <a:schemeClr val="tx1"/>
              </a:solidFill>
            </a:rPr>
            <a:t>mekanizmit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financimit</a:t>
          </a:r>
          <a:endParaRPr lang="en-US" sz="2300" dirty="0">
            <a:solidFill>
              <a:schemeClr val="tx1"/>
            </a:solidFill>
          </a:endParaRPr>
        </a:p>
      </dgm:t>
    </dgm:pt>
    <dgm:pt modelId="{766A8839-36FC-4E63-8BA4-D0CE0E6F95BF}" type="parTrans" cxnId="{5FE1C150-ABAC-4499-A4CF-316D6FA715CE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4030F5E-00F5-4B36-90D5-5700E485019A}" type="sibTrans" cxnId="{5FE1C150-ABAC-4499-A4CF-316D6FA715C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A419E9D8-DF7B-4308-9EC1-E5219D124829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Moskrijimi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ulja</a:t>
          </a:r>
          <a:r>
            <a:rPr lang="en-US" sz="2300" dirty="0">
              <a:solidFill>
                <a:schemeClr val="tx1"/>
              </a:solidFill>
            </a:rPr>
            <a:t> e </a:t>
          </a:r>
          <a:r>
            <a:rPr lang="en-US" sz="2300" dirty="0" err="1">
              <a:solidFill>
                <a:schemeClr val="tx1"/>
              </a:solidFill>
            </a:rPr>
            <a:t>detyrimeve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prapambetura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CFAD75CD-39EC-4EC8-B5BB-E25D8AEA62A6}" type="parTrans" cxnId="{6948CD12-BA05-49B9-B092-BF70523B52CB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0BE347A-3AFB-4218-BC1F-7B156D84C2F4}" type="sibTrans" cxnId="{6948CD12-BA05-49B9-B092-BF70523B52CB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EC9691C3-DE10-491D-BB3D-8F38F94E9521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Ristrukturim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sistemit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raportimit</a:t>
          </a:r>
          <a:r>
            <a:rPr lang="en-US" sz="2300" dirty="0">
              <a:solidFill>
                <a:schemeClr val="tx1"/>
              </a:solidFill>
            </a:rPr>
            <a:t>, </a:t>
          </a:r>
          <a:r>
            <a:rPr lang="en-US" sz="2300" dirty="0" err="1">
              <a:solidFill>
                <a:schemeClr val="tx1"/>
              </a:solidFill>
            </a:rPr>
            <a:t>kontabilitetit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publik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tabelës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fiskale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30F9F417-8FF5-4CA7-A723-24712921ECC7}" type="parTrans" cxnId="{18F00B3A-4C19-4197-9FD9-5727D492BAD6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A7924D8-FBD6-473D-9A41-BBDD16623A76}" type="sibTrans" cxnId="{18F00B3A-4C19-4197-9FD9-5727D492BAD6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A8760D4-BCE0-43C1-B3CA-645810342E7F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Menaxhimi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situatës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gjendjes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financiare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sipas</a:t>
          </a:r>
          <a:r>
            <a:rPr lang="en-US" sz="2300" dirty="0">
              <a:solidFill>
                <a:schemeClr val="tx1"/>
              </a:solidFill>
            </a:rPr>
            <a:t> NJVQV-</a:t>
          </a:r>
          <a:r>
            <a:rPr lang="en-US" sz="2300" dirty="0" err="1">
              <a:solidFill>
                <a:schemeClr val="tx1"/>
              </a:solidFill>
            </a:rPr>
            <a:t>ve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699C3A4B-4751-401B-8724-13E2CC34C456}" type="parTrans" cxnId="{DB77037A-20AB-40CB-95F3-7D327FD84DCE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79E194F2-A857-4C06-8E5A-277F3A6CE060}" type="sibTrans" cxnId="{DB77037A-20AB-40CB-95F3-7D327FD84DC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48376EC-E24A-4EC9-A462-964F8D5E5EB4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q-AL" sz="2300" dirty="0">
              <a:solidFill>
                <a:schemeClr val="tx1"/>
              </a:solidFill>
            </a:rPr>
            <a:t>Implementimi i AFMIS në nivel vendor.</a:t>
          </a:r>
          <a:endParaRPr lang="en-US" sz="2300" dirty="0">
            <a:solidFill>
              <a:schemeClr val="tx1"/>
            </a:solidFill>
          </a:endParaRPr>
        </a:p>
      </dgm:t>
    </dgm:pt>
    <dgm:pt modelId="{97B8A300-BD42-4FA8-8417-B77917DC8A5F}" type="parTrans" cxnId="{ED447BFD-0932-4AF3-8AC9-0F102E49B4F1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1BA3043-BB58-4779-A8B8-B7C4EDC2EEBA}" type="sibTrans" cxnId="{ED447BFD-0932-4AF3-8AC9-0F102E49B4F1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8C19F606-ACB4-448E-A0FD-990B9C0B57AE}" type="pres">
      <dgm:prSet presAssocID="{9168990B-B896-489B-A10B-B14003D16F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F6A47C-869B-4179-8C13-572063B63F04}" type="pres">
      <dgm:prSet presAssocID="{BFCA64DE-09B5-4EB7-B705-DE21E376536B}" presName="centerShape" presStyleLbl="node0" presStyleIdx="0" presStyleCnt="1" custScaleX="111665" custLinFactNeighborY="-707"/>
      <dgm:spPr/>
      <dgm:t>
        <a:bodyPr/>
        <a:lstStyle/>
        <a:p>
          <a:endParaRPr lang="en-US"/>
        </a:p>
      </dgm:t>
    </dgm:pt>
    <dgm:pt modelId="{25898308-3ACF-407A-A942-919335F6CE8F}" type="pres">
      <dgm:prSet presAssocID="{0499B286-4FFE-477C-96DC-57BC6373EFA2}" presName="Name9" presStyleLbl="parChTrans1D2" presStyleIdx="0" presStyleCnt="6"/>
      <dgm:spPr/>
      <dgm:t>
        <a:bodyPr/>
        <a:lstStyle/>
        <a:p>
          <a:endParaRPr lang="en-US"/>
        </a:p>
      </dgm:t>
    </dgm:pt>
    <dgm:pt modelId="{7525472A-88F1-4ACF-B88C-31E93FE9F757}" type="pres">
      <dgm:prSet presAssocID="{0499B286-4FFE-477C-96DC-57BC6373EFA2}" presName="connTx" presStyleLbl="parChTrans1D2" presStyleIdx="0" presStyleCnt="6"/>
      <dgm:spPr/>
      <dgm:t>
        <a:bodyPr/>
        <a:lstStyle/>
        <a:p>
          <a:endParaRPr lang="en-US"/>
        </a:p>
      </dgm:t>
    </dgm:pt>
    <dgm:pt modelId="{A9AC7D63-DDF6-4CA6-8A29-0C6478617976}" type="pres">
      <dgm:prSet presAssocID="{0796F1E3-BE3A-46E6-B9BC-E6C06C9A0545}" presName="node" presStyleLbl="node1" presStyleIdx="0" presStyleCnt="6" custScaleX="267690" custRadScaleRad="98178" custRadScaleInc="-33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6F36C-2BAD-43C3-AF86-CA995D1D389F}" type="pres">
      <dgm:prSet presAssocID="{766A8839-36FC-4E63-8BA4-D0CE0E6F95BF}" presName="Name9" presStyleLbl="parChTrans1D2" presStyleIdx="1" presStyleCnt="6"/>
      <dgm:spPr/>
      <dgm:t>
        <a:bodyPr/>
        <a:lstStyle/>
        <a:p>
          <a:endParaRPr lang="en-US"/>
        </a:p>
      </dgm:t>
    </dgm:pt>
    <dgm:pt modelId="{F798BDDF-0B93-42A6-B5BE-4D55D7297309}" type="pres">
      <dgm:prSet presAssocID="{766A8839-36FC-4E63-8BA4-D0CE0E6F95BF}" presName="connTx" presStyleLbl="parChTrans1D2" presStyleIdx="1" presStyleCnt="6"/>
      <dgm:spPr/>
      <dgm:t>
        <a:bodyPr/>
        <a:lstStyle/>
        <a:p>
          <a:endParaRPr lang="en-US"/>
        </a:p>
      </dgm:t>
    </dgm:pt>
    <dgm:pt modelId="{04D44CDF-417C-441D-AF87-D66DFA2C2696}" type="pres">
      <dgm:prSet presAssocID="{216F3AA1-45CF-47B7-A6DE-8419619DE83A}" presName="node" presStyleLbl="node1" presStyleIdx="1" presStyleCnt="6" custScaleX="251324" custRadScaleRad="158171" custRadScaleInc="44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DA509-BA8A-4D22-85C7-588701C8779A}" type="pres">
      <dgm:prSet presAssocID="{CFAD75CD-39EC-4EC8-B5BB-E25D8AEA62A6}" presName="Name9" presStyleLbl="parChTrans1D2" presStyleIdx="2" presStyleCnt="6"/>
      <dgm:spPr/>
      <dgm:t>
        <a:bodyPr/>
        <a:lstStyle/>
        <a:p>
          <a:endParaRPr lang="en-US"/>
        </a:p>
      </dgm:t>
    </dgm:pt>
    <dgm:pt modelId="{02EA888E-8770-4B2C-9D40-FD15B01F2CEF}" type="pres">
      <dgm:prSet presAssocID="{CFAD75CD-39EC-4EC8-B5BB-E25D8AEA62A6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9539DB6-9455-4C4A-9887-67A5EBF13C41}" type="pres">
      <dgm:prSet presAssocID="{A419E9D8-DF7B-4308-9EC1-E5219D124829}" presName="node" presStyleLbl="node1" presStyleIdx="2" presStyleCnt="6" custScaleX="263495" custRadScaleRad="162037" custRadScaleInc="-52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874D8-5305-4CC6-BE98-670932739EEE}" type="pres">
      <dgm:prSet presAssocID="{30F9F417-8FF5-4CA7-A723-24712921ECC7}" presName="Name9" presStyleLbl="parChTrans1D2" presStyleIdx="3" presStyleCnt="6"/>
      <dgm:spPr/>
      <dgm:t>
        <a:bodyPr/>
        <a:lstStyle/>
        <a:p>
          <a:endParaRPr lang="en-US"/>
        </a:p>
      </dgm:t>
    </dgm:pt>
    <dgm:pt modelId="{9463EF92-BC12-4AD1-B7BB-3EFC747246DC}" type="pres">
      <dgm:prSet presAssocID="{30F9F417-8FF5-4CA7-A723-24712921ECC7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E64B129-E351-4DAC-8FF6-9A5EFA709317}" type="pres">
      <dgm:prSet presAssocID="{EC9691C3-DE10-491D-BB3D-8F38F94E9521}" presName="node" presStyleLbl="node1" presStyleIdx="3" presStyleCnt="6" custScaleX="278725" custRadScaleRad="105985" custRadScaleInc="-10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533BC-B64A-4BB1-84DB-09F8E3560792}" type="pres">
      <dgm:prSet presAssocID="{699C3A4B-4751-401B-8724-13E2CC34C456}" presName="Name9" presStyleLbl="parChTrans1D2" presStyleIdx="4" presStyleCnt="6"/>
      <dgm:spPr/>
      <dgm:t>
        <a:bodyPr/>
        <a:lstStyle/>
        <a:p>
          <a:endParaRPr lang="en-US"/>
        </a:p>
      </dgm:t>
    </dgm:pt>
    <dgm:pt modelId="{AB2E4054-6929-45D4-AF1E-241973A8EE04}" type="pres">
      <dgm:prSet presAssocID="{699C3A4B-4751-401B-8724-13E2CC34C45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17668CA7-D4B8-461F-8122-CD9105AC07E4}" type="pres">
      <dgm:prSet presAssocID="{0A8760D4-BCE0-43C1-B3CA-645810342E7F}" presName="node" presStyleLbl="node1" presStyleIdx="4" presStyleCnt="6" custScaleX="272775" custScaleY="98216" custRadScaleRad="152008" custRadScaleInc="52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EA259-0D01-407B-A057-9F1E43FE720C}" type="pres">
      <dgm:prSet presAssocID="{97B8A300-BD42-4FA8-8417-B77917DC8A5F}" presName="Name9" presStyleLbl="parChTrans1D2" presStyleIdx="5" presStyleCnt="6"/>
      <dgm:spPr/>
      <dgm:t>
        <a:bodyPr/>
        <a:lstStyle/>
        <a:p>
          <a:endParaRPr lang="en-US"/>
        </a:p>
      </dgm:t>
    </dgm:pt>
    <dgm:pt modelId="{67A13647-F8AD-44B2-9AB0-3AA876E0F4AB}" type="pres">
      <dgm:prSet presAssocID="{97B8A300-BD42-4FA8-8417-B77917DC8A5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33F77D3E-EF3C-4B4E-850B-27A03D42EE40}" type="pres">
      <dgm:prSet presAssocID="{048376EC-E24A-4EC9-A462-964F8D5E5EB4}" presName="node" presStyleLbl="node1" presStyleIdx="5" presStyleCnt="6" custScaleX="205007" custScaleY="75705" custRadScaleRad="165611" custRadScaleInc="-49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298D46-9404-44D1-BBE5-56ED0F3CCB1F}" type="presOf" srcId="{766A8839-36FC-4E63-8BA4-D0CE0E6F95BF}" destId="{F798BDDF-0B93-42A6-B5BE-4D55D7297309}" srcOrd="1" destOrd="0" presId="urn:microsoft.com/office/officeart/2005/8/layout/radial1"/>
    <dgm:cxn modelId="{C27F112E-98F6-42FE-A072-E06A3D537328}" type="presOf" srcId="{0499B286-4FFE-477C-96DC-57BC6373EFA2}" destId="{25898308-3ACF-407A-A942-919335F6CE8F}" srcOrd="0" destOrd="0" presId="urn:microsoft.com/office/officeart/2005/8/layout/radial1"/>
    <dgm:cxn modelId="{DB77037A-20AB-40CB-95F3-7D327FD84DCE}" srcId="{BFCA64DE-09B5-4EB7-B705-DE21E376536B}" destId="{0A8760D4-BCE0-43C1-B3CA-645810342E7F}" srcOrd="4" destOrd="0" parTransId="{699C3A4B-4751-401B-8724-13E2CC34C456}" sibTransId="{79E194F2-A857-4C06-8E5A-277F3A6CE060}"/>
    <dgm:cxn modelId="{6948CD12-BA05-49B9-B092-BF70523B52CB}" srcId="{BFCA64DE-09B5-4EB7-B705-DE21E376536B}" destId="{A419E9D8-DF7B-4308-9EC1-E5219D124829}" srcOrd="2" destOrd="0" parTransId="{CFAD75CD-39EC-4EC8-B5BB-E25D8AEA62A6}" sibTransId="{B0BE347A-3AFB-4218-BC1F-7B156D84C2F4}"/>
    <dgm:cxn modelId="{479E7077-CF4A-4DC8-B5BB-DA53E959224F}" srcId="{9168990B-B896-489B-A10B-B14003D16F03}" destId="{BFCA64DE-09B5-4EB7-B705-DE21E376536B}" srcOrd="0" destOrd="0" parTransId="{5D608903-1A8A-407A-A887-610791BF2C10}" sibTransId="{92FB4EF1-AEFA-421B-8F13-8AEB42424D14}"/>
    <dgm:cxn modelId="{644BD8CC-1F45-4CC2-92A3-90972118ED6E}" type="presOf" srcId="{97B8A300-BD42-4FA8-8417-B77917DC8A5F}" destId="{C3FEA259-0D01-407B-A057-9F1E43FE720C}" srcOrd="0" destOrd="0" presId="urn:microsoft.com/office/officeart/2005/8/layout/radial1"/>
    <dgm:cxn modelId="{E13C6457-3371-430B-9E47-3A39F72EA83B}" type="presOf" srcId="{0A8760D4-BCE0-43C1-B3CA-645810342E7F}" destId="{17668CA7-D4B8-461F-8122-CD9105AC07E4}" srcOrd="0" destOrd="0" presId="urn:microsoft.com/office/officeart/2005/8/layout/radial1"/>
    <dgm:cxn modelId="{5FE1C150-ABAC-4499-A4CF-316D6FA715CE}" srcId="{BFCA64DE-09B5-4EB7-B705-DE21E376536B}" destId="{216F3AA1-45CF-47B7-A6DE-8419619DE83A}" srcOrd="1" destOrd="0" parTransId="{766A8839-36FC-4E63-8BA4-D0CE0E6F95BF}" sibTransId="{44030F5E-00F5-4B36-90D5-5700E485019A}"/>
    <dgm:cxn modelId="{9FE4D2B8-11A0-4735-A5AE-FE13A299D7B4}" type="presOf" srcId="{9168990B-B896-489B-A10B-B14003D16F03}" destId="{8C19F606-ACB4-448E-A0FD-990B9C0B57AE}" srcOrd="0" destOrd="0" presId="urn:microsoft.com/office/officeart/2005/8/layout/radial1"/>
    <dgm:cxn modelId="{E608DAE9-7D46-4C61-85B6-A852658C607E}" type="presOf" srcId="{0499B286-4FFE-477C-96DC-57BC6373EFA2}" destId="{7525472A-88F1-4ACF-B88C-31E93FE9F757}" srcOrd="1" destOrd="0" presId="urn:microsoft.com/office/officeart/2005/8/layout/radial1"/>
    <dgm:cxn modelId="{4E055791-3893-40CF-A512-C858428DEE5B}" type="presOf" srcId="{EC9691C3-DE10-491D-BB3D-8F38F94E9521}" destId="{CE64B129-E351-4DAC-8FF6-9A5EFA709317}" srcOrd="0" destOrd="0" presId="urn:microsoft.com/office/officeart/2005/8/layout/radial1"/>
    <dgm:cxn modelId="{4CC27F0C-ED36-4029-86D0-EB6E561C004B}" type="presOf" srcId="{CFAD75CD-39EC-4EC8-B5BB-E25D8AEA62A6}" destId="{6FFDA509-BA8A-4D22-85C7-588701C8779A}" srcOrd="0" destOrd="0" presId="urn:microsoft.com/office/officeart/2005/8/layout/radial1"/>
    <dgm:cxn modelId="{718592CC-0949-4069-BF9D-5C2A9581C0FD}" type="presOf" srcId="{CFAD75CD-39EC-4EC8-B5BB-E25D8AEA62A6}" destId="{02EA888E-8770-4B2C-9D40-FD15B01F2CEF}" srcOrd="1" destOrd="0" presId="urn:microsoft.com/office/officeart/2005/8/layout/radial1"/>
    <dgm:cxn modelId="{B3DB93B1-CAD2-4E33-9DC6-CAF8E897B57A}" type="presOf" srcId="{30F9F417-8FF5-4CA7-A723-24712921ECC7}" destId="{F0C874D8-5305-4CC6-BE98-670932739EEE}" srcOrd="0" destOrd="0" presId="urn:microsoft.com/office/officeart/2005/8/layout/radial1"/>
    <dgm:cxn modelId="{D0A41B59-4B15-470D-85AA-F85DC06FD656}" type="presOf" srcId="{97B8A300-BD42-4FA8-8417-B77917DC8A5F}" destId="{67A13647-F8AD-44B2-9AB0-3AA876E0F4AB}" srcOrd="1" destOrd="0" presId="urn:microsoft.com/office/officeart/2005/8/layout/radial1"/>
    <dgm:cxn modelId="{0AD9779A-750B-46FE-BB3E-AA1F3B2B566B}" type="presOf" srcId="{699C3A4B-4751-401B-8724-13E2CC34C456}" destId="{AB2E4054-6929-45D4-AF1E-241973A8EE04}" srcOrd="1" destOrd="0" presId="urn:microsoft.com/office/officeart/2005/8/layout/radial1"/>
    <dgm:cxn modelId="{ED447BFD-0932-4AF3-8AC9-0F102E49B4F1}" srcId="{BFCA64DE-09B5-4EB7-B705-DE21E376536B}" destId="{048376EC-E24A-4EC9-A462-964F8D5E5EB4}" srcOrd="5" destOrd="0" parTransId="{97B8A300-BD42-4FA8-8417-B77917DC8A5F}" sibTransId="{41BA3043-BB58-4779-A8B8-B7C4EDC2EEBA}"/>
    <dgm:cxn modelId="{D21B4E75-2A8E-4E62-93A2-DAC34B31618D}" type="presOf" srcId="{30F9F417-8FF5-4CA7-A723-24712921ECC7}" destId="{9463EF92-BC12-4AD1-B7BB-3EFC747246DC}" srcOrd="1" destOrd="0" presId="urn:microsoft.com/office/officeart/2005/8/layout/radial1"/>
    <dgm:cxn modelId="{CE51CE7F-DEE7-43C0-8473-A55144BAF418}" srcId="{BFCA64DE-09B5-4EB7-B705-DE21E376536B}" destId="{0796F1E3-BE3A-46E6-B9BC-E6C06C9A0545}" srcOrd="0" destOrd="0" parTransId="{0499B286-4FFE-477C-96DC-57BC6373EFA2}" sibTransId="{C9971A09-DDCB-447B-BE59-6E3232AE79B7}"/>
    <dgm:cxn modelId="{18F00B3A-4C19-4197-9FD9-5727D492BAD6}" srcId="{BFCA64DE-09B5-4EB7-B705-DE21E376536B}" destId="{EC9691C3-DE10-491D-BB3D-8F38F94E9521}" srcOrd="3" destOrd="0" parTransId="{30F9F417-8FF5-4CA7-A723-24712921ECC7}" sibTransId="{BA7924D8-FBD6-473D-9A41-BBDD16623A76}"/>
    <dgm:cxn modelId="{2CCABCFC-5BD1-4F43-9F21-37E05B313C19}" type="presOf" srcId="{A419E9D8-DF7B-4308-9EC1-E5219D124829}" destId="{B9539DB6-9455-4C4A-9887-67A5EBF13C41}" srcOrd="0" destOrd="0" presId="urn:microsoft.com/office/officeart/2005/8/layout/radial1"/>
    <dgm:cxn modelId="{E2383AB8-4700-4532-A362-DE40298F1FDB}" type="presOf" srcId="{216F3AA1-45CF-47B7-A6DE-8419619DE83A}" destId="{04D44CDF-417C-441D-AF87-D66DFA2C2696}" srcOrd="0" destOrd="0" presId="urn:microsoft.com/office/officeart/2005/8/layout/radial1"/>
    <dgm:cxn modelId="{5D0FA465-6783-40C6-8657-342BBBDC5B8E}" type="presOf" srcId="{699C3A4B-4751-401B-8724-13E2CC34C456}" destId="{8E9533BC-B64A-4BB1-84DB-09F8E3560792}" srcOrd="0" destOrd="0" presId="urn:microsoft.com/office/officeart/2005/8/layout/radial1"/>
    <dgm:cxn modelId="{570106B4-CE2C-4066-86F5-ABC532A95B92}" type="presOf" srcId="{048376EC-E24A-4EC9-A462-964F8D5E5EB4}" destId="{33F77D3E-EF3C-4B4E-850B-27A03D42EE40}" srcOrd="0" destOrd="0" presId="urn:microsoft.com/office/officeart/2005/8/layout/radial1"/>
    <dgm:cxn modelId="{9359832D-8155-43DD-A56E-97B4F66942E5}" type="presOf" srcId="{0796F1E3-BE3A-46E6-B9BC-E6C06C9A0545}" destId="{A9AC7D63-DDF6-4CA6-8A29-0C6478617976}" srcOrd="0" destOrd="0" presId="urn:microsoft.com/office/officeart/2005/8/layout/radial1"/>
    <dgm:cxn modelId="{DE3484EF-881D-4128-9CB1-E63D3E5C1C53}" type="presOf" srcId="{766A8839-36FC-4E63-8BA4-D0CE0E6F95BF}" destId="{1156F36C-2BAD-43C3-AF86-CA995D1D389F}" srcOrd="0" destOrd="0" presId="urn:microsoft.com/office/officeart/2005/8/layout/radial1"/>
    <dgm:cxn modelId="{C72A92FD-EDA6-49BB-AF34-034A5C565B57}" type="presOf" srcId="{BFCA64DE-09B5-4EB7-B705-DE21E376536B}" destId="{7FF6A47C-869B-4179-8C13-572063B63F04}" srcOrd="0" destOrd="0" presId="urn:microsoft.com/office/officeart/2005/8/layout/radial1"/>
    <dgm:cxn modelId="{889B14D6-5B87-497B-AA27-FB367E689B6E}" type="presParOf" srcId="{8C19F606-ACB4-448E-A0FD-990B9C0B57AE}" destId="{7FF6A47C-869B-4179-8C13-572063B63F04}" srcOrd="0" destOrd="0" presId="urn:microsoft.com/office/officeart/2005/8/layout/radial1"/>
    <dgm:cxn modelId="{CAB0E5C0-1405-4805-82D2-82F710F44924}" type="presParOf" srcId="{8C19F606-ACB4-448E-A0FD-990B9C0B57AE}" destId="{25898308-3ACF-407A-A942-919335F6CE8F}" srcOrd="1" destOrd="0" presId="urn:microsoft.com/office/officeart/2005/8/layout/radial1"/>
    <dgm:cxn modelId="{8688E10A-B693-4904-8B7E-A71C28F0BC89}" type="presParOf" srcId="{25898308-3ACF-407A-A942-919335F6CE8F}" destId="{7525472A-88F1-4ACF-B88C-31E93FE9F757}" srcOrd="0" destOrd="0" presId="urn:microsoft.com/office/officeart/2005/8/layout/radial1"/>
    <dgm:cxn modelId="{8EA4D73D-F6A7-455A-BE38-E14329AD2BE0}" type="presParOf" srcId="{8C19F606-ACB4-448E-A0FD-990B9C0B57AE}" destId="{A9AC7D63-DDF6-4CA6-8A29-0C6478617976}" srcOrd="2" destOrd="0" presId="urn:microsoft.com/office/officeart/2005/8/layout/radial1"/>
    <dgm:cxn modelId="{9BE74723-F423-4DE0-AE76-B484BF4B4879}" type="presParOf" srcId="{8C19F606-ACB4-448E-A0FD-990B9C0B57AE}" destId="{1156F36C-2BAD-43C3-AF86-CA995D1D389F}" srcOrd="3" destOrd="0" presId="urn:microsoft.com/office/officeart/2005/8/layout/radial1"/>
    <dgm:cxn modelId="{4243E1E3-92D4-46D0-BC42-77E51B7EFCE2}" type="presParOf" srcId="{1156F36C-2BAD-43C3-AF86-CA995D1D389F}" destId="{F798BDDF-0B93-42A6-B5BE-4D55D7297309}" srcOrd="0" destOrd="0" presId="urn:microsoft.com/office/officeart/2005/8/layout/radial1"/>
    <dgm:cxn modelId="{47624ABC-310B-4F2D-8AEA-FE3ACC4307E4}" type="presParOf" srcId="{8C19F606-ACB4-448E-A0FD-990B9C0B57AE}" destId="{04D44CDF-417C-441D-AF87-D66DFA2C2696}" srcOrd="4" destOrd="0" presId="urn:microsoft.com/office/officeart/2005/8/layout/radial1"/>
    <dgm:cxn modelId="{1DF429B1-CD5F-426E-834D-2A4E8FB7D1D0}" type="presParOf" srcId="{8C19F606-ACB4-448E-A0FD-990B9C0B57AE}" destId="{6FFDA509-BA8A-4D22-85C7-588701C8779A}" srcOrd="5" destOrd="0" presId="urn:microsoft.com/office/officeart/2005/8/layout/radial1"/>
    <dgm:cxn modelId="{2B928368-9767-4AFD-8709-C344AF89FB64}" type="presParOf" srcId="{6FFDA509-BA8A-4D22-85C7-588701C8779A}" destId="{02EA888E-8770-4B2C-9D40-FD15B01F2CEF}" srcOrd="0" destOrd="0" presId="urn:microsoft.com/office/officeart/2005/8/layout/radial1"/>
    <dgm:cxn modelId="{A12B3976-C2EE-494D-BB28-AEE40AA6C4E5}" type="presParOf" srcId="{8C19F606-ACB4-448E-A0FD-990B9C0B57AE}" destId="{B9539DB6-9455-4C4A-9887-67A5EBF13C41}" srcOrd="6" destOrd="0" presId="urn:microsoft.com/office/officeart/2005/8/layout/radial1"/>
    <dgm:cxn modelId="{83BC4470-5D6B-4381-935F-09F36FF64703}" type="presParOf" srcId="{8C19F606-ACB4-448E-A0FD-990B9C0B57AE}" destId="{F0C874D8-5305-4CC6-BE98-670932739EEE}" srcOrd="7" destOrd="0" presId="urn:microsoft.com/office/officeart/2005/8/layout/radial1"/>
    <dgm:cxn modelId="{3E07F8AD-4D2B-4515-B906-F9F164A9958A}" type="presParOf" srcId="{F0C874D8-5305-4CC6-BE98-670932739EEE}" destId="{9463EF92-BC12-4AD1-B7BB-3EFC747246DC}" srcOrd="0" destOrd="0" presId="urn:microsoft.com/office/officeart/2005/8/layout/radial1"/>
    <dgm:cxn modelId="{D5D97A56-19FC-427A-9A03-9D3904048EB7}" type="presParOf" srcId="{8C19F606-ACB4-448E-A0FD-990B9C0B57AE}" destId="{CE64B129-E351-4DAC-8FF6-9A5EFA709317}" srcOrd="8" destOrd="0" presId="urn:microsoft.com/office/officeart/2005/8/layout/radial1"/>
    <dgm:cxn modelId="{2D79C5C6-E30E-4858-9789-77D11786AA28}" type="presParOf" srcId="{8C19F606-ACB4-448E-A0FD-990B9C0B57AE}" destId="{8E9533BC-B64A-4BB1-84DB-09F8E3560792}" srcOrd="9" destOrd="0" presId="urn:microsoft.com/office/officeart/2005/8/layout/radial1"/>
    <dgm:cxn modelId="{C4B272CA-4C35-4D63-B679-87CD5A522E74}" type="presParOf" srcId="{8E9533BC-B64A-4BB1-84DB-09F8E3560792}" destId="{AB2E4054-6929-45D4-AF1E-241973A8EE04}" srcOrd="0" destOrd="0" presId="urn:microsoft.com/office/officeart/2005/8/layout/radial1"/>
    <dgm:cxn modelId="{6F98C723-2BAB-418E-A04A-9568C1A04ED0}" type="presParOf" srcId="{8C19F606-ACB4-448E-A0FD-990B9C0B57AE}" destId="{17668CA7-D4B8-461F-8122-CD9105AC07E4}" srcOrd="10" destOrd="0" presId="urn:microsoft.com/office/officeart/2005/8/layout/radial1"/>
    <dgm:cxn modelId="{5ABBBDE5-F420-4D40-8CF9-78FCB72ED221}" type="presParOf" srcId="{8C19F606-ACB4-448E-A0FD-990B9C0B57AE}" destId="{C3FEA259-0D01-407B-A057-9F1E43FE720C}" srcOrd="11" destOrd="0" presId="urn:microsoft.com/office/officeart/2005/8/layout/radial1"/>
    <dgm:cxn modelId="{AC3B952E-D3F4-4481-937E-6F618C9A131B}" type="presParOf" srcId="{C3FEA259-0D01-407B-A057-9F1E43FE720C}" destId="{67A13647-F8AD-44B2-9AB0-3AA876E0F4AB}" srcOrd="0" destOrd="0" presId="urn:microsoft.com/office/officeart/2005/8/layout/radial1"/>
    <dgm:cxn modelId="{AF13A98C-E025-45EE-AB94-76C27A7B28ED}" type="presParOf" srcId="{8C19F606-ACB4-448E-A0FD-990B9C0B57AE}" destId="{33F77D3E-EF3C-4B4E-850B-27A03D42EE40}" srcOrd="1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050131-C145-4461-8D94-8213F02912E6}" type="doc">
      <dgm:prSet loTypeId="urn:microsoft.com/office/officeart/2008/layout/VerticalCurvedList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AAF5DFA-0518-461E-9CC8-92C6A8DFEC96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Rritja e kapacitetit fiskal të njësive të vetëqeverisjes vendore</a:t>
          </a:r>
          <a:r>
            <a:rPr lang="en-GB" sz="2300" dirty="0">
              <a:solidFill>
                <a:schemeClr val="tx1"/>
              </a:solidFill>
            </a:rPr>
            <a:t>;</a:t>
          </a:r>
          <a:r>
            <a:rPr lang="sq-AL" sz="2300" dirty="0">
              <a:solidFill>
                <a:schemeClr val="tx1"/>
              </a:solidFill>
            </a:rPr>
            <a:t> </a:t>
          </a:r>
          <a:endParaRPr lang="en-US" sz="2300" dirty="0">
            <a:solidFill>
              <a:schemeClr val="tx1"/>
            </a:solidFill>
          </a:endParaRPr>
        </a:p>
      </dgm:t>
    </dgm:pt>
    <dgm:pt modelId="{DF3B37F4-A962-403B-A3BA-957122616894}" type="parTrans" cxnId="{4FAC16DA-E5AC-4818-8C87-AD63ADDDA453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F5B028B7-5C55-45C8-82FB-8D98E5EAC722}" type="sibTrans" cxnId="{4FAC16DA-E5AC-4818-8C87-AD63ADDDA453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974FE36-445E-482B-BAE3-4B5973A9C31F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Rritja e burimeve të financimit të qeverisjes vendore me rreth </a:t>
          </a:r>
          <a:r>
            <a:rPr lang="en-US" sz="2300" b="1" dirty="0">
              <a:solidFill>
                <a:schemeClr val="tx1"/>
              </a:solidFill>
            </a:rPr>
            <a:t>6.4</a:t>
          </a:r>
          <a:r>
            <a:rPr lang="sq-AL" sz="2300" b="1" dirty="0">
              <a:solidFill>
                <a:schemeClr val="tx1"/>
              </a:solidFill>
            </a:rPr>
            <a:t> miliard lekë </a:t>
          </a:r>
          <a:r>
            <a:rPr lang="sq-AL" sz="2300" dirty="0">
              <a:solidFill>
                <a:schemeClr val="tx1"/>
              </a:solidFill>
            </a:rPr>
            <a:t>ose </a:t>
          </a:r>
          <a:r>
            <a:rPr lang="en-US" sz="2300" b="1" dirty="0">
              <a:solidFill>
                <a:schemeClr val="tx1"/>
              </a:solidFill>
            </a:rPr>
            <a:t>10.4</a:t>
          </a:r>
          <a:r>
            <a:rPr lang="sq-AL" sz="2300" b="1" dirty="0">
              <a:solidFill>
                <a:schemeClr val="tx1"/>
              </a:solidFill>
            </a:rPr>
            <a:t> %</a:t>
          </a:r>
          <a:r>
            <a:rPr lang="sq-AL" sz="2300" dirty="0">
              <a:solidFill>
                <a:schemeClr val="tx1"/>
              </a:solidFill>
            </a:rPr>
            <a:t> më shumë se sa plani i vitit </a:t>
          </a:r>
          <a:r>
            <a:rPr lang="en-US" sz="2300" dirty="0">
              <a:solidFill>
                <a:schemeClr val="tx1"/>
              </a:solidFill>
            </a:rPr>
            <a:t>2023</a:t>
          </a:r>
          <a:r>
            <a:rPr lang="en-GB" sz="2300" dirty="0">
              <a:solidFill>
                <a:schemeClr val="tx1"/>
              </a:solidFill>
            </a:rPr>
            <a:t>;</a:t>
          </a:r>
          <a:r>
            <a:rPr lang="sq-AL" sz="2300" dirty="0">
              <a:solidFill>
                <a:schemeClr val="tx1"/>
              </a:solidFill>
            </a:rPr>
            <a:t> </a:t>
          </a:r>
          <a:endParaRPr lang="en-US" sz="2300" dirty="0">
            <a:solidFill>
              <a:schemeClr val="tx1"/>
            </a:solidFill>
          </a:endParaRPr>
        </a:p>
      </dgm:t>
    </dgm:pt>
    <dgm:pt modelId="{0FD3A2DC-DF5D-4926-99AC-92AE59B706ED}" type="parTrans" cxnId="{D4F8D84F-6EEE-4D5C-8C54-1FB2CEE6EF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5117A46B-9C0E-4B2D-B856-2DA5B521D44F}" type="sibTrans" cxnId="{D4F8D84F-6EEE-4D5C-8C54-1FB2CEE6EF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1B4C4C0A-7538-4285-8279-EA0234FA3067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Harmonizimi dhe unifikimi i procedurave për hartimin, zbatimin, raportimin, monitorimin e buxheteve të njësive të vetëqeverisjes vendore, konform standarteve ndërkombëtare; </a:t>
          </a:r>
          <a:endParaRPr lang="en-US" sz="2300" dirty="0">
            <a:solidFill>
              <a:schemeClr val="tx1"/>
            </a:solidFill>
          </a:endParaRPr>
        </a:p>
      </dgm:t>
    </dgm:pt>
    <dgm:pt modelId="{B8F9F11A-95FB-48AB-829F-759281164C26}" type="parTrans" cxnId="{0B7743B4-B813-47F2-84E7-9F48FB9477AD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39456EE4-191E-4BA5-B9B1-F20174451D22}" type="sibTrans" cxnId="{0B7743B4-B813-47F2-84E7-9F48FB9477AD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CDBD8AA-5B4E-4CFD-A2A1-739D0EB2A557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Konsolidimi fiskal dhe qëndrueshmëria e financave të pushtetit vendor</a:t>
          </a:r>
          <a:r>
            <a:rPr lang="en-GB" sz="2300" dirty="0">
              <a:solidFill>
                <a:schemeClr val="tx1"/>
              </a:solidFill>
            </a:rPr>
            <a:t>;</a:t>
          </a:r>
          <a:endParaRPr lang="en-US" sz="2300" dirty="0">
            <a:solidFill>
              <a:schemeClr val="tx1"/>
            </a:solidFill>
          </a:endParaRPr>
        </a:p>
      </dgm:t>
    </dgm:pt>
    <dgm:pt modelId="{70C97D31-1074-4B92-9105-DCA51013BD8B}" type="parTrans" cxnId="{E416E1CA-84CF-48FF-8BA3-0BB753A36FD9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1172044B-1EF0-4DF4-9BBA-B101C1F73278}" type="sibTrans" cxnId="{E416E1CA-84CF-48FF-8BA3-0BB753A36FD9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5AF57AA-E597-4A96-880A-0FC09B8B843B}">
      <dgm:prSet phldrT="[Text]" custT="1"/>
      <dgm:spPr/>
      <dgm:t>
        <a:bodyPr/>
        <a:lstStyle/>
        <a:p>
          <a:r>
            <a:rPr lang="en-GB" sz="2300" dirty="0" err="1">
              <a:solidFill>
                <a:schemeClr val="tx1"/>
              </a:solidFill>
            </a:rPr>
            <a:t>Përmirësimi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procesit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të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sq-AL" sz="2300" dirty="0">
              <a:solidFill>
                <a:schemeClr val="tx1"/>
              </a:solidFill>
            </a:rPr>
            <a:t>buxhetimi</a:t>
          </a:r>
          <a:r>
            <a:rPr lang="en-GB" sz="2300" dirty="0">
              <a:solidFill>
                <a:schemeClr val="tx1"/>
              </a:solidFill>
            </a:rPr>
            <a:t>t</a:t>
          </a:r>
          <a:r>
            <a:rPr lang="sq-AL" sz="2300" dirty="0">
              <a:solidFill>
                <a:schemeClr val="tx1"/>
              </a:solidFill>
            </a:rPr>
            <a:t> mbi bazë produkti, programi dhe funksioni në të gjitha njësitë vetëqeverisjes vendore;</a:t>
          </a:r>
          <a:endParaRPr lang="en-US" sz="2300" dirty="0">
            <a:solidFill>
              <a:schemeClr val="tx1"/>
            </a:solidFill>
          </a:endParaRPr>
        </a:p>
      </dgm:t>
    </dgm:pt>
    <dgm:pt modelId="{59061E59-FFB6-4602-893C-84C2D3A14F89}" type="parTrans" cxnId="{C91496FE-3F59-4DD4-9D7E-76675A76037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975C2BB8-9D15-45E2-B9D3-104FE3704051}" type="sibTrans" cxnId="{C91496FE-3F59-4DD4-9D7E-76675A76037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378AD272-86AE-45F4-83D7-454203DB5167}">
      <dgm:prSet phldrT="[Text]" custT="1"/>
      <dgm:spPr/>
      <dgm:t>
        <a:bodyPr/>
        <a:lstStyle/>
        <a:p>
          <a:r>
            <a:rPr lang="en-GB" sz="2300" dirty="0" err="1">
              <a:solidFill>
                <a:schemeClr val="tx1"/>
              </a:solidFill>
            </a:rPr>
            <a:t>Vazhdimi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pilotimit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të</a:t>
          </a:r>
          <a:r>
            <a:rPr lang="en-GB" sz="2300" dirty="0">
              <a:solidFill>
                <a:schemeClr val="tx1"/>
              </a:solidFill>
            </a:rPr>
            <a:t> NJVQV-</a:t>
          </a:r>
          <a:r>
            <a:rPr lang="en-GB" sz="2300" dirty="0" err="1">
              <a:solidFill>
                <a:schemeClr val="tx1"/>
              </a:solidFill>
            </a:rPr>
            <a:t>ve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për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reformimin</a:t>
          </a:r>
          <a:r>
            <a:rPr lang="en-GB" sz="2300" dirty="0">
              <a:solidFill>
                <a:schemeClr val="tx1"/>
              </a:solidFill>
            </a:rPr>
            <a:t> e </a:t>
          </a:r>
          <a:r>
            <a:rPr lang="en-GB" sz="2300" dirty="0" err="1">
              <a:solidFill>
                <a:schemeClr val="tx1"/>
              </a:solidFill>
            </a:rPr>
            <a:t>programit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buxhetor</a:t>
          </a:r>
          <a:r>
            <a:rPr lang="en-GB" sz="2300" dirty="0">
              <a:solidFill>
                <a:schemeClr val="tx1"/>
              </a:solidFill>
            </a:rPr>
            <a:t>;</a:t>
          </a:r>
          <a:endParaRPr lang="en-US" sz="2300" dirty="0">
            <a:solidFill>
              <a:schemeClr val="tx1"/>
            </a:solidFill>
          </a:endParaRPr>
        </a:p>
      </dgm:t>
    </dgm:pt>
    <dgm:pt modelId="{135442F8-1598-4726-B15E-42DA77BB97EE}" type="parTrans" cxnId="{915D7EA7-1C47-4C9D-9B30-964F3BD57D3A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D2CB69E-6625-463A-9DD8-04565B24A428}" type="sibTrans" cxnId="{915D7EA7-1C47-4C9D-9B30-964F3BD57D3A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2622F7C-789B-488F-87EE-7BC59B252828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Zhvillimi ekonomik lokal dhe ulja e pabarazive midis njësive të vetëqeverisjes vendore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8CD7E22C-A57D-41DA-A1EE-2C43F8D1452A}" type="parTrans" cxnId="{448CF6AB-5CC8-44E3-82A3-4A7616AE75F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42DE57F-AD05-41A6-9B22-FA1AE5BF284E}" type="sibTrans" cxnId="{448CF6AB-5CC8-44E3-82A3-4A7616AE75F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7DA82E1B-128E-4BB5-8C83-EEB5A98E6061}">
      <dgm:prSet phldrT="[Text]"/>
      <dgm:spPr/>
      <dgm:t>
        <a:bodyPr/>
        <a:lstStyle/>
        <a:p>
          <a:endParaRPr lang="en-GB"/>
        </a:p>
      </dgm:t>
    </dgm:pt>
    <dgm:pt modelId="{C254AC64-705C-46F4-800A-3A9164FC5AC1}" type="parTrans" cxnId="{18D92631-2A8B-4739-9911-D21B8F8095D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E880507A-1DB6-4A02-88B6-C488F15464B2}" type="sibTrans" cxnId="{18D92631-2A8B-4739-9911-D21B8F8095D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5B317C6A-85A6-4D25-BED2-9C4BF207EB49}" type="pres">
      <dgm:prSet presAssocID="{55050131-C145-4461-8D94-8213F02912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92486A3-AD9D-4922-892D-B4F55BED1643}" type="pres">
      <dgm:prSet presAssocID="{55050131-C145-4461-8D94-8213F02912E6}" presName="Name1" presStyleCnt="0"/>
      <dgm:spPr/>
    </dgm:pt>
    <dgm:pt modelId="{7D073D6B-4D38-4A71-9AFB-B43A7A7DF56F}" type="pres">
      <dgm:prSet presAssocID="{55050131-C145-4461-8D94-8213F02912E6}" presName="cycle" presStyleCnt="0"/>
      <dgm:spPr/>
    </dgm:pt>
    <dgm:pt modelId="{8E9DD2B7-1AE2-4DA7-920F-3D41A62BC9BE}" type="pres">
      <dgm:prSet presAssocID="{55050131-C145-4461-8D94-8213F02912E6}" presName="srcNode" presStyleLbl="node1" presStyleIdx="0" presStyleCnt="7"/>
      <dgm:spPr/>
    </dgm:pt>
    <dgm:pt modelId="{A2160F7F-06EC-48E1-9630-4D11FC8F5A12}" type="pres">
      <dgm:prSet presAssocID="{55050131-C145-4461-8D94-8213F02912E6}" presName="conn" presStyleLbl="parChTrans1D2" presStyleIdx="0" presStyleCnt="1"/>
      <dgm:spPr/>
      <dgm:t>
        <a:bodyPr/>
        <a:lstStyle/>
        <a:p>
          <a:endParaRPr lang="en-US"/>
        </a:p>
      </dgm:t>
    </dgm:pt>
    <dgm:pt modelId="{8F466CA8-ECE2-4BAB-82D0-1A132E0EE785}" type="pres">
      <dgm:prSet presAssocID="{55050131-C145-4461-8D94-8213F02912E6}" presName="extraNode" presStyleLbl="node1" presStyleIdx="0" presStyleCnt="7"/>
      <dgm:spPr/>
    </dgm:pt>
    <dgm:pt modelId="{BF751645-7883-4290-8786-C208D9BD0E80}" type="pres">
      <dgm:prSet presAssocID="{55050131-C145-4461-8D94-8213F02912E6}" presName="dstNode" presStyleLbl="node1" presStyleIdx="0" presStyleCnt="7"/>
      <dgm:spPr/>
    </dgm:pt>
    <dgm:pt modelId="{CEC995E5-05EA-4255-A480-E12A44EA1F10}" type="pres">
      <dgm:prSet presAssocID="{BAAF5DFA-0518-461E-9CC8-92C6A8DFEC96}" presName="text_1" presStyleLbl="node1" presStyleIdx="0" presStyleCnt="7" custScaleY="86617" custLinFactNeighborX="-175" custLinFactNeighborY="-30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4FBA7-D318-48E1-99B2-76A0B7F03784}" type="pres">
      <dgm:prSet presAssocID="{BAAF5DFA-0518-461E-9CC8-92C6A8DFEC96}" presName="accent_1" presStyleCnt="0"/>
      <dgm:spPr/>
    </dgm:pt>
    <dgm:pt modelId="{E7877156-9DC5-42AA-9598-FE5614D8C2A1}" type="pres">
      <dgm:prSet presAssocID="{BAAF5DFA-0518-461E-9CC8-92C6A8DFEC96}" presName="accentRepeatNode" presStyleLbl="solidFgAcc1" presStyleIdx="0" presStyleCnt="7"/>
      <dgm:spPr/>
    </dgm:pt>
    <dgm:pt modelId="{6725E548-03B6-41AA-B2FF-862A1F4872EF}" type="pres">
      <dgm:prSet presAssocID="{4974FE36-445E-482B-BAE3-4B5973A9C31F}" presName="text_2" presStyleLbl="node1" presStyleIdx="1" presStyleCnt="7" custScaleY="145899" custLinFactNeighborY="-33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BB0D5-5A64-4098-A8D7-62B22FE8620D}" type="pres">
      <dgm:prSet presAssocID="{4974FE36-445E-482B-BAE3-4B5973A9C31F}" presName="accent_2" presStyleCnt="0"/>
      <dgm:spPr/>
    </dgm:pt>
    <dgm:pt modelId="{BCA3006F-736D-461E-8298-FB0ED3905748}" type="pres">
      <dgm:prSet presAssocID="{4974FE36-445E-482B-BAE3-4B5973A9C31F}" presName="accentRepeatNode" presStyleLbl="solidFgAcc1" presStyleIdx="1" presStyleCnt="7"/>
      <dgm:spPr/>
    </dgm:pt>
    <dgm:pt modelId="{3DC5446C-ADEF-460B-A34A-98A6E48B1862}" type="pres">
      <dgm:prSet presAssocID="{1B4C4C0A-7538-4285-8279-EA0234FA3067}" presName="text_3" presStyleLbl="node1" presStyleIdx="2" presStyleCnt="7" custScaleY="15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BC85C-B9E1-4A5B-B58D-89EA82B051EB}" type="pres">
      <dgm:prSet presAssocID="{1B4C4C0A-7538-4285-8279-EA0234FA3067}" presName="accent_3" presStyleCnt="0"/>
      <dgm:spPr/>
    </dgm:pt>
    <dgm:pt modelId="{40863219-AEAF-44A4-AF45-7FF99DC5E59C}" type="pres">
      <dgm:prSet presAssocID="{1B4C4C0A-7538-4285-8279-EA0234FA3067}" presName="accentRepeatNode" presStyleLbl="solidFgAcc1" presStyleIdx="2" presStyleCnt="7"/>
      <dgm:spPr/>
    </dgm:pt>
    <dgm:pt modelId="{924DC57B-C31F-4560-9C27-F74C77ACA5C8}" type="pres">
      <dgm:prSet presAssocID="{BCDBD8AA-5B4E-4CFD-A2A1-739D0EB2A55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50885-B10E-4768-93A8-AFC85D7113FF}" type="pres">
      <dgm:prSet presAssocID="{BCDBD8AA-5B4E-4CFD-A2A1-739D0EB2A557}" presName="accent_4" presStyleCnt="0"/>
      <dgm:spPr/>
    </dgm:pt>
    <dgm:pt modelId="{92F537AA-C8AE-4A62-9886-8471B56C50B6}" type="pres">
      <dgm:prSet presAssocID="{BCDBD8AA-5B4E-4CFD-A2A1-739D0EB2A557}" presName="accentRepeatNode" presStyleLbl="solidFgAcc1" presStyleIdx="3" presStyleCnt="7"/>
      <dgm:spPr/>
    </dgm:pt>
    <dgm:pt modelId="{F7BE7BF9-BACD-4F49-8BA8-03D8BEB65E9A}" type="pres">
      <dgm:prSet presAssocID="{B5AF57AA-E597-4A96-880A-0FC09B8B843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7C259-17A2-479F-A2E7-F6AA625BE105}" type="pres">
      <dgm:prSet presAssocID="{B5AF57AA-E597-4A96-880A-0FC09B8B843B}" presName="accent_5" presStyleCnt="0"/>
      <dgm:spPr/>
    </dgm:pt>
    <dgm:pt modelId="{D90297DB-9A8F-43A2-B9CE-A5FAAE3F84E0}" type="pres">
      <dgm:prSet presAssocID="{B5AF57AA-E597-4A96-880A-0FC09B8B843B}" presName="accentRepeatNode" presStyleLbl="solidFgAcc1" presStyleIdx="4" presStyleCnt="7"/>
      <dgm:spPr/>
    </dgm:pt>
    <dgm:pt modelId="{06B5378E-ADE0-40BA-96B5-A5912D0C7228}" type="pres">
      <dgm:prSet presAssocID="{378AD272-86AE-45F4-83D7-454203DB516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5B5EF-E8C0-4DC2-A6EA-DA5A55E2B49B}" type="pres">
      <dgm:prSet presAssocID="{378AD272-86AE-45F4-83D7-454203DB5167}" presName="accent_6" presStyleCnt="0"/>
      <dgm:spPr/>
    </dgm:pt>
    <dgm:pt modelId="{590A5F74-1AA1-41D7-A72F-1F758B60F090}" type="pres">
      <dgm:prSet presAssocID="{378AD272-86AE-45F4-83D7-454203DB5167}" presName="accentRepeatNode" presStyleLbl="solidFgAcc1" presStyleIdx="5" presStyleCnt="7"/>
      <dgm:spPr/>
    </dgm:pt>
    <dgm:pt modelId="{6FDE134F-231A-4BE0-9261-695DB9D0F0D7}" type="pres">
      <dgm:prSet presAssocID="{B2622F7C-789B-488F-87EE-7BC59B25282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DAC29-3E92-4EE4-AD3B-7FC88B378C3C}" type="pres">
      <dgm:prSet presAssocID="{B2622F7C-789B-488F-87EE-7BC59B252828}" presName="accent_7" presStyleCnt="0"/>
      <dgm:spPr/>
    </dgm:pt>
    <dgm:pt modelId="{ED7BA2A9-0EB9-4BCE-A3B8-13E78F1B9649}" type="pres">
      <dgm:prSet presAssocID="{B2622F7C-789B-488F-87EE-7BC59B252828}" presName="accentRepeatNode" presStyleLbl="solidFgAcc1" presStyleIdx="6" presStyleCnt="7"/>
      <dgm:spPr/>
    </dgm:pt>
  </dgm:ptLst>
  <dgm:cxnLst>
    <dgm:cxn modelId="{18D92631-2A8B-4739-9911-D21B8F8095D2}" srcId="{55050131-C145-4461-8D94-8213F02912E6}" destId="{7DA82E1B-128E-4BB5-8C83-EEB5A98E6061}" srcOrd="7" destOrd="0" parTransId="{C254AC64-705C-46F4-800A-3A9164FC5AC1}" sibTransId="{E880507A-1DB6-4A02-88B6-C488F15464B2}"/>
    <dgm:cxn modelId="{0B7743B4-B813-47F2-84E7-9F48FB9477AD}" srcId="{55050131-C145-4461-8D94-8213F02912E6}" destId="{1B4C4C0A-7538-4285-8279-EA0234FA3067}" srcOrd="2" destOrd="0" parTransId="{B8F9F11A-95FB-48AB-829F-759281164C26}" sibTransId="{39456EE4-191E-4BA5-B9B1-F20174451D22}"/>
    <dgm:cxn modelId="{E30FF30B-3404-4795-818B-040474B15941}" type="presOf" srcId="{B2622F7C-789B-488F-87EE-7BC59B252828}" destId="{6FDE134F-231A-4BE0-9261-695DB9D0F0D7}" srcOrd="0" destOrd="0" presId="urn:microsoft.com/office/officeart/2008/layout/VerticalCurvedList"/>
    <dgm:cxn modelId="{3C6966E3-0C3A-4C54-BE04-7C5CE1586D7A}" type="presOf" srcId="{F5B028B7-5C55-45C8-82FB-8D98E5EAC722}" destId="{A2160F7F-06EC-48E1-9630-4D11FC8F5A12}" srcOrd="0" destOrd="0" presId="urn:microsoft.com/office/officeart/2008/layout/VerticalCurvedList"/>
    <dgm:cxn modelId="{5C215EF0-73AA-4080-BBEB-00144452564B}" type="presOf" srcId="{BAAF5DFA-0518-461E-9CC8-92C6A8DFEC96}" destId="{CEC995E5-05EA-4255-A480-E12A44EA1F10}" srcOrd="0" destOrd="0" presId="urn:microsoft.com/office/officeart/2008/layout/VerticalCurvedList"/>
    <dgm:cxn modelId="{B8EDE609-FCE5-4DEA-ABB1-C8065ACB1A1A}" type="presOf" srcId="{1B4C4C0A-7538-4285-8279-EA0234FA3067}" destId="{3DC5446C-ADEF-460B-A34A-98A6E48B1862}" srcOrd="0" destOrd="0" presId="urn:microsoft.com/office/officeart/2008/layout/VerticalCurvedList"/>
    <dgm:cxn modelId="{4FAC16DA-E5AC-4818-8C87-AD63ADDDA453}" srcId="{55050131-C145-4461-8D94-8213F02912E6}" destId="{BAAF5DFA-0518-461E-9CC8-92C6A8DFEC96}" srcOrd="0" destOrd="0" parTransId="{DF3B37F4-A962-403B-A3BA-957122616894}" sibTransId="{F5B028B7-5C55-45C8-82FB-8D98E5EAC722}"/>
    <dgm:cxn modelId="{C91496FE-3F59-4DD4-9D7E-76675A760372}" srcId="{55050131-C145-4461-8D94-8213F02912E6}" destId="{B5AF57AA-E597-4A96-880A-0FC09B8B843B}" srcOrd="4" destOrd="0" parTransId="{59061E59-FFB6-4602-893C-84C2D3A14F89}" sibTransId="{975C2BB8-9D15-45E2-B9D3-104FE3704051}"/>
    <dgm:cxn modelId="{D4F8D84F-6EEE-4D5C-8C54-1FB2CEE6EF4F}" srcId="{55050131-C145-4461-8D94-8213F02912E6}" destId="{4974FE36-445E-482B-BAE3-4B5973A9C31F}" srcOrd="1" destOrd="0" parTransId="{0FD3A2DC-DF5D-4926-99AC-92AE59B706ED}" sibTransId="{5117A46B-9C0E-4B2D-B856-2DA5B521D44F}"/>
    <dgm:cxn modelId="{0B1E8176-BA90-4EBF-84B1-24AA755A8380}" type="presOf" srcId="{B5AF57AA-E597-4A96-880A-0FC09B8B843B}" destId="{F7BE7BF9-BACD-4F49-8BA8-03D8BEB65E9A}" srcOrd="0" destOrd="0" presId="urn:microsoft.com/office/officeart/2008/layout/VerticalCurvedList"/>
    <dgm:cxn modelId="{47B879B5-690F-45BB-A4F2-0F4288EB9D64}" type="presOf" srcId="{378AD272-86AE-45F4-83D7-454203DB5167}" destId="{06B5378E-ADE0-40BA-96B5-A5912D0C7228}" srcOrd="0" destOrd="0" presId="urn:microsoft.com/office/officeart/2008/layout/VerticalCurvedList"/>
    <dgm:cxn modelId="{76027C84-8E71-4552-909B-EEF5116E6F46}" type="presOf" srcId="{BCDBD8AA-5B4E-4CFD-A2A1-739D0EB2A557}" destId="{924DC57B-C31F-4560-9C27-F74C77ACA5C8}" srcOrd="0" destOrd="0" presId="urn:microsoft.com/office/officeart/2008/layout/VerticalCurvedList"/>
    <dgm:cxn modelId="{84ADCB19-0CA4-4172-85AF-CD25B4365730}" type="presOf" srcId="{4974FE36-445E-482B-BAE3-4B5973A9C31F}" destId="{6725E548-03B6-41AA-B2FF-862A1F4872EF}" srcOrd="0" destOrd="0" presId="urn:microsoft.com/office/officeart/2008/layout/VerticalCurvedList"/>
    <dgm:cxn modelId="{2F21A42A-4ACC-47B7-9FD3-3F4F05400A40}" type="presOf" srcId="{55050131-C145-4461-8D94-8213F02912E6}" destId="{5B317C6A-85A6-4D25-BED2-9C4BF207EB49}" srcOrd="0" destOrd="0" presId="urn:microsoft.com/office/officeart/2008/layout/VerticalCurvedList"/>
    <dgm:cxn modelId="{915D7EA7-1C47-4C9D-9B30-964F3BD57D3A}" srcId="{55050131-C145-4461-8D94-8213F02912E6}" destId="{378AD272-86AE-45F4-83D7-454203DB5167}" srcOrd="5" destOrd="0" parTransId="{135442F8-1598-4726-B15E-42DA77BB97EE}" sibTransId="{0D2CB69E-6625-463A-9DD8-04565B24A428}"/>
    <dgm:cxn modelId="{E416E1CA-84CF-48FF-8BA3-0BB753A36FD9}" srcId="{55050131-C145-4461-8D94-8213F02912E6}" destId="{BCDBD8AA-5B4E-4CFD-A2A1-739D0EB2A557}" srcOrd="3" destOrd="0" parTransId="{70C97D31-1074-4B92-9105-DCA51013BD8B}" sibTransId="{1172044B-1EF0-4DF4-9BBA-B101C1F73278}"/>
    <dgm:cxn modelId="{448CF6AB-5CC8-44E3-82A3-4A7616AE75FE}" srcId="{55050131-C145-4461-8D94-8213F02912E6}" destId="{B2622F7C-789B-488F-87EE-7BC59B252828}" srcOrd="6" destOrd="0" parTransId="{8CD7E22C-A57D-41DA-A1EE-2C43F8D1452A}" sibTransId="{442DE57F-AD05-41A6-9B22-FA1AE5BF284E}"/>
    <dgm:cxn modelId="{6AD4D36A-5D58-4610-822B-8007EA8CD7E2}" type="presParOf" srcId="{5B317C6A-85A6-4D25-BED2-9C4BF207EB49}" destId="{B92486A3-AD9D-4922-892D-B4F55BED1643}" srcOrd="0" destOrd="0" presId="urn:microsoft.com/office/officeart/2008/layout/VerticalCurvedList"/>
    <dgm:cxn modelId="{7EEBE7D4-B020-47E8-8041-8F5974E71E2B}" type="presParOf" srcId="{B92486A3-AD9D-4922-892D-B4F55BED1643}" destId="{7D073D6B-4D38-4A71-9AFB-B43A7A7DF56F}" srcOrd="0" destOrd="0" presId="urn:microsoft.com/office/officeart/2008/layout/VerticalCurvedList"/>
    <dgm:cxn modelId="{DA18EAFA-F91B-481C-A5C5-7F9969970A30}" type="presParOf" srcId="{7D073D6B-4D38-4A71-9AFB-B43A7A7DF56F}" destId="{8E9DD2B7-1AE2-4DA7-920F-3D41A62BC9BE}" srcOrd="0" destOrd="0" presId="urn:microsoft.com/office/officeart/2008/layout/VerticalCurvedList"/>
    <dgm:cxn modelId="{C7196E7F-7F5A-4012-B530-805731F522F1}" type="presParOf" srcId="{7D073D6B-4D38-4A71-9AFB-B43A7A7DF56F}" destId="{A2160F7F-06EC-48E1-9630-4D11FC8F5A12}" srcOrd="1" destOrd="0" presId="urn:microsoft.com/office/officeart/2008/layout/VerticalCurvedList"/>
    <dgm:cxn modelId="{58808516-9A3B-47B9-9A7E-7510DFA3CB28}" type="presParOf" srcId="{7D073D6B-4D38-4A71-9AFB-B43A7A7DF56F}" destId="{8F466CA8-ECE2-4BAB-82D0-1A132E0EE785}" srcOrd="2" destOrd="0" presId="urn:microsoft.com/office/officeart/2008/layout/VerticalCurvedList"/>
    <dgm:cxn modelId="{2C607629-085F-4245-826C-261ED29F36B1}" type="presParOf" srcId="{7D073D6B-4D38-4A71-9AFB-B43A7A7DF56F}" destId="{BF751645-7883-4290-8786-C208D9BD0E80}" srcOrd="3" destOrd="0" presId="urn:microsoft.com/office/officeart/2008/layout/VerticalCurvedList"/>
    <dgm:cxn modelId="{BD8FB681-236A-40BF-BEA1-6B0F7E2F125C}" type="presParOf" srcId="{B92486A3-AD9D-4922-892D-B4F55BED1643}" destId="{CEC995E5-05EA-4255-A480-E12A44EA1F10}" srcOrd="1" destOrd="0" presId="urn:microsoft.com/office/officeart/2008/layout/VerticalCurvedList"/>
    <dgm:cxn modelId="{53D24CEA-46D6-4A2A-A056-1E6FAD046CBA}" type="presParOf" srcId="{B92486A3-AD9D-4922-892D-B4F55BED1643}" destId="{47A4FBA7-D318-48E1-99B2-76A0B7F03784}" srcOrd="2" destOrd="0" presId="urn:microsoft.com/office/officeart/2008/layout/VerticalCurvedList"/>
    <dgm:cxn modelId="{6DC8549B-2986-442E-8068-D551B20E1781}" type="presParOf" srcId="{47A4FBA7-D318-48E1-99B2-76A0B7F03784}" destId="{E7877156-9DC5-42AA-9598-FE5614D8C2A1}" srcOrd="0" destOrd="0" presId="urn:microsoft.com/office/officeart/2008/layout/VerticalCurvedList"/>
    <dgm:cxn modelId="{6C2105F2-0787-4FAF-8C65-89AED531B25C}" type="presParOf" srcId="{B92486A3-AD9D-4922-892D-B4F55BED1643}" destId="{6725E548-03B6-41AA-B2FF-862A1F4872EF}" srcOrd="3" destOrd="0" presId="urn:microsoft.com/office/officeart/2008/layout/VerticalCurvedList"/>
    <dgm:cxn modelId="{E5FBBD92-73CD-48C6-93D6-0F43AB778358}" type="presParOf" srcId="{B92486A3-AD9D-4922-892D-B4F55BED1643}" destId="{605BB0D5-5A64-4098-A8D7-62B22FE8620D}" srcOrd="4" destOrd="0" presId="urn:microsoft.com/office/officeart/2008/layout/VerticalCurvedList"/>
    <dgm:cxn modelId="{FD3E4747-C88B-48F0-90F4-C1AAB692425B}" type="presParOf" srcId="{605BB0D5-5A64-4098-A8D7-62B22FE8620D}" destId="{BCA3006F-736D-461E-8298-FB0ED3905748}" srcOrd="0" destOrd="0" presId="urn:microsoft.com/office/officeart/2008/layout/VerticalCurvedList"/>
    <dgm:cxn modelId="{8A7EDAA2-BF8B-41DA-AB70-81CE18600098}" type="presParOf" srcId="{B92486A3-AD9D-4922-892D-B4F55BED1643}" destId="{3DC5446C-ADEF-460B-A34A-98A6E48B1862}" srcOrd="5" destOrd="0" presId="urn:microsoft.com/office/officeart/2008/layout/VerticalCurvedList"/>
    <dgm:cxn modelId="{B6F84832-A3E0-4CE8-B694-B9DCFD63DE1A}" type="presParOf" srcId="{B92486A3-AD9D-4922-892D-B4F55BED1643}" destId="{19BBC85C-B9E1-4A5B-B58D-89EA82B051EB}" srcOrd="6" destOrd="0" presId="urn:microsoft.com/office/officeart/2008/layout/VerticalCurvedList"/>
    <dgm:cxn modelId="{7726E82E-A940-44CB-AFA8-D2D5088FEBCC}" type="presParOf" srcId="{19BBC85C-B9E1-4A5B-B58D-89EA82B051EB}" destId="{40863219-AEAF-44A4-AF45-7FF99DC5E59C}" srcOrd="0" destOrd="0" presId="urn:microsoft.com/office/officeart/2008/layout/VerticalCurvedList"/>
    <dgm:cxn modelId="{596DF1E0-AF11-4673-9D59-D06B6691E3A1}" type="presParOf" srcId="{B92486A3-AD9D-4922-892D-B4F55BED1643}" destId="{924DC57B-C31F-4560-9C27-F74C77ACA5C8}" srcOrd="7" destOrd="0" presId="urn:microsoft.com/office/officeart/2008/layout/VerticalCurvedList"/>
    <dgm:cxn modelId="{3C3F30D7-31F6-4C6B-BF4B-A5AE06D501F7}" type="presParOf" srcId="{B92486A3-AD9D-4922-892D-B4F55BED1643}" destId="{69650885-B10E-4768-93A8-AFC85D7113FF}" srcOrd="8" destOrd="0" presId="urn:microsoft.com/office/officeart/2008/layout/VerticalCurvedList"/>
    <dgm:cxn modelId="{B4CF7088-C2D7-4012-9B77-1C7731AE1BE4}" type="presParOf" srcId="{69650885-B10E-4768-93A8-AFC85D7113FF}" destId="{92F537AA-C8AE-4A62-9886-8471B56C50B6}" srcOrd="0" destOrd="0" presId="urn:microsoft.com/office/officeart/2008/layout/VerticalCurvedList"/>
    <dgm:cxn modelId="{67377B84-924F-4B12-8A23-FC5E02C67B0F}" type="presParOf" srcId="{B92486A3-AD9D-4922-892D-B4F55BED1643}" destId="{F7BE7BF9-BACD-4F49-8BA8-03D8BEB65E9A}" srcOrd="9" destOrd="0" presId="urn:microsoft.com/office/officeart/2008/layout/VerticalCurvedList"/>
    <dgm:cxn modelId="{ADBA8BAC-9A9A-4E69-AB2F-EF436CC9CE25}" type="presParOf" srcId="{B92486A3-AD9D-4922-892D-B4F55BED1643}" destId="{F467C259-17A2-479F-A2E7-F6AA625BE105}" srcOrd="10" destOrd="0" presId="urn:microsoft.com/office/officeart/2008/layout/VerticalCurvedList"/>
    <dgm:cxn modelId="{49394D71-3796-4981-8DDA-E435D1C17C69}" type="presParOf" srcId="{F467C259-17A2-479F-A2E7-F6AA625BE105}" destId="{D90297DB-9A8F-43A2-B9CE-A5FAAE3F84E0}" srcOrd="0" destOrd="0" presId="urn:microsoft.com/office/officeart/2008/layout/VerticalCurvedList"/>
    <dgm:cxn modelId="{57200CA1-7945-4756-96A1-353EA8BBCA74}" type="presParOf" srcId="{B92486A3-AD9D-4922-892D-B4F55BED1643}" destId="{06B5378E-ADE0-40BA-96B5-A5912D0C7228}" srcOrd="11" destOrd="0" presId="urn:microsoft.com/office/officeart/2008/layout/VerticalCurvedList"/>
    <dgm:cxn modelId="{624BD844-6B9B-48BC-9221-1AC95100B9BA}" type="presParOf" srcId="{B92486A3-AD9D-4922-892D-B4F55BED1643}" destId="{1BF5B5EF-E8C0-4DC2-A6EA-DA5A55E2B49B}" srcOrd="12" destOrd="0" presId="urn:microsoft.com/office/officeart/2008/layout/VerticalCurvedList"/>
    <dgm:cxn modelId="{1D323226-9EC4-4C19-A79A-3EC2F829F3C2}" type="presParOf" srcId="{1BF5B5EF-E8C0-4DC2-A6EA-DA5A55E2B49B}" destId="{590A5F74-1AA1-41D7-A72F-1F758B60F090}" srcOrd="0" destOrd="0" presId="urn:microsoft.com/office/officeart/2008/layout/VerticalCurvedList"/>
    <dgm:cxn modelId="{54EB4B9D-2A20-4771-BD01-3A032D5AB135}" type="presParOf" srcId="{B92486A3-AD9D-4922-892D-B4F55BED1643}" destId="{6FDE134F-231A-4BE0-9261-695DB9D0F0D7}" srcOrd="13" destOrd="0" presId="urn:microsoft.com/office/officeart/2008/layout/VerticalCurvedList"/>
    <dgm:cxn modelId="{28F0375E-9C06-4DE5-B94C-1FDDA297FAD4}" type="presParOf" srcId="{B92486A3-AD9D-4922-892D-B4F55BED1643}" destId="{BFDDAC29-3E92-4EE4-AD3B-7FC88B378C3C}" srcOrd="14" destOrd="0" presId="urn:microsoft.com/office/officeart/2008/layout/VerticalCurvedList"/>
    <dgm:cxn modelId="{B139B8C2-7AEA-455C-B971-CF2FDB0CC3BD}" type="presParOf" srcId="{BFDDAC29-3E92-4EE4-AD3B-7FC88B378C3C}" destId="{ED7BA2A9-0EB9-4BCE-A3B8-13E78F1B96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61F27-DFA6-461C-A5EF-75894CF6633F}">
      <dsp:nvSpPr>
        <dsp:cNvPr id="0" name=""/>
        <dsp:cNvSpPr/>
      </dsp:nvSpPr>
      <dsp:spPr>
        <a:xfrm>
          <a:off x="0" y="2296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Rritja e mbështetjes së dhënë nga buxheti qendror për pushtetin vendor në formën e transfertave (transferta e pakushtëzuar dhe sektoriale).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40641"/>
        <a:ext cx="11355503" cy="708809"/>
      </dsp:txXfrm>
    </dsp:sp>
    <dsp:sp modelId="{73BBF14E-032F-4DDE-AA93-960BA7953A77}">
      <dsp:nvSpPr>
        <dsp:cNvPr id="0" name=""/>
        <dsp:cNvSpPr/>
      </dsp:nvSpPr>
      <dsp:spPr>
        <a:xfrm>
          <a:off x="0" y="802013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Q</a:t>
          </a:r>
          <a:r>
            <a:rPr lang="sq-AL" sz="2200" kern="1200" dirty="0">
              <a:solidFill>
                <a:schemeClr val="tx1"/>
              </a:solidFill>
            </a:rPr>
            <a:t>ëndrueshmëri </a:t>
          </a:r>
          <a:r>
            <a:rPr lang="en-GB" sz="2200" kern="1200" dirty="0">
              <a:solidFill>
                <a:schemeClr val="tx1"/>
              </a:solidFill>
            </a:rPr>
            <a:t>n</a:t>
          </a:r>
          <a:r>
            <a:rPr lang="sq-AL" sz="2200" kern="1200" dirty="0">
              <a:solidFill>
                <a:schemeClr val="tx1"/>
              </a:solidFill>
            </a:rPr>
            <a:t>ë transfertë</a:t>
          </a:r>
          <a:r>
            <a:rPr lang="en-GB" sz="2200" kern="1200" dirty="0">
              <a:solidFill>
                <a:schemeClr val="tx1"/>
              </a:solidFill>
            </a:rPr>
            <a:t>n e</a:t>
          </a:r>
          <a:r>
            <a:rPr lang="sq-AL" sz="2200" kern="1200" dirty="0">
              <a:solidFill>
                <a:schemeClr val="tx1"/>
              </a:solidFill>
            </a:rPr>
            <a:t> pakushtëzuar</a:t>
          </a:r>
          <a:r>
            <a:rPr lang="en-US" sz="2200" kern="1200" dirty="0">
              <a:solidFill>
                <a:schemeClr val="tx1"/>
              </a:solidFill>
            </a:rPr>
            <a:t>, 1% e PBB dhe </a:t>
          </a:r>
          <a:r>
            <a:rPr lang="en-US" sz="2200" kern="1200" dirty="0" err="1">
              <a:solidFill>
                <a:schemeClr val="tx1"/>
              </a:solidFill>
            </a:rPr>
            <a:t>jo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më</a:t>
          </a:r>
          <a:r>
            <a:rPr lang="en-US" sz="2200" kern="1200" dirty="0">
              <a:solidFill>
                <a:schemeClr val="tx1"/>
              </a:solidFill>
            </a:rPr>
            <a:t> e </a:t>
          </a:r>
          <a:r>
            <a:rPr lang="en-US" sz="2200" kern="1200" dirty="0" err="1">
              <a:solidFill>
                <a:schemeClr val="tx1"/>
              </a:solidFill>
            </a:rPr>
            <a:t>ulët</a:t>
          </a:r>
          <a:r>
            <a:rPr lang="en-US" sz="2200" kern="1200" dirty="0">
              <a:solidFill>
                <a:schemeClr val="tx1"/>
              </a:solidFill>
            </a:rPr>
            <a:t> se </a:t>
          </a:r>
          <a:r>
            <a:rPr lang="en-US" sz="2200" kern="1200" dirty="0" err="1">
              <a:solidFill>
                <a:schemeClr val="tx1"/>
              </a:solidFill>
            </a:rPr>
            <a:t>një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vit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më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parë</a:t>
          </a:r>
          <a:r>
            <a:rPr lang="sq-AL" sz="2200" kern="1200" dirty="0">
              <a:solidFill>
                <a:schemeClr val="tx1"/>
              </a:solidFill>
            </a:rPr>
            <a:t>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840358"/>
        <a:ext cx="11355503" cy="708809"/>
      </dsp:txXfrm>
    </dsp:sp>
    <dsp:sp modelId="{9B8AD403-7C57-4107-8B47-48DF035820FC}">
      <dsp:nvSpPr>
        <dsp:cNvPr id="0" name=""/>
        <dsp:cNvSpPr/>
      </dsp:nvSpPr>
      <dsp:spPr>
        <a:xfrm>
          <a:off x="0" y="1601730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R</a:t>
          </a:r>
          <a:r>
            <a:rPr lang="sq-AL" sz="2200" kern="1200" dirty="0">
              <a:solidFill>
                <a:schemeClr val="tx1"/>
              </a:solidFill>
            </a:rPr>
            <a:t>ritj</a:t>
          </a:r>
          <a:r>
            <a:rPr lang="en-GB" sz="2200" kern="1200" dirty="0">
              <a:solidFill>
                <a:schemeClr val="tx1"/>
              </a:solidFill>
            </a:rPr>
            <a:t>a</a:t>
          </a:r>
          <a:r>
            <a:rPr lang="sq-AL" sz="2200" kern="1200" dirty="0">
              <a:solidFill>
                <a:schemeClr val="tx1"/>
              </a:solidFill>
            </a:rPr>
            <a:t> </a:t>
          </a:r>
          <a:r>
            <a:rPr lang="en-GB" sz="2200" kern="1200" dirty="0">
              <a:solidFill>
                <a:schemeClr val="tx1"/>
              </a:solidFill>
            </a:rPr>
            <a:t>e</a:t>
          </a:r>
          <a:r>
            <a:rPr lang="sq-AL" sz="2200" kern="1200" dirty="0">
              <a:solidFill>
                <a:schemeClr val="tx1"/>
              </a:solidFill>
            </a:rPr>
            <a:t> peshës së taksave vendore në </a:t>
          </a:r>
          <a:r>
            <a:rPr lang="en-GB" sz="2200" kern="1200" dirty="0" err="1">
              <a:solidFill>
                <a:schemeClr val="tx1"/>
              </a:solidFill>
            </a:rPr>
            <a:t>totalin</a:t>
          </a:r>
          <a:r>
            <a:rPr lang="en-GB" sz="2200" kern="1200" dirty="0">
              <a:solidFill>
                <a:schemeClr val="tx1"/>
              </a:solidFill>
            </a:rPr>
            <a:t> e </a:t>
          </a:r>
          <a:r>
            <a:rPr lang="sq-AL" sz="2200" kern="1200" dirty="0">
              <a:solidFill>
                <a:schemeClr val="tx1"/>
              </a:solidFill>
            </a:rPr>
            <a:t>të ardhura</a:t>
          </a:r>
          <a:r>
            <a:rPr lang="en-GB" sz="2200" kern="1200" dirty="0" err="1">
              <a:solidFill>
                <a:schemeClr val="tx1"/>
              </a:solidFill>
            </a:rPr>
            <a:t>ve</a:t>
          </a:r>
          <a:r>
            <a:rPr lang="sq-AL" sz="2200" kern="1200" dirty="0">
              <a:solidFill>
                <a:schemeClr val="tx1"/>
              </a:solidFill>
            </a:rPr>
            <a:t> vendore.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1640075"/>
        <a:ext cx="11355503" cy="708809"/>
      </dsp:txXfrm>
    </dsp:sp>
    <dsp:sp modelId="{8D9B8091-D7BD-44E3-972A-E6430DEB9CFD}">
      <dsp:nvSpPr>
        <dsp:cNvPr id="0" name=""/>
        <dsp:cNvSpPr/>
      </dsp:nvSpPr>
      <dsp:spPr>
        <a:xfrm>
          <a:off x="0" y="2401447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Shpërndarja e Tatimit mbi të Ardhurat Personale </a:t>
          </a:r>
          <a:r>
            <a:rPr lang="en-GB" sz="2200" kern="1200" dirty="0">
              <a:solidFill>
                <a:schemeClr val="tx1"/>
              </a:solidFill>
            </a:rPr>
            <a:t>(</a:t>
          </a:r>
          <a:r>
            <a:rPr lang="sq-AL" sz="2200" kern="1200" dirty="0">
              <a:solidFill>
                <a:schemeClr val="tx1"/>
              </a:solidFill>
            </a:rPr>
            <a:t>mundësi financiare shtesë </a:t>
          </a:r>
          <a:r>
            <a:rPr lang="en-GB" sz="2200" kern="1200" dirty="0" err="1">
              <a:solidFill>
                <a:schemeClr val="tx1"/>
              </a:solidFill>
            </a:rPr>
            <a:t>për</a:t>
          </a:r>
          <a:r>
            <a:rPr lang="en-GB" sz="2200" kern="1200" dirty="0">
              <a:solidFill>
                <a:schemeClr val="tx1"/>
              </a:solidFill>
            </a:rPr>
            <a:t> NJVQV-</a:t>
          </a:r>
          <a:r>
            <a:rPr lang="en-GB" sz="2200" kern="1200" dirty="0" err="1">
              <a:solidFill>
                <a:schemeClr val="tx1"/>
              </a:solidFill>
            </a:rPr>
            <a:t>të</a:t>
          </a:r>
          <a:r>
            <a:rPr lang="en-GB" sz="2200" kern="1200" dirty="0">
              <a:solidFill>
                <a:schemeClr val="tx1"/>
              </a:solidFill>
            </a:rPr>
            <a:t>)</a:t>
          </a:r>
          <a:r>
            <a:rPr lang="sq-AL" sz="2200" kern="1200" dirty="0">
              <a:solidFill>
                <a:schemeClr val="tx1"/>
              </a:solidFill>
            </a:rPr>
            <a:t>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2439792"/>
        <a:ext cx="11355503" cy="708809"/>
      </dsp:txXfrm>
    </dsp:sp>
    <dsp:sp modelId="{D65E3049-6BE0-4048-BAF6-7977EE5010D2}">
      <dsp:nvSpPr>
        <dsp:cNvPr id="0" name=""/>
        <dsp:cNvSpPr/>
      </dsp:nvSpPr>
      <dsp:spPr>
        <a:xfrm>
          <a:off x="0" y="3201164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Reforma e iniciuar nga Ministria e Financave dhe Ekonomisë në taksën e pasurisë </a:t>
          </a:r>
          <a:r>
            <a:rPr lang="en-GB" sz="2200" kern="1200" dirty="0" err="1">
              <a:solidFill>
                <a:schemeClr val="tx1"/>
              </a:solidFill>
            </a:rPr>
            <a:t>dhe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rritj</a:t>
          </a:r>
          <a:r>
            <a:rPr lang="en-GB" sz="2200" kern="1200" dirty="0">
              <a:solidFill>
                <a:schemeClr val="tx1"/>
              </a:solidFill>
            </a:rPr>
            <a:t>a e </a:t>
          </a:r>
          <a:r>
            <a:rPr lang="sq-AL" sz="2200" kern="1200" dirty="0">
              <a:solidFill>
                <a:schemeClr val="tx1"/>
              </a:solidFill>
            </a:rPr>
            <a:t>të ardhurave.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3239509"/>
        <a:ext cx="11355503" cy="708809"/>
      </dsp:txXfrm>
    </dsp:sp>
    <dsp:sp modelId="{786F608E-4C1B-404F-B5D5-187A29475705}">
      <dsp:nvSpPr>
        <dsp:cNvPr id="0" name=""/>
        <dsp:cNvSpPr/>
      </dsp:nvSpPr>
      <dsp:spPr>
        <a:xfrm>
          <a:off x="0" y="4000880"/>
          <a:ext cx="11432193" cy="7854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Konsolidimi i procedurave dhe sistemi i menaxhimit të financave vendore</a:t>
          </a:r>
          <a:r>
            <a:rPr lang="en-GB" sz="2200" kern="1200" dirty="0">
              <a:solidFill>
                <a:schemeClr val="tx1"/>
              </a:solidFill>
            </a:rPr>
            <a:t>: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8345" y="4039225"/>
        <a:ext cx="11355503" cy="708809"/>
      </dsp:txXfrm>
    </dsp:sp>
    <dsp:sp modelId="{3DDA259D-F039-4270-914A-8D36239015DD}">
      <dsp:nvSpPr>
        <dsp:cNvPr id="0" name=""/>
        <dsp:cNvSpPr/>
      </dsp:nvSpPr>
      <dsp:spPr>
        <a:xfrm>
          <a:off x="761074" y="4786380"/>
          <a:ext cx="9910043" cy="1430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945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H</a:t>
          </a:r>
          <a:r>
            <a:rPr lang="sq-AL" sz="2200" kern="1200" dirty="0">
              <a:solidFill>
                <a:schemeClr val="tx1"/>
              </a:solidFill>
            </a:rPr>
            <a:t>artimi i programit buxhetor afatmesëm</a:t>
          </a:r>
          <a:r>
            <a:rPr lang="en-US" sz="2200" kern="1200" dirty="0">
              <a:solidFill>
                <a:schemeClr val="tx1"/>
              </a:solidFill>
            </a:rPr>
            <a:t>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Z</a:t>
          </a:r>
          <a:r>
            <a:rPr lang="sq-AL" sz="2200" kern="1200" dirty="0">
              <a:solidFill>
                <a:schemeClr val="tx1"/>
              </a:solidFill>
            </a:rPr>
            <a:t>batimi dhe monitorimi i tij; 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H</a:t>
          </a:r>
          <a:r>
            <a:rPr lang="sq-AL" sz="2200" kern="1200" dirty="0">
              <a:solidFill>
                <a:schemeClr val="tx1"/>
              </a:solidFill>
            </a:rPr>
            <a:t>armonizimi dhe unifikimi i procedurave për hartimin, zbatimin, raportimin, monitorimin e buxheteve në përputhje me standardet ndërkombëtare</a:t>
          </a:r>
          <a:r>
            <a:rPr lang="en-US" sz="2200" kern="1200" dirty="0">
              <a:solidFill>
                <a:schemeClr val="tx1"/>
              </a:solidFill>
            </a:rPr>
            <a:t>.</a:t>
          </a:r>
        </a:p>
      </dsp:txBody>
      <dsp:txXfrm>
        <a:off x="761074" y="4786380"/>
        <a:ext cx="9910043" cy="1430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9256-8737-4BB8-9A0B-DCA81B212BD3}">
      <dsp:nvSpPr>
        <dsp:cNvPr id="0" name=""/>
        <dsp:cNvSpPr/>
      </dsp:nvSpPr>
      <dsp:spPr>
        <a:xfrm>
          <a:off x="0" y="869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Përdorimi i treguesve të performancës në PBA </a:t>
          </a:r>
          <a:r>
            <a:rPr lang="en-GB" sz="2200" kern="1200" dirty="0">
              <a:solidFill>
                <a:schemeClr val="tx1"/>
              </a:solidFill>
            </a:rPr>
            <a:t>(</a:t>
          </a:r>
          <a:r>
            <a:rPr lang="sq-AL" sz="2200" kern="1200" dirty="0">
              <a:solidFill>
                <a:schemeClr val="tx1"/>
              </a:solidFill>
            </a:rPr>
            <a:t>rritje e cilësisë së monitorimit</a:t>
          </a:r>
          <a:r>
            <a:rPr lang="en-US" sz="2200" kern="1200" dirty="0">
              <a:solidFill>
                <a:schemeClr val="tx1"/>
              </a:solidFill>
            </a:rPr>
            <a:t>)</a:t>
          </a:r>
          <a:r>
            <a:rPr lang="sq-AL" sz="2200" kern="1200" dirty="0">
              <a:solidFill>
                <a:schemeClr val="tx1"/>
              </a:solidFill>
            </a:rPr>
            <a:t>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34500"/>
        <a:ext cx="11386374" cy="621664"/>
      </dsp:txXfrm>
    </dsp:sp>
    <dsp:sp modelId="{A38FD1DD-8D9A-4A1D-9679-DECB3AD5C200}">
      <dsp:nvSpPr>
        <dsp:cNvPr id="0" name=""/>
        <dsp:cNvSpPr/>
      </dsp:nvSpPr>
      <dsp:spPr>
        <a:xfrm>
          <a:off x="0" y="701172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Ulja e numrit të programeve buxhetore (nga 36 programe në 20 programe buxhetore) dhe fillimi i një faze të re pilotimi për </a:t>
          </a:r>
          <a:r>
            <a:rPr lang="en-GB" sz="2200" kern="1200" dirty="0">
              <a:solidFill>
                <a:schemeClr val="tx1"/>
              </a:solidFill>
            </a:rPr>
            <a:t>PBA-</a:t>
          </a:r>
          <a:r>
            <a:rPr lang="en-GB" sz="2200" kern="1200" dirty="0" err="1">
              <a:solidFill>
                <a:schemeClr val="tx1"/>
              </a:solidFill>
            </a:rPr>
            <a:t>në</a:t>
          </a:r>
          <a:r>
            <a:rPr lang="en-US" sz="2200" kern="1200" dirty="0">
              <a:solidFill>
                <a:schemeClr val="tx1"/>
              </a:solidFill>
            </a:rPr>
            <a:t>;</a:t>
          </a:r>
        </a:p>
      </dsp:txBody>
      <dsp:txXfrm>
        <a:off x="33631" y="734803"/>
        <a:ext cx="11386374" cy="621664"/>
      </dsp:txXfrm>
    </dsp:sp>
    <dsp:sp modelId="{515DD72B-EC7D-49D3-9C49-6A0454D332D3}">
      <dsp:nvSpPr>
        <dsp:cNvPr id="0" name=""/>
        <dsp:cNvSpPr/>
      </dsp:nvSpPr>
      <dsp:spPr>
        <a:xfrm>
          <a:off x="0" y="1401475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Monitorimi i vazhdueshëm i treguesve fiskalë të zbatimit të Buxhetit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në funksion të zbatimit të politikave buxhetore;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1435106"/>
        <a:ext cx="11386374" cy="621664"/>
      </dsp:txXfrm>
    </dsp:sp>
    <dsp:sp modelId="{B01BF51C-1FCE-4D14-A6DB-B103E10298AB}">
      <dsp:nvSpPr>
        <dsp:cNvPr id="0" name=""/>
        <dsp:cNvSpPr/>
      </dsp:nvSpPr>
      <dsp:spPr>
        <a:xfrm>
          <a:off x="0" y="2101778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Përgatitja dhe publikimi periodik dhe vjetor i raportit të analizës së financave publike vendore;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2135409"/>
        <a:ext cx="11386374" cy="621664"/>
      </dsp:txXfrm>
    </dsp:sp>
    <dsp:sp modelId="{AA9AD941-3DAB-459C-8B9F-73D7E3E50DF4}">
      <dsp:nvSpPr>
        <dsp:cNvPr id="0" name=""/>
        <dsp:cNvSpPr/>
      </dsp:nvSpPr>
      <dsp:spPr>
        <a:xfrm>
          <a:off x="0" y="2802081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Hartimi i raporteve periodike të menaxhimit të vështirësive financiare, “Mbi statusin e vështirësive financiare të njësive të vetëqeverisjes vendore”;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2835712"/>
        <a:ext cx="11386374" cy="621664"/>
      </dsp:txXfrm>
    </dsp:sp>
    <dsp:sp modelId="{05E6FD73-34AE-46BF-B56B-763197970898}">
      <dsp:nvSpPr>
        <dsp:cNvPr id="0" name=""/>
        <dsp:cNvSpPr/>
      </dsp:nvSpPr>
      <dsp:spPr>
        <a:xfrm>
          <a:off x="0" y="3502384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Asistenca e drejtpërdrejtë ndaj </a:t>
          </a:r>
          <a:r>
            <a:rPr lang="en-GB" sz="2200" kern="1200" dirty="0">
              <a:solidFill>
                <a:schemeClr val="tx1"/>
              </a:solidFill>
            </a:rPr>
            <a:t>NJVQV-</a:t>
          </a:r>
          <a:r>
            <a:rPr lang="en-GB" sz="2200" kern="1200" dirty="0" err="1">
              <a:solidFill>
                <a:schemeClr val="tx1"/>
              </a:solidFill>
            </a:rPr>
            <a:t>ve</a:t>
          </a:r>
          <a:r>
            <a:rPr lang="sq-AL" sz="2200" kern="1200" dirty="0">
              <a:solidFill>
                <a:schemeClr val="tx1"/>
              </a:solidFill>
            </a:rPr>
            <a:t>, në të gjitha hapat e menaxhimit financiar në nivel vendor;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3536015"/>
        <a:ext cx="11386374" cy="621664"/>
      </dsp:txXfrm>
    </dsp:sp>
    <dsp:sp modelId="{26ED5873-1325-45E1-B3D2-8A9A95B5DC0D}">
      <dsp:nvSpPr>
        <dsp:cNvPr id="0" name=""/>
        <dsp:cNvSpPr/>
      </dsp:nvSpPr>
      <dsp:spPr>
        <a:xfrm>
          <a:off x="0" y="4202687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T</a:t>
          </a:r>
          <a:r>
            <a:rPr lang="sq-AL" sz="2200" kern="1200" dirty="0">
              <a:solidFill>
                <a:schemeClr val="tx1"/>
              </a:solidFill>
            </a:rPr>
            <a:t>rajnime, takime dhe konsultime të vazhdueshme me </a:t>
          </a:r>
          <a:r>
            <a:rPr lang="en-GB" sz="2200" kern="1200" dirty="0">
              <a:solidFill>
                <a:schemeClr val="tx1"/>
              </a:solidFill>
            </a:rPr>
            <a:t>NJVQV-</a:t>
          </a:r>
          <a:r>
            <a:rPr lang="en-GB" sz="2200" kern="1200" dirty="0" err="1">
              <a:solidFill>
                <a:schemeClr val="tx1"/>
              </a:solidFill>
            </a:rPr>
            <a:t>të</a:t>
          </a:r>
          <a:r>
            <a:rPr lang="en-GB" sz="2200" kern="1200" dirty="0">
              <a:solidFill>
                <a:schemeClr val="tx1"/>
              </a:solidFill>
            </a:rPr>
            <a:t>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4236318"/>
        <a:ext cx="11386374" cy="621664"/>
      </dsp:txXfrm>
    </dsp:sp>
    <dsp:sp modelId="{B9000BA8-B8ED-4E72-B8C6-C73D61B62C7F}">
      <dsp:nvSpPr>
        <dsp:cNvPr id="0" name=""/>
        <dsp:cNvSpPr/>
      </dsp:nvSpPr>
      <dsp:spPr>
        <a:xfrm>
          <a:off x="0" y="4902990"/>
          <a:ext cx="11453636" cy="6889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>
              <a:solidFill>
                <a:schemeClr val="tx1"/>
              </a:solidFill>
            </a:rPr>
            <a:t>Fillimi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i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punës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për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AFMIS</a:t>
          </a:r>
          <a:r>
            <a:rPr lang="en-GB" sz="2200" kern="1200" dirty="0">
              <a:solidFill>
                <a:schemeClr val="tx1"/>
              </a:solidFill>
            </a:rPr>
            <a:t>-in </a:t>
          </a:r>
          <a:r>
            <a:rPr lang="sq-AL" sz="2200" kern="1200" dirty="0">
              <a:solidFill>
                <a:schemeClr val="tx1"/>
              </a:solidFill>
            </a:rPr>
            <a:t>vendor.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3631" y="4936621"/>
        <a:ext cx="11386374" cy="621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9256-8737-4BB8-9A0B-DCA81B212BD3}">
      <dsp:nvSpPr>
        <dsp:cNvPr id="0" name=""/>
        <dsp:cNvSpPr/>
      </dsp:nvSpPr>
      <dsp:spPr>
        <a:xfrm>
          <a:off x="0" y="2730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/>
            <a:t>Shpenzimet</a:t>
          </a:r>
          <a:r>
            <a:rPr lang="en-GB" sz="2400" kern="1200" dirty="0"/>
            <a:t> e </a:t>
          </a:r>
          <a:r>
            <a:rPr lang="en-GB" sz="2400" kern="1200" dirty="0" err="1"/>
            <a:t>buxhetit</a:t>
          </a:r>
          <a:r>
            <a:rPr lang="en-GB" sz="2400" kern="1200" dirty="0"/>
            <a:t> vendor </a:t>
          </a:r>
          <a:r>
            <a:rPr lang="en-GB" sz="2400" kern="1200" dirty="0" err="1"/>
            <a:t>për</a:t>
          </a:r>
          <a:r>
            <a:rPr lang="en-GB" sz="2400" kern="1200" dirty="0"/>
            <a:t> 2024, do </a:t>
          </a:r>
          <a:r>
            <a:rPr lang="en-GB" sz="2400" kern="1200" dirty="0" err="1"/>
            <a:t>të</a:t>
          </a:r>
          <a:r>
            <a:rPr lang="en-GB" sz="2400" kern="1200" dirty="0"/>
            <a:t> </a:t>
          </a:r>
          <a:r>
            <a:rPr lang="en-GB" sz="2400" kern="1200" dirty="0" err="1"/>
            <a:t>jenë</a:t>
          </a:r>
          <a:r>
            <a:rPr lang="en-GB" sz="2400" kern="1200" dirty="0"/>
            <a:t> </a:t>
          </a:r>
          <a:r>
            <a:rPr lang="en-GB" sz="2400" b="1" kern="1200" dirty="0"/>
            <a:t>71,175 </a:t>
          </a:r>
          <a:r>
            <a:rPr lang="en-GB" sz="2400" b="1" kern="1200" dirty="0" err="1"/>
            <a:t>miliard</a:t>
          </a:r>
          <a:r>
            <a:rPr lang="en-GB" sz="2400" b="1" kern="1200" dirty="0"/>
            <a:t> </a:t>
          </a:r>
          <a:r>
            <a:rPr lang="en-GB" sz="2400" kern="1200" dirty="0" err="1"/>
            <a:t>lekë</a:t>
          </a:r>
          <a:r>
            <a:rPr lang="en-GB" sz="2400" kern="1200" dirty="0"/>
            <a:t>, me </a:t>
          </a:r>
          <a:r>
            <a:rPr lang="en-GB" sz="2400" kern="1200" dirty="0" err="1"/>
            <a:t>një</a:t>
          </a:r>
          <a:r>
            <a:rPr lang="en-GB" sz="2400" kern="1200" dirty="0"/>
            <a:t> </a:t>
          </a:r>
          <a:r>
            <a:rPr lang="en-GB" sz="2400" kern="1200" dirty="0" err="1"/>
            <a:t>rritje</a:t>
          </a:r>
          <a:r>
            <a:rPr lang="en-GB" sz="2400" kern="1200" dirty="0"/>
            <a:t> </a:t>
          </a:r>
          <a:r>
            <a:rPr lang="en-US" sz="2400" b="1" kern="1200" dirty="0"/>
            <a:t>6.4</a:t>
          </a:r>
          <a:r>
            <a:rPr lang="sq-AL" sz="2400" b="1" kern="1200" dirty="0"/>
            <a:t> miliard lekë</a:t>
          </a:r>
          <a:r>
            <a:rPr lang="en-GB" sz="2400" kern="1200" dirty="0"/>
            <a:t> </a:t>
          </a:r>
          <a:r>
            <a:rPr lang="en-GB" sz="2400" kern="1200" dirty="0" err="1"/>
            <a:t>më</a:t>
          </a:r>
          <a:r>
            <a:rPr lang="en-GB" sz="2400" kern="1200" dirty="0"/>
            <a:t> </a:t>
          </a:r>
          <a:r>
            <a:rPr lang="en-GB" sz="2400" kern="1200" dirty="0" err="1"/>
            <a:t>shumë</a:t>
          </a:r>
          <a:r>
            <a:rPr lang="en-GB" sz="2400" kern="1200" dirty="0"/>
            <a:t> se </a:t>
          </a:r>
          <a:r>
            <a:rPr lang="en-GB" sz="2400" kern="1200" dirty="0" err="1"/>
            <a:t>në</a:t>
          </a:r>
          <a:r>
            <a:rPr lang="en-GB" sz="2400" kern="1200" dirty="0"/>
            <a:t> </a:t>
          </a:r>
          <a:r>
            <a:rPr lang="en-GB" sz="2400" kern="1200" dirty="0" err="1"/>
            <a:t>vitin</a:t>
          </a:r>
          <a:r>
            <a:rPr lang="en-GB" sz="2400" kern="1200" dirty="0"/>
            <a:t> 2023;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46088"/>
        <a:ext cx="11792277" cy="801478"/>
      </dsp:txXfrm>
    </dsp:sp>
    <dsp:sp modelId="{A38FD1DD-8D9A-4A1D-9679-DECB3AD5C200}">
      <dsp:nvSpPr>
        <dsp:cNvPr id="0" name=""/>
        <dsp:cNvSpPr/>
      </dsp:nvSpPr>
      <dsp:spPr>
        <a:xfrm>
          <a:off x="0" y="904256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/>
            <a:t>Shpenzimet</a:t>
          </a:r>
          <a:r>
            <a:rPr lang="en-GB" sz="2400" kern="1200" dirty="0"/>
            <a:t> e 2024, </a:t>
          </a:r>
          <a:r>
            <a:rPr lang="en-GB" sz="2400" kern="1200" dirty="0" err="1"/>
            <a:t>zënë</a:t>
          </a:r>
          <a:r>
            <a:rPr lang="en-GB" sz="2400" kern="1200" dirty="0"/>
            <a:t> 3% </a:t>
          </a:r>
          <a:r>
            <a:rPr lang="en-GB" sz="2400" kern="1200" dirty="0" err="1"/>
            <a:t>të</a:t>
          </a:r>
          <a:r>
            <a:rPr lang="en-GB" sz="2400" kern="1200" dirty="0"/>
            <a:t> PBB-</a:t>
          </a:r>
          <a:r>
            <a:rPr lang="en-GB" sz="2400" kern="1200" dirty="0" err="1"/>
            <a:t>së</a:t>
          </a:r>
          <a:r>
            <a:rPr lang="en-GB" sz="2400" kern="1200" dirty="0"/>
            <a:t> </a:t>
          </a:r>
          <a:r>
            <a:rPr lang="en-GB" sz="2400" kern="1200" dirty="0" err="1"/>
            <a:t>nga</a:t>
          </a:r>
          <a:r>
            <a:rPr lang="en-GB" sz="2400" kern="1200" dirty="0"/>
            <a:t> 2.3 % </a:t>
          </a:r>
          <a:r>
            <a:rPr lang="en-GB" sz="2400" kern="1200" dirty="0" err="1"/>
            <a:t>që</a:t>
          </a:r>
          <a:r>
            <a:rPr lang="en-GB" sz="2400" kern="1200" dirty="0"/>
            <a:t> </a:t>
          </a:r>
          <a:r>
            <a:rPr lang="en-GB" sz="2400" kern="1200" dirty="0" err="1"/>
            <a:t>zinin</a:t>
          </a:r>
          <a:r>
            <a:rPr lang="en-GB" sz="2400" kern="1200" dirty="0"/>
            <a:t> </a:t>
          </a:r>
          <a:r>
            <a:rPr lang="en-GB" sz="2400" kern="1200" dirty="0" err="1"/>
            <a:t>në</a:t>
          </a:r>
          <a:r>
            <a:rPr lang="en-GB" sz="2400" kern="1200" dirty="0"/>
            <a:t> </a:t>
          </a:r>
          <a:r>
            <a:rPr lang="en-GB" sz="2400" kern="1200" dirty="0" err="1"/>
            <a:t>vitin</a:t>
          </a:r>
          <a:r>
            <a:rPr lang="en-GB" sz="2400" kern="1200" dirty="0"/>
            <a:t> 2015 (</a:t>
          </a:r>
          <a:r>
            <a:rPr lang="en-GB" sz="2400" kern="1200" dirty="0" err="1"/>
            <a:t>viti</a:t>
          </a:r>
          <a:r>
            <a:rPr lang="en-GB" sz="2400" kern="1200" dirty="0"/>
            <a:t> para </a:t>
          </a:r>
          <a:r>
            <a:rPr lang="en-GB" sz="2400" kern="1200" dirty="0" err="1"/>
            <a:t>reformës</a:t>
          </a:r>
          <a:r>
            <a:rPr lang="en-GB" sz="2400" kern="1200" dirty="0"/>
            <a:t> </a:t>
          </a:r>
          <a:r>
            <a:rPr lang="en-GB" sz="2400" kern="1200" dirty="0" err="1"/>
            <a:t>administrativo-territoriale</a:t>
          </a:r>
          <a:r>
            <a:rPr lang="en-GB" sz="2400" kern="1200" dirty="0"/>
            <a:t>);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947614"/>
        <a:ext cx="11792277" cy="801478"/>
      </dsp:txXfrm>
    </dsp:sp>
    <dsp:sp modelId="{515DD72B-EC7D-49D3-9C49-6A0454D332D3}">
      <dsp:nvSpPr>
        <dsp:cNvPr id="0" name=""/>
        <dsp:cNvSpPr/>
      </dsp:nvSpPr>
      <dsp:spPr>
        <a:xfrm>
          <a:off x="0" y="1805782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Buxheti vendor 202</a:t>
          </a:r>
          <a:r>
            <a:rPr lang="en-US" sz="2400" kern="1200" dirty="0"/>
            <a:t>4</a:t>
          </a:r>
          <a:r>
            <a:rPr lang="sq-AL" sz="2400" kern="1200" dirty="0"/>
            <a:t>, do të jetë </a:t>
          </a:r>
          <a:r>
            <a:rPr lang="sq-AL" sz="2400" b="1" kern="1200" dirty="0"/>
            <a:t>rreth </a:t>
          </a:r>
          <a:r>
            <a:rPr lang="en-US" sz="2400" b="1" kern="1200" dirty="0"/>
            <a:t>10.4</a:t>
          </a:r>
          <a:r>
            <a:rPr lang="sq-AL" sz="2400" b="1" kern="1200" dirty="0"/>
            <a:t>%</a:t>
          </a:r>
          <a:r>
            <a:rPr lang="sq-AL" sz="2400" kern="1200" dirty="0"/>
            <a:t> më i lartë se i plani i vitit 20</a:t>
          </a:r>
          <a:r>
            <a:rPr lang="en-US" sz="2400" kern="1200" dirty="0"/>
            <a:t>23</a:t>
          </a:r>
          <a:r>
            <a:rPr lang="sq-AL" sz="2400" kern="1200" dirty="0"/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1849140"/>
        <a:ext cx="11792277" cy="801478"/>
      </dsp:txXfrm>
    </dsp:sp>
    <dsp:sp modelId="{B01BF51C-1FCE-4D14-A6DB-B103E10298AB}">
      <dsp:nvSpPr>
        <dsp:cNvPr id="0" name=""/>
        <dsp:cNvSpPr/>
      </dsp:nvSpPr>
      <dsp:spPr>
        <a:xfrm>
          <a:off x="0" y="2707308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Krahasuar me periudhën para reformës administrativo – territoriale është </a:t>
          </a:r>
          <a:r>
            <a:rPr lang="sq-AL" sz="2400" b="1" kern="1200" dirty="0"/>
            <a:t>92.5%</a:t>
          </a:r>
          <a:r>
            <a:rPr lang="sq-AL" sz="2400" kern="1200" dirty="0"/>
            <a:t> më i lartë.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2750666"/>
        <a:ext cx="11792277" cy="801478"/>
      </dsp:txXfrm>
    </dsp:sp>
    <dsp:sp modelId="{AA9AD941-3DAB-459C-8B9F-73D7E3E50DF4}">
      <dsp:nvSpPr>
        <dsp:cNvPr id="0" name=""/>
        <dsp:cNvSpPr/>
      </dsp:nvSpPr>
      <dsp:spPr>
        <a:xfrm>
          <a:off x="0" y="3608833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Të ardhurat e veta nga viti 2015 në vitin 202</a:t>
          </a:r>
          <a:r>
            <a:rPr lang="en-US" sz="2400" kern="1200" dirty="0"/>
            <a:t>4</a:t>
          </a:r>
          <a:r>
            <a:rPr lang="sq-AL" sz="2400" kern="1200" dirty="0"/>
            <a:t> kanë pësuar një rritje të ndjeshme me rreth </a:t>
          </a:r>
          <a:r>
            <a:rPr lang="sq-AL" sz="2400" b="1" kern="1200" dirty="0"/>
            <a:t>17.4 miliard lekë</a:t>
          </a:r>
          <a:r>
            <a:rPr lang="sq-AL" sz="2400" kern="1200" dirty="0"/>
            <a:t>, krahasuar me vitin 202</a:t>
          </a:r>
          <a:r>
            <a:rPr lang="en-US" sz="2400" kern="1200" dirty="0"/>
            <a:t>3</a:t>
          </a:r>
          <a:r>
            <a:rPr lang="sq-AL" sz="2400" kern="1200" dirty="0"/>
            <a:t> janë rritur me rreth </a:t>
          </a:r>
          <a:r>
            <a:rPr lang="sq-AL" sz="2400" b="1" kern="1200" dirty="0"/>
            <a:t>1.</a:t>
          </a:r>
          <a:r>
            <a:rPr lang="en-US" sz="2400" b="1" kern="1200" dirty="0"/>
            <a:t>3</a:t>
          </a:r>
          <a:r>
            <a:rPr lang="sq-AL" sz="2400" b="1" kern="1200" dirty="0"/>
            <a:t> miliard lekë</a:t>
          </a:r>
          <a:r>
            <a:rPr lang="sq-AL" sz="2400" kern="1200" dirty="0"/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3652191"/>
        <a:ext cx="11792277" cy="801478"/>
      </dsp:txXfrm>
    </dsp:sp>
    <dsp:sp modelId="{05E6FD73-34AE-46BF-B56B-763197970898}">
      <dsp:nvSpPr>
        <dsp:cNvPr id="0" name=""/>
        <dsp:cNvSpPr/>
      </dsp:nvSpPr>
      <dsp:spPr>
        <a:xfrm>
          <a:off x="0" y="4513090"/>
          <a:ext cx="11878993" cy="888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T</a:t>
          </a:r>
          <a:r>
            <a:rPr lang="sq-AL" sz="2400" kern="1200" dirty="0"/>
            <a:t>ransfert</a:t>
          </a:r>
          <a:r>
            <a:rPr lang="en-GB" sz="2400" kern="1200" dirty="0"/>
            <a:t>a e</a:t>
          </a:r>
          <a:r>
            <a:rPr lang="sq-AL" sz="2400" kern="1200" dirty="0"/>
            <a:t> pakushtëzuar</a:t>
          </a:r>
          <a:r>
            <a:rPr lang="en-GB" sz="2400" kern="1200" dirty="0"/>
            <a:t> ë</a:t>
          </a:r>
          <a:r>
            <a:rPr lang="sq-AL" sz="2400" kern="1200" dirty="0"/>
            <a:t>shtë rritur </a:t>
          </a:r>
          <a:r>
            <a:rPr lang="en-US" sz="2400" kern="1200" dirty="0" err="1"/>
            <a:t>për</a:t>
          </a:r>
          <a:r>
            <a:rPr lang="en-US" sz="2400" kern="1200" dirty="0"/>
            <a:t> </a:t>
          </a:r>
          <a:r>
            <a:rPr lang="en-US" sz="2400" b="1" kern="1200" dirty="0"/>
            <a:t>2.5 </a:t>
          </a:r>
          <a:r>
            <a:rPr lang="sq-AL" sz="2400" b="1" kern="1200" dirty="0"/>
            <a:t>miliard lekë</a:t>
          </a:r>
          <a:r>
            <a:rPr lang="en-US" sz="2400" b="1" kern="1200" dirty="0"/>
            <a:t> </a:t>
          </a:r>
          <a:r>
            <a:rPr lang="en-US" sz="2400" b="0" kern="1200" dirty="0" err="1"/>
            <a:t>dhe</a:t>
          </a:r>
          <a:r>
            <a:rPr lang="en-US" sz="2400" b="0" kern="1200" dirty="0"/>
            <a:t> k</a:t>
          </a:r>
          <a:r>
            <a:rPr lang="sq-AL" sz="2400" b="0" kern="1200" dirty="0"/>
            <a:t>r</a:t>
          </a:r>
          <a:r>
            <a:rPr lang="sq-AL" sz="2400" kern="1200" dirty="0"/>
            <a:t>ahasuar me vitin 2015 është </a:t>
          </a:r>
          <a:r>
            <a:rPr lang="en-GB" sz="2400" kern="1200" dirty="0" err="1"/>
            <a:t>rritur</a:t>
          </a:r>
          <a:r>
            <a:rPr lang="en-GB" sz="2400" kern="1200" dirty="0"/>
            <a:t> </a:t>
          </a:r>
          <a:r>
            <a:rPr lang="en-GB" sz="2400" kern="1200" dirty="0" err="1"/>
            <a:t>gati</a:t>
          </a:r>
          <a:r>
            <a:rPr lang="en-GB" sz="2400" kern="1200" dirty="0"/>
            <a:t> 100%.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358" y="4556448"/>
        <a:ext cx="11792277" cy="801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9256-8737-4BB8-9A0B-DCA81B212BD3}">
      <dsp:nvSpPr>
        <dsp:cNvPr id="0" name=""/>
        <dsp:cNvSpPr/>
      </dsp:nvSpPr>
      <dsp:spPr>
        <a:xfrm>
          <a:off x="0" y="18439"/>
          <a:ext cx="11878993" cy="1544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kern="1200" dirty="0"/>
            <a:t>Transferta e pakushtëzuar për çdo bashki/qark në vitin 2024, do të jetë me</a:t>
          </a:r>
          <a:r>
            <a:rPr lang="en-US" sz="2800" kern="1200" dirty="0"/>
            <a:t> </a:t>
          </a:r>
          <a:r>
            <a:rPr lang="en-US" sz="2800" kern="1200" dirty="0" err="1"/>
            <a:t>nj</a:t>
          </a:r>
          <a:r>
            <a:rPr lang="sq-AL" sz="2800" kern="1200" dirty="0"/>
            <a:t>ë</a:t>
          </a:r>
          <a:r>
            <a:rPr lang="en-US" sz="2800" kern="1200" dirty="0"/>
            <a:t> </a:t>
          </a:r>
          <a:r>
            <a:rPr lang="sq-AL" sz="2800" kern="1200" dirty="0"/>
            <a:t>rritje mesatare </a:t>
          </a:r>
          <a:r>
            <a:rPr lang="en-US" sz="2800" kern="1200" dirty="0" err="1"/>
            <a:t>prej</a:t>
          </a:r>
          <a:r>
            <a:rPr lang="en-US" sz="2800" kern="1200" dirty="0"/>
            <a:t> </a:t>
          </a:r>
          <a:r>
            <a:rPr lang="sq-AL" sz="2800" b="1" kern="1200" dirty="0"/>
            <a:t>13%</a:t>
          </a:r>
          <a:r>
            <a:rPr lang="sq-AL" sz="2800" kern="1200" dirty="0"/>
            <a:t> krahasuar me një vit më parë.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75391" y="93830"/>
        <a:ext cx="11728211" cy="1393618"/>
      </dsp:txXfrm>
    </dsp:sp>
    <dsp:sp modelId="{A38FD1DD-8D9A-4A1D-9679-DECB3AD5C200}">
      <dsp:nvSpPr>
        <dsp:cNvPr id="0" name=""/>
        <dsp:cNvSpPr/>
      </dsp:nvSpPr>
      <dsp:spPr>
        <a:xfrm>
          <a:off x="0" y="1735639"/>
          <a:ext cx="11878993" cy="1544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kern="1200" dirty="0"/>
            <a:t>Rritja e pagave në buxhetin e vitit 2024 për funksionet: arsimi parashkollor, arsimi parauniversitar, shërbimi i mbrojtjes nga zjarri, administrimi i pyjeve, ujitja dhe kullimi, me një fond shtesë prej </a:t>
          </a:r>
          <a:r>
            <a:rPr lang="sq-AL" sz="2800" b="1" kern="1200" dirty="0"/>
            <a:t>600 milion lekë.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75391" y="1811030"/>
        <a:ext cx="11728211" cy="1393618"/>
      </dsp:txXfrm>
    </dsp:sp>
    <dsp:sp modelId="{515DD72B-EC7D-49D3-9C49-6A0454D332D3}">
      <dsp:nvSpPr>
        <dsp:cNvPr id="0" name=""/>
        <dsp:cNvSpPr/>
      </dsp:nvSpPr>
      <dsp:spPr>
        <a:xfrm>
          <a:off x="0" y="3452839"/>
          <a:ext cx="11878993" cy="19300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kern="1200" dirty="0"/>
            <a:t>Rritja e pagave në buxetin vendor 2024 për të mbuluar efektin financiar shtesë për rritjen e kufirit minimal të nivelit të pagave për njësitë e vetëqeverisjes vendore, me nje fond shtesë prej </a:t>
          </a:r>
          <a:r>
            <a:rPr lang="sq-AL" sz="2800" b="1" kern="1200" dirty="0"/>
            <a:t>1.5 miliard lekë.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4215" y="3547054"/>
        <a:ext cx="11690563" cy="17415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9256-8737-4BB8-9A0B-DCA81B212BD3}">
      <dsp:nvSpPr>
        <dsp:cNvPr id="0" name=""/>
        <dsp:cNvSpPr/>
      </dsp:nvSpPr>
      <dsp:spPr>
        <a:xfrm>
          <a:off x="0" y="304"/>
          <a:ext cx="11878993" cy="134079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</a:t>
          </a:r>
          <a:r>
            <a:rPr lang="sq-AL" sz="2800" kern="1200" dirty="0"/>
            <a:t>aksa e pasurisë </a:t>
          </a:r>
          <a:r>
            <a:rPr lang="en-GB" sz="2800" kern="1200" dirty="0"/>
            <a:t>(</a:t>
          </a:r>
          <a:r>
            <a:rPr lang="en-GB" sz="2800" kern="1200" dirty="0" err="1"/>
            <a:t>si</a:t>
          </a:r>
          <a:r>
            <a:rPr lang="en-GB" sz="2800" kern="1200" dirty="0"/>
            <a:t> </a:t>
          </a:r>
          <a:r>
            <a:rPr lang="en-GB" sz="2800" kern="1200" dirty="0" err="1"/>
            <a:t>rrjedhojë</a:t>
          </a:r>
          <a:r>
            <a:rPr lang="en-GB" sz="2800" kern="1200" dirty="0"/>
            <a:t> e </a:t>
          </a:r>
          <a:r>
            <a:rPr lang="en-GB" sz="2800" kern="1200" dirty="0" err="1"/>
            <a:t>reformës</a:t>
          </a:r>
          <a:r>
            <a:rPr lang="en-GB" sz="2800" kern="1200" dirty="0"/>
            <a:t>) </a:t>
          </a:r>
          <a:r>
            <a:rPr lang="sq-AL" sz="2800" kern="1200" dirty="0"/>
            <a:t>është parashikuar </a:t>
          </a:r>
          <a:r>
            <a:rPr lang="en-GB" sz="2800" kern="1200" dirty="0" err="1"/>
            <a:t>të</a:t>
          </a:r>
          <a:r>
            <a:rPr lang="en-GB" sz="2800" kern="1200" dirty="0"/>
            <a:t> </a:t>
          </a:r>
          <a:r>
            <a:rPr lang="en-GB" sz="2800" kern="1200" dirty="0" err="1"/>
            <a:t>jetë</a:t>
          </a:r>
          <a:r>
            <a:rPr lang="en-GB" sz="2800" kern="1200" dirty="0"/>
            <a:t> 5.7 milliard </a:t>
          </a:r>
          <a:r>
            <a:rPr lang="en-GB" sz="2800" kern="1200" dirty="0" err="1"/>
            <a:t>lekë</a:t>
          </a:r>
          <a:r>
            <a:rPr lang="en-GB" sz="2800" kern="1200" dirty="0"/>
            <a:t> </a:t>
          </a:r>
          <a:r>
            <a:rPr lang="sq-AL" sz="2800" kern="1200" dirty="0"/>
            <a:t>dhe krahasuar </a:t>
          </a:r>
          <a:r>
            <a:rPr lang="en-US" sz="2800" kern="1200" dirty="0"/>
            <a:t>me </a:t>
          </a:r>
          <a:r>
            <a:rPr lang="sq-AL" sz="2800" kern="1200" dirty="0"/>
            <a:t>vitin 2015, </a:t>
          </a:r>
          <a:r>
            <a:rPr lang="sq-AL" sz="2800" b="1" kern="1200" dirty="0"/>
            <a:t>rreth </a:t>
          </a:r>
          <a:r>
            <a:rPr lang="en-US" sz="2800" b="1" kern="1200" dirty="0"/>
            <a:t>1.8 </a:t>
          </a:r>
          <a:r>
            <a:rPr lang="sq-AL" sz="2800" b="1" kern="1200" dirty="0"/>
            <a:t>miliard </a:t>
          </a:r>
          <a:r>
            <a:rPr lang="sq-AL" sz="2800" kern="1200" dirty="0"/>
            <a:t>më shumë të ardhura.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5452" y="65756"/>
        <a:ext cx="11748089" cy="1209888"/>
      </dsp:txXfrm>
    </dsp:sp>
    <dsp:sp modelId="{A38FD1DD-8D9A-4A1D-9679-DECB3AD5C200}">
      <dsp:nvSpPr>
        <dsp:cNvPr id="0" name=""/>
        <dsp:cNvSpPr/>
      </dsp:nvSpPr>
      <dsp:spPr>
        <a:xfrm>
          <a:off x="0" y="1353599"/>
          <a:ext cx="11878993" cy="134079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kern="1200" dirty="0"/>
            <a:t>Të ardhurat nga taksat e ndara, krahasuar me vitin 2015, para reformës administrativo-territoriale, do të rriten me rreth </a:t>
          </a:r>
          <a:r>
            <a:rPr lang="sq-AL" sz="2800" b="1" kern="1200" dirty="0"/>
            <a:t>1</a:t>
          </a:r>
          <a:r>
            <a:rPr lang="en-US" sz="2800" b="1" kern="1200" dirty="0"/>
            <a:t>.4</a:t>
          </a:r>
          <a:r>
            <a:rPr lang="sq-AL" sz="2800" b="1" kern="1200" dirty="0"/>
            <a:t> miliard lekë</a:t>
          </a:r>
          <a:r>
            <a:rPr lang="sq-AL" sz="2800" kern="1200" dirty="0"/>
            <a:t> për vitin 20</a:t>
          </a:r>
          <a:r>
            <a:rPr lang="en-US" sz="2800" kern="1200" dirty="0"/>
            <a:t>24</a:t>
          </a:r>
          <a:r>
            <a:rPr lang="sq-AL" sz="2800" kern="1200" dirty="0"/>
            <a:t>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5452" y="1419051"/>
        <a:ext cx="11748089" cy="1209888"/>
      </dsp:txXfrm>
    </dsp:sp>
    <dsp:sp modelId="{515DD72B-EC7D-49D3-9C49-6A0454D332D3}">
      <dsp:nvSpPr>
        <dsp:cNvPr id="0" name=""/>
        <dsp:cNvSpPr/>
      </dsp:nvSpPr>
      <dsp:spPr>
        <a:xfrm>
          <a:off x="0" y="2706893"/>
          <a:ext cx="11878993" cy="134079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kern="1200" dirty="0"/>
            <a:t>Vazhdimi i financimit të funksioneve të transferuara në pushtetin vendor në vitin 2016, në formën e transfertës së pakushtëzuar sektoriale në </a:t>
          </a:r>
          <a:r>
            <a:rPr lang="sq-AL" sz="2800" b="1" kern="1200" dirty="0"/>
            <a:t>vlerën </a:t>
          </a:r>
          <a:r>
            <a:rPr lang="en-US" sz="2800" b="1" kern="1200" dirty="0"/>
            <a:t>10.7</a:t>
          </a:r>
          <a:r>
            <a:rPr lang="sq-AL" sz="2800" b="1" kern="1200" dirty="0"/>
            <a:t> miliard lekë</a:t>
          </a:r>
          <a:r>
            <a:rPr lang="sq-AL" sz="2800" kern="1200" dirty="0"/>
            <a:t>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5452" y="2772345"/>
        <a:ext cx="11748089" cy="1209888"/>
      </dsp:txXfrm>
    </dsp:sp>
    <dsp:sp modelId="{B01BF51C-1FCE-4D14-A6DB-B103E10298AB}">
      <dsp:nvSpPr>
        <dsp:cNvPr id="0" name=""/>
        <dsp:cNvSpPr/>
      </dsp:nvSpPr>
      <dsp:spPr>
        <a:xfrm>
          <a:off x="0" y="4060187"/>
          <a:ext cx="11878993" cy="134079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Mbështetja</a:t>
          </a:r>
          <a:r>
            <a:rPr lang="en-US" sz="2800" kern="1200" dirty="0"/>
            <a:t> </a:t>
          </a:r>
          <a:r>
            <a:rPr lang="en-US" sz="2800" kern="1200" dirty="0" err="1"/>
            <a:t>financiare</a:t>
          </a:r>
          <a:r>
            <a:rPr lang="en-US" sz="2800" kern="1200" dirty="0"/>
            <a:t> </a:t>
          </a:r>
          <a:r>
            <a:rPr lang="en-US" sz="2800" kern="1200" dirty="0" err="1"/>
            <a:t>për</a:t>
          </a:r>
          <a:r>
            <a:rPr lang="en-US" sz="2800" kern="1200" dirty="0"/>
            <a:t> </a:t>
          </a:r>
          <a:r>
            <a:rPr lang="en-US" sz="2800" kern="1200" dirty="0" err="1"/>
            <a:t>reformën</a:t>
          </a:r>
          <a:r>
            <a:rPr lang="en-US" sz="2800" kern="1200" dirty="0"/>
            <a:t> </a:t>
          </a:r>
          <a:r>
            <a:rPr lang="en-US" sz="2800" kern="1200" dirty="0" err="1"/>
            <a:t>në</a:t>
          </a:r>
          <a:r>
            <a:rPr lang="en-US" sz="2800" kern="1200" dirty="0"/>
            <a:t> </a:t>
          </a:r>
          <a:r>
            <a:rPr lang="en-US" sz="2800" kern="1200" dirty="0" err="1"/>
            <a:t>arsimin</a:t>
          </a:r>
          <a:r>
            <a:rPr lang="en-US" sz="2800" kern="1200" dirty="0"/>
            <a:t> </a:t>
          </a:r>
          <a:r>
            <a:rPr lang="en-US" sz="2800" kern="1200" dirty="0" err="1"/>
            <a:t>parashkollor</a:t>
          </a:r>
          <a:r>
            <a:rPr lang="en-US" sz="2800" kern="1200" dirty="0"/>
            <a:t> me </a:t>
          </a:r>
          <a:r>
            <a:rPr lang="en-US" sz="2800" kern="1200" dirty="0" err="1"/>
            <a:t>synim</a:t>
          </a:r>
          <a:r>
            <a:rPr lang="en-US" sz="2800" kern="1200" dirty="0"/>
            <a:t> </a:t>
          </a:r>
          <a:r>
            <a:rPr lang="en-US" sz="2800" kern="1200" dirty="0" err="1"/>
            <a:t>konsolidimin</a:t>
          </a:r>
          <a:r>
            <a:rPr lang="en-US" sz="2800" kern="1200" dirty="0"/>
            <a:t> e </a:t>
          </a:r>
          <a:r>
            <a:rPr lang="en-US" sz="2800" kern="1200" dirty="0" err="1"/>
            <a:t>një</a:t>
          </a:r>
          <a:r>
            <a:rPr lang="en-US" sz="2800" kern="1200" dirty="0"/>
            <a:t> </a:t>
          </a:r>
          <a:r>
            <a:rPr lang="en-US" sz="2800" kern="1200" dirty="0" err="1"/>
            <a:t>skemë</a:t>
          </a:r>
          <a:r>
            <a:rPr lang="en-US" sz="2800" kern="1200" dirty="0"/>
            <a:t> </a:t>
          </a:r>
          <a:r>
            <a:rPr lang="en-US" sz="2800" kern="1200" dirty="0" err="1"/>
            <a:t>financimi</a:t>
          </a:r>
          <a:r>
            <a:rPr lang="en-US" sz="2800" kern="1200" dirty="0"/>
            <a:t> </a:t>
          </a:r>
          <a:r>
            <a:rPr lang="en-US" sz="2800" kern="1200" dirty="0" err="1"/>
            <a:t>të</a:t>
          </a:r>
          <a:r>
            <a:rPr lang="en-US" sz="2800" kern="1200" dirty="0"/>
            <a:t> </a:t>
          </a:r>
          <a:r>
            <a:rPr lang="en-US" sz="2800" kern="1200" dirty="0" err="1"/>
            <a:t>përshtatshme</a:t>
          </a:r>
          <a:r>
            <a:rPr lang="en-US" sz="2800" kern="1200" dirty="0"/>
            <a:t> </a:t>
          </a:r>
          <a:r>
            <a:rPr lang="en-US" sz="2800" kern="1200" dirty="0" err="1"/>
            <a:t>dhe</a:t>
          </a:r>
          <a:r>
            <a:rPr lang="en-US" sz="2800" kern="1200" dirty="0"/>
            <a:t> </a:t>
          </a:r>
          <a:r>
            <a:rPr lang="en-US" sz="2800" kern="1200" dirty="0" err="1"/>
            <a:t>efektive</a:t>
          </a:r>
          <a:r>
            <a:rPr lang="en-US" sz="2800" kern="1200" dirty="0"/>
            <a:t>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5452" y="4125639"/>
        <a:ext cx="11748089" cy="1209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6A47C-869B-4179-8C13-572063B63F04}">
      <dsp:nvSpPr>
        <dsp:cNvPr id="0" name=""/>
        <dsp:cNvSpPr/>
      </dsp:nvSpPr>
      <dsp:spPr>
        <a:xfrm>
          <a:off x="4719486" y="2335752"/>
          <a:ext cx="2010664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Sfidat</a:t>
          </a:r>
          <a:r>
            <a:rPr lang="en-US" sz="23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300" b="1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për</a:t>
          </a:r>
          <a:r>
            <a:rPr lang="en-US" sz="23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2024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5013941" y="2599447"/>
        <a:ext cx="1421754" cy="1273232"/>
      </dsp:txXfrm>
    </dsp:sp>
    <dsp:sp modelId="{25898308-3ACF-407A-A942-919335F6CE8F}">
      <dsp:nvSpPr>
        <dsp:cNvPr id="0" name=""/>
        <dsp:cNvSpPr/>
      </dsp:nvSpPr>
      <dsp:spPr>
        <a:xfrm rot="15596160">
          <a:off x="5300052" y="2108901"/>
          <a:ext cx="454499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454499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5515939" y="2111797"/>
        <a:ext cx="22724" cy="22724"/>
      </dsp:txXfrm>
    </dsp:sp>
    <dsp:sp modelId="{A9AC7D63-DDF6-4CA6-8A29-0C6478617976}">
      <dsp:nvSpPr>
        <dsp:cNvPr id="0" name=""/>
        <dsp:cNvSpPr/>
      </dsp:nvSpPr>
      <dsp:spPr>
        <a:xfrm>
          <a:off x="2918111" y="100756"/>
          <a:ext cx="4820086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Parashikime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realiste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të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të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ardhurave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të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veta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dhe</a:t>
          </a:r>
          <a:endParaRPr lang="en-US" sz="2000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rritja</a:t>
          </a:r>
          <a:r>
            <a:rPr lang="en-US" sz="2000" kern="1200" dirty="0">
              <a:solidFill>
                <a:schemeClr val="tx1"/>
              </a:solidFill>
            </a:rPr>
            <a:t> e </a:t>
          </a:r>
          <a:r>
            <a:rPr lang="sq-AL" sz="2000" kern="1200" dirty="0">
              <a:solidFill>
                <a:schemeClr val="tx1"/>
              </a:solidFill>
            </a:rPr>
            <a:t>t</a:t>
          </a:r>
          <a:r>
            <a:rPr lang="en-US" sz="2000" kern="1200" dirty="0">
              <a:solidFill>
                <a:schemeClr val="tx1"/>
              </a:solidFill>
            </a:rPr>
            <a:t>ë</a:t>
          </a:r>
          <a:r>
            <a:rPr lang="sq-AL" sz="2000" kern="1200" dirty="0">
              <a:solidFill>
                <a:schemeClr val="tx1"/>
              </a:solidFill>
            </a:rPr>
            <a:t> ardhurave nga </a:t>
          </a:r>
          <a:r>
            <a:rPr lang="en-US" sz="2000" kern="1200" dirty="0">
              <a:solidFill>
                <a:schemeClr val="tx1"/>
              </a:solidFill>
            </a:rPr>
            <a:t>t</a:t>
          </a:r>
          <a:r>
            <a:rPr lang="sq-AL" sz="2000" kern="1200" dirty="0">
              <a:solidFill>
                <a:schemeClr val="tx1"/>
              </a:solidFill>
            </a:rPr>
            <a:t>aksa mbi pasurin</a:t>
          </a:r>
          <a:r>
            <a:rPr lang="en-US" sz="2000" kern="1200" dirty="0">
              <a:solidFill>
                <a:schemeClr val="tx1"/>
              </a:solidFill>
            </a:rPr>
            <a:t>ë</a:t>
          </a:r>
          <a:r>
            <a:rPr lang="sq-AL" sz="2000" kern="1200" dirty="0">
              <a:solidFill>
                <a:schemeClr val="tx1"/>
              </a:solidFill>
            </a:rPr>
            <a:t> e paluajtshme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23996" y="364451"/>
        <a:ext cx="3408316" cy="1273232"/>
      </dsp:txXfrm>
    </dsp:sp>
    <dsp:sp modelId="{1156F36C-2BAD-43C3-AF86-CA995D1D389F}">
      <dsp:nvSpPr>
        <dsp:cNvPr id="0" name=""/>
        <dsp:cNvSpPr/>
      </dsp:nvSpPr>
      <dsp:spPr>
        <a:xfrm rot="20578860">
          <a:off x="6661603" y="2833610"/>
          <a:ext cx="662882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662882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6976472" y="2831295"/>
        <a:ext cx="33144" cy="33144"/>
      </dsp:txXfrm>
    </dsp:sp>
    <dsp:sp modelId="{04D44CDF-417C-441D-AF87-D66DFA2C2696}">
      <dsp:nvSpPr>
        <dsp:cNvPr id="0" name=""/>
        <dsp:cNvSpPr/>
      </dsp:nvSpPr>
      <dsp:spPr>
        <a:xfrm>
          <a:off x="6840693" y="1301593"/>
          <a:ext cx="4525396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chemeClr val="tx1"/>
              </a:solidFill>
            </a:rPr>
            <a:t>CNSUSI-2024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masat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për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rishikimin</a:t>
          </a:r>
          <a:r>
            <a:rPr lang="en-US" sz="2300" kern="1200" dirty="0">
              <a:solidFill>
                <a:schemeClr val="tx1"/>
              </a:solidFill>
            </a:rPr>
            <a:t> e </a:t>
          </a:r>
          <a:r>
            <a:rPr lang="en-US" sz="2300" kern="1200" dirty="0" err="1">
              <a:solidFill>
                <a:schemeClr val="tx1"/>
              </a:solidFill>
            </a:rPr>
            <a:t>mekanizmit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financimit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7503422" y="1565288"/>
        <a:ext cx="3199938" cy="1273232"/>
      </dsp:txXfrm>
    </dsp:sp>
    <dsp:sp modelId="{6FFDA509-BA8A-4D22-85C7-588701C8779A}">
      <dsp:nvSpPr>
        <dsp:cNvPr id="0" name=""/>
        <dsp:cNvSpPr/>
      </dsp:nvSpPr>
      <dsp:spPr>
        <a:xfrm rot="992892">
          <a:off x="6669347" y="3571716"/>
          <a:ext cx="466226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466226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6890805" y="3574318"/>
        <a:ext cx="23311" cy="23311"/>
      </dsp:txXfrm>
    </dsp:sp>
    <dsp:sp modelId="{B9539DB6-9455-4C4A-9887-67A5EBF13C41}">
      <dsp:nvSpPr>
        <dsp:cNvPr id="0" name=""/>
        <dsp:cNvSpPr/>
      </dsp:nvSpPr>
      <dsp:spPr>
        <a:xfrm>
          <a:off x="6621540" y="3307065"/>
          <a:ext cx="4744549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Moskrijimi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ulja</a:t>
          </a:r>
          <a:r>
            <a:rPr lang="en-US" sz="2300" kern="1200" dirty="0">
              <a:solidFill>
                <a:schemeClr val="tx1"/>
              </a:solidFill>
            </a:rPr>
            <a:t> e </a:t>
          </a:r>
          <a:r>
            <a:rPr lang="en-US" sz="2300" kern="1200" dirty="0" err="1">
              <a:solidFill>
                <a:schemeClr val="tx1"/>
              </a:solidFill>
            </a:rPr>
            <a:t>detyrimeve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prapambetura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7316363" y="3570760"/>
        <a:ext cx="3354903" cy="1273232"/>
      </dsp:txXfrm>
    </dsp:sp>
    <dsp:sp modelId="{F0C874D8-5305-4CC6-BE98-670932739EEE}">
      <dsp:nvSpPr>
        <dsp:cNvPr id="0" name=""/>
        <dsp:cNvSpPr/>
      </dsp:nvSpPr>
      <dsp:spPr>
        <a:xfrm rot="5206047">
          <a:off x="5490750" y="4422361"/>
          <a:ext cx="603749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603749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5777531" y="4421525"/>
        <a:ext cx="30187" cy="30187"/>
      </dsp:txXfrm>
    </dsp:sp>
    <dsp:sp modelId="{CE64B129-E351-4DAC-8FF6-9A5EFA709317}">
      <dsp:nvSpPr>
        <dsp:cNvPr id="0" name=""/>
        <dsp:cNvSpPr/>
      </dsp:nvSpPr>
      <dsp:spPr>
        <a:xfrm>
          <a:off x="3351093" y="4737829"/>
          <a:ext cx="5018784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Ristrukturim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sistemit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raportimit</a:t>
          </a:r>
          <a:r>
            <a:rPr lang="en-US" sz="2300" kern="1200" dirty="0">
              <a:solidFill>
                <a:schemeClr val="tx1"/>
              </a:solidFill>
            </a:rPr>
            <a:t>, </a:t>
          </a:r>
          <a:r>
            <a:rPr lang="en-US" sz="2300" kern="1200" dirty="0" err="1">
              <a:solidFill>
                <a:schemeClr val="tx1"/>
              </a:solidFill>
            </a:rPr>
            <a:t>kontabilitetit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publik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tabelës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fiskale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4086077" y="5001524"/>
        <a:ext cx="3548816" cy="1273232"/>
      </dsp:txXfrm>
    </dsp:sp>
    <dsp:sp modelId="{8E9533BC-B64A-4BB1-84DB-09F8E3560792}">
      <dsp:nvSpPr>
        <dsp:cNvPr id="0" name=""/>
        <dsp:cNvSpPr/>
      </dsp:nvSpPr>
      <dsp:spPr>
        <a:xfrm rot="9860874">
          <a:off x="4386825" y="3542661"/>
          <a:ext cx="385675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385675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4570021" y="3547277"/>
        <a:ext cx="19283" cy="19283"/>
      </dsp:txXfrm>
    </dsp:sp>
    <dsp:sp modelId="{17668CA7-D4B8-461F-8122-CD9105AC07E4}">
      <dsp:nvSpPr>
        <dsp:cNvPr id="0" name=""/>
        <dsp:cNvSpPr/>
      </dsp:nvSpPr>
      <dsp:spPr>
        <a:xfrm>
          <a:off x="0" y="3267738"/>
          <a:ext cx="4911647" cy="1768499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Menaxhimi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situatës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gjendjes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financiare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sipas</a:t>
          </a:r>
          <a:r>
            <a:rPr lang="en-US" sz="2300" kern="1200" dirty="0">
              <a:solidFill>
                <a:schemeClr val="tx1"/>
              </a:solidFill>
            </a:rPr>
            <a:t> NJVQV-</a:t>
          </a:r>
          <a:r>
            <a:rPr lang="en-US" sz="2300" kern="1200" dirty="0" err="1">
              <a:solidFill>
                <a:schemeClr val="tx1"/>
              </a:solidFill>
            </a:rPr>
            <a:t>ve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719294" y="3526729"/>
        <a:ext cx="3473059" cy="1250517"/>
      </dsp:txXfrm>
    </dsp:sp>
    <dsp:sp modelId="{C3FEA259-0D01-407B-A057-9F1E43FE720C}">
      <dsp:nvSpPr>
        <dsp:cNvPr id="0" name=""/>
        <dsp:cNvSpPr/>
      </dsp:nvSpPr>
      <dsp:spPr>
        <a:xfrm rot="11687136">
          <a:off x="3457284" y="2798188"/>
          <a:ext cx="1325153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1325153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4086732" y="2779317"/>
        <a:ext cx="66257" cy="66257"/>
      </dsp:txXfrm>
    </dsp:sp>
    <dsp:sp modelId="{33F77D3E-EF3C-4B4E-850B-27A03D42EE40}">
      <dsp:nvSpPr>
        <dsp:cNvPr id="0" name=""/>
        <dsp:cNvSpPr/>
      </dsp:nvSpPr>
      <dsp:spPr>
        <a:xfrm>
          <a:off x="131943" y="1565443"/>
          <a:ext cx="3691401" cy="1363161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Implementimi i AFMIS në nivel vendor.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672536" y="1765073"/>
        <a:ext cx="2610215" cy="9639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60F7F-06EC-48E1-9630-4D11FC8F5A12}">
      <dsp:nvSpPr>
        <dsp:cNvPr id="0" name=""/>
        <dsp:cNvSpPr/>
      </dsp:nvSpPr>
      <dsp:spPr>
        <a:xfrm>
          <a:off x="-6865204" y="-1050529"/>
          <a:ext cx="8177394" cy="8177394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995E5-05EA-4255-A480-E12A44EA1F10}">
      <dsp:nvSpPr>
        <dsp:cNvPr id="0" name=""/>
        <dsp:cNvSpPr/>
      </dsp:nvSpPr>
      <dsp:spPr>
        <a:xfrm>
          <a:off x="406615" y="142568"/>
          <a:ext cx="11222510" cy="478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Rritja e kapacitetit fiskal të njësive të vetëqeverisjes vendore</a:t>
          </a:r>
          <a:r>
            <a:rPr lang="en-GB" sz="2300" kern="1200" dirty="0">
              <a:solidFill>
                <a:schemeClr val="tx1"/>
              </a:solidFill>
            </a:rPr>
            <a:t>;</a:t>
          </a:r>
          <a:r>
            <a:rPr lang="sq-AL" sz="2300" kern="1200" dirty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06615" y="142568"/>
        <a:ext cx="11222510" cy="478314"/>
      </dsp:txXfrm>
    </dsp:sp>
    <dsp:sp modelId="{E7877156-9DC5-42AA-9598-FE5614D8C2A1}">
      <dsp:nvSpPr>
        <dsp:cNvPr id="0" name=""/>
        <dsp:cNvSpPr/>
      </dsp:nvSpPr>
      <dsp:spPr>
        <a:xfrm>
          <a:off x="81119" y="207203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25E548-03B6-41AA-B2FF-862A1F4872EF}">
      <dsp:nvSpPr>
        <dsp:cNvPr id="0" name=""/>
        <dsp:cNvSpPr/>
      </dsp:nvSpPr>
      <dsp:spPr>
        <a:xfrm>
          <a:off x="926337" y="791496"/>
          <a:ext cx="10722427" cy="805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Rritja e burimeve të financimit të qeverisjes vendore me rreth </a:t>
          </a:r>
          <a:r>
            <a:rPr lang="en-US" sz="2300" b="1" kern="1200" dirty="0">
              <a:solidFill>
                <a:schemeClr val="tx1"/>
              </a:solidFill>
            </a:rPr>
            <a:t>6.4</a:t>
          </a:r>
          <a:r>
            <a:rPr lang="sq-AL" sz="2300" b="1" kern="1200" dirty="0">
              <a:solidFill>
                <a:schemeClr val="tx1"/>
              </a:solidFill>
            </a:rPr>
            <a:t> miliard lekë </a:t>
          </a:r>
          <a:r>
            <a:rPr lang="sq-AL" sz="2300" kern="1200" dirty="0">
              <a:solidFill>
                <a:schemeClr val="tx1"/>
              </a:solidFill>
            </a:rPr>
            <a:t>ose </a:t>
          </a:r>
          <a:r>
            <a:rPr lang="en-US" sz="2300" b="1" kern="1200" dirty="0">
              <a:solidFill>
                <a:schemeClr val="tx1"/>
              </a:solidFill>
            </a:rPr>
            <a:t>10.4</a:t>
          </a:r>
          <a:r>
            <a:rPr lang="sq-AL" sz="2300" b="1" kern="1200" dirty="0">
              <a:solidFill>
                <a:schemeClr val="tx1"/>
              </a:solidFill>
            </a:rPr>
            <a:t> %</a:t>
          </a:r>
          <a:r>
            <a:rPr lang="sq-AL" sz="2300" kern="1200" dirty="0">
              <a:solidFill>
                <a:schemeClr val="tx1"/>
              </a:solidFill>
            </a:rPr>
            <a:t> më shumë se sa plani i vitit </a:t>
          </a:r>
          <a:r>
            <a:rPr lang="en-US" sz="2300" kern="1200" dirty="0">
              <a:solidFill>
                <a:schemeClr val="tx1"/>
              </a:solidFill>
            </a:rPr>
            <a:t>2023</a:t>
          </a:r>
          <a:r>
            <a:rPr lang="en-GB" sz="2300" kern="1200" dirty="0">
              <a:solidFill>
                <a:schemeClr val="tx1"/>
              </a:solidFill>
            </a:rPr>
            <a:t>;</a:t>
          </a:r>
          <a:r>
            <a:rPr lang="sq-AL" sz="2300" kern="1200" dirty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26337" y="791496"/>
        <a:ext cx="10722427" cy="805679"/>
      </dsp:txXfrm>
    </dsp:sp>
    <dsp:sp modelId="{BCA3006F-736D-461E-8298-FB0ED3905748}">
      <dsp:nvSpPr>
        <dsp:cNvPr id="0" name=""/>
        <dsp:cNvSpPr/>
      </dsp:nvSpPr>
      <dsp:spPr>
        <a:xfrm>
          <a:off x="581201" y="1036015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C5446C-ADEF-460B-A34A-98A6E48B1862}">
      <dsp:nvSpPr>
        <dsp:cNvPr id="0" name=""/>
        <dsp:cNvSpPr/>
      </dsp:nvSpPr>
      <dsp:spPr>
        <a:xfrm>
          <a:off x="1200379" y="1771375"/>
          <a:ext cx="10448384" cy="875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Harmonizimi dhe unifikimi i procedurave për hartimin, zbatimin, raportimin, monitorimin e buxheteve të njësive të vetëqeverisjes vendore, konform standarteve ndërkombëtare;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00379" y="1771375"/>
        <a:ext cx="10448384" cy="875960"/>
      </dsp:txXfrm>
    </dsp:sp>
    <dsp:sp modelId="{40863219-AEAF-44A4-AF45-7FF99DC5E59C}">
      <dsp:nvSpPr>
        <dsp:cNvPr id="0" name=""/>
        <dsp:cNvSpPr/>
      </dsp:nvSpPr>
      <dsp:spPr>
        <a:xfrm>
          <a:off x="855244" y="1864219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4DC57B-C31F-4560-9C27-F74C77ACA5C8}">
      <dsp:nvSpPr>
        <dsp:cNvPr id="0" name=""/>
        <dsp:cNvSpPr/>
      </dsp:nvSpPr>
      <dsp:spPr>
        <a:xfrm>
          <a:off x="1287879" y="2762058"/>
          <a:ext cx="10360885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Konsolidimi fiskal dhe qëndrueshmëria e financave të pushtetit vendor</a:t>
          </a:r>
          <a:r>
            <a:rPr lang="en-GB" sz="2300" kern="1200" dirty="0">
              <a:solidFill>
                <a:schemeClr val="tx1"/>
              </a:solidFill>
            </a:rPr>
            <a:t>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87879" y="2762058"/>
        <a:ext cx="10360885" cy="552217"/>
      </dsp:txXfrm>
    </dsp:sp>
    <dsp:sp modelId="{92F537AA-C8AE-4A62-9886-8471B56C50B6}">
      <dsp:nvSpPr>
        <dsp:cNvPr id="0" name=""/>
        <dsp:cNvSpPr/>
      </dsp:nvSpPr>
      <dsp:spPr>
        <a:xfrm>
          <a:off x="942743" y="2693031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E7BF9-BACD-4F49-8BA8-03D8BEB65E9A}">
      <dsp:nvSpPr>
        <dsp:cNvPr id="0" name=""/>
        <dsp:cNvSpPr/>
      </dsp:nvSpPr>
      <dsp:spPr>
        <a:xfrm>
          <a:off x="1200379" y="3590870"/>
          <a:ext cx="10448384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>
              <a:solidFill>
                <a:schemeClr val="tx1"/>
              </a:solidFill>
            </a:rPr>
            <a:t>Përmirësimi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procesit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të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sq-AL" sz="2300" kern="1200" dirty="0">
              <a:solidFill>
                <a:schemeClr val="tx1"/>
              </a:solidFill>
            </a:rPr>
            <a:t>buxhetimi</a:t>
          </a:r>
          <a:r>
            <a:rPr lang="en-GB" sz="2300" kern="1200" dirty="0">
              <a:solidFill>
                <a:schemeClr val="tx1"/>
              </a:solidFill>
            </a:rPr>
            <a:t>t</a:t>
          </a:r>
          <a:r>
            <a:rPr lang="sq-AL" sz="2300" kern="1200" dirty="0">
              <a:solidFill>
                <a:schemeClr val="tx1"/>
              </a:solidFill>
            </a:rPr>
            <a:t> mbi bazë produkti, programi dhe funksioni në të gjitha njësitë vetëqeverisjes vendore;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00379" y="3590870"/>
        <a:ext cx="10448384" cy="552217"/>
      </dsp:txXfrm>
    </dsp:sp>
    <dsp:sp modelId="{D90297DB-9A8F-43A2-B9CE-A5FAAE3F84E0}">
      <dsp:nvSpPr>
        <dsp:cNvPr id="0" name=""/>
        <dsp:cNvSpPr/>
      </dsp:nvSpPr>
      <dsp:spPr>
        <a:xfrm>
          <a:off x="855244" y="3521843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B5378E-ADE0-40BA-96B5-A5912D0C7228}">
      <dsp:nvSpPr>
        <dsp:cNvPr id="0" name=""/>
        <dsp:cNvSpPr/>
      </dsp:nvSpPr>
      <dsp:spPr>
        <a:xfrm>
          <a:off x="926337" y="4419075"/>
          <a:ext cx="10722427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>
              <a:solidFill>
                <a:schemeClr val="tx1"/>
              </a:solidFill>
            </a:rPr>
            <a:t>Vazhdimi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pilotimit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të</a:t>
          </a:r>
          <a:r>
            <a:rPr lang="en-GB" sz="2300" kern="1200" dirty="0">
              <a:solidFill>
                <a:schemeClr val="tx1"/>
              </a:solidFill>
            </a:rPr>
            <a:t> NJVQV-</a:t>
          </a:r>
          <a:r>
            <a:rPr lang="en-GB" sz="2300" kern="1200" dirty="0" err="1">
              <a:solidFill>
                <a:schemeClr val="tx1"/>
              </a:solidFill>
            </a:rPr>
            <a:t>ve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për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reformimin</a:t>
          </a:r>
          <a:r>
            <a:rPr lang="en-GB" sz="2300" kern="1200" dirty="0">
              <a:solidFill>
                <a:schemeClr val="tx1"/>
              </a:solidFill>
            </a:rPr>
            <a:t> e </a:t>
          </a:r>
          <a:r>
            <a:rPr lang="en-GB" sz="2300" kern="1200" dirty="0" err="1">
              <a:solidFill>
                <a:schemeClr val="tx1"/>
              </a:solidFill>
            </a:rPr>
            <a:t>programit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buxhetor</a:t>
          </a:r>
          <a:r>
            <a:rPr lang="en-GB" sz="2300" kern="1200" dirty="0">
              <a:solidFill>
                <a:schemeClr val="tx1"/>
              </a:solidFill>
            </a:rPr>
            <a:t>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26337" y="4419075"/>
        <a:ext cx="10722427" cy="552217"/>
      </dsp:txXfrm>
    </dsp:sp>
    <dsp:sp modelId="{590A5F74-1AA1-41D7-A72F-1F758B60F090}">
      <dsp:nvSpPr>
        <dsp:cNvPr id="0" name=""/>
        <dsp:cNvSpPr/>
      </dsp:nvSpPr>
      <dsp:spPr>
        <a:xfrm>
          <a:off x="581201" y="4350048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DE134F-231A-4BE0-9261-695DB9D0F0D7}">
      <dsp:nvSpPr>
        <dsp:cNvPr id="0" name=""/>
        <dsp:cNvSpPr/>
      </dsp:nvSpPr>
      <dsp:spPr>
        <a:xfrm>
          <a:off x="426254" y="5247887"/>
          <a:ext cx="11222510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Zhvillimi ekonomik lokal dhe ulja e pabarazive midis njësive të vetëqeverisjes vendore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426254" y="5247887"/>
        <a:ext cx="11222510" cy="552217"/>
      </dsp:txXfrm>
    </dsp:sp>
    <dsp:sp modelId="{ED7BA2A9-0EB9-4BCE-A3B8-13E78F1B9649}">
      <dsp:nvSpPr>
        <dsp:cNvPr id="0" name=""/>
        <dsp:cNvSpPr/>
      </dsp:nvSpPr>
      <dsp:spPr>
        <a:xfrm>
          <a:off x="81119" y="5178860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0.22266</cdr:y>
    </cdr:from>
    <cdr:to>
      <cdr:x>0.08595</cdr:x>
      <cdr:y>0.63536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70801" y="739310"/>
          <a:ext cx="868386" cy="32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 err="1">
              <a:latin typeface="Calibri Light" panose="020F0302020204030204" pitchFamily="34" charset="0"/>
            </a:rPr>
            <a:t>Në</a:t>
          </a:r>
          <a:r>
            <a:rPr lang="en-US" sz="1000" b="1" dirty="0">
              <a:latin typeface="Calibri Light" panose="020F0302020204030204" pitchFamily="34" charset="0"/>
            </a:rPr>
            <a:t> </a:t>
          </a:r>
          <a:r>
            <a:rPr lang="en-US" sz="1000" b="1" dirty="0" err="1">
              <a:latin typeface="Calibri Light" panose="020F0302020204030204" pitchFamily="34" charset="0"/>
            </a:rPr>
            <a:t>mln</a:t>
          </a:r>
          <a:r>
            <a:rPr lang="en-US" sz="1000" b="1" dirty="0">
              <a:latin typeface="Calibri Light" panose="020F0302020204030204" pitchFamily="34" charset="0"/>
            </a:rPr>
            <a:t> </a:t>
          </a:r>
          <a:r>
            <a:rPr lang="en-US" sz="1000" b="1" dirty="0" err="1">
              <a:latin typeface="Calibri Light" panose="020F0302020204030204" pitchFamily="34" charset="0"/>
            </a:rPr>
            <a:t>lekë</a:t>
          </a:r>
          <a:endParaRPr lang="en-US" sz="1000" b="1" dirty="0">
            <a:latin typeface="Calibri Light" panose="020F03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5CC2-A462-4A7D-9BF0-935D17DE9F46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B41F1-3534-4A6F-BA67-6BEAF30D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65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16622-5391-4C45-A313-B901FBFC3211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36AA-A634-42F5-AE71-40596835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F461AE8-6951-4896-8235-3B1F77F49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C538FE2-95E7-41A8-A867-43BEF95A2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DB12CFBC-3FFD-442F-BC3F-9F76835F8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A16783-56A9-4E70-B4F1-D9D6E81F8E7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6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09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6803-3092-72A2-CC96-438882C1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A7B1B-3D4B-2BD0-C021-6C9B4441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C1359-34D7-F98E-56D8-B990B542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4D2-1B50-4A1B-BE3B-F87AA243B31F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8EEA6-3B06-C912-7475-5DE97936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F60F-CAE5-86BF-076C-68BE5774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1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379F-61B1-EC79-561B-E25BD677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1E4DF-4D9D-EE07-9211-309E1E767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6C0C1-0CA2-EA88-0694-1D1E2A13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8DB2-41FA-45D8-9C4F-9FFA713157BB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B75A3-D60F-9E00-C266-1AA38E74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E5349-0651-64EB-98C9-954EB6AA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5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9EAC-B74F-2426-6B0A-3024909C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CCA65-2B2D-9681-C919-7AFB22DBA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E1235-1F36-A42A-ADF1-5FCF32F2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CE23-3942-4517-A879-402286C65343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11EAA-9F65-A008-D7E9-1D3CD3B7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D6FA9-C9BD-9387-E14E-D7F10222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A7AF-AD9E-3F74-5619-0BD4F4CD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F5D3-F550-B784-8118-10792A1CF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3D7CB-1D52-0736-4B03-EDD44485A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FE523-83A3-9877-18A5-BA74599B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E7E0-D508-4ABE-8B5D-0A9BBD0C6C29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DD792-9BF5-1B71-F95F-DC728D50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B50F0-35B4-4B26-6A8C-59F0ED92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18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DE59-335E-A619-76AE-F5306BA8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5B26B-94A1-07DD-A33F-5A9F66F92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348AC-3DB7-4F1B-8550-054244873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F6DA8-1257-3E22-1E3B-973E81CF8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89106-AAA6-60F2-CA36-829FC2F5F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5E748-6C55-FEFB-B703-E5D4E87A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5FFA-7098-4D7B-9654-1F90EF46909C}" type="datetime1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7C0A9-0F04-42D3-26B8-A77E626F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0A767-5156-FCE3-9B6E-0A19629A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2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2A12-6CEB-0463-B4C5-79EE80D5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17F8C-9E59-B18D-D4AC-16A205F2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32D9-61EC-4BCE-B723-5F3D9F2B1F9E}" type="datetime1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3C1E2-4661-B611-5638-D40E2B8A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B19CC-232F-055F-EB43-2E363DFF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7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78F9D-E05B-96A2-DAA5-DE0198B1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4EDB-54BC-4470-A961-8BD62108F0F1}" type="datetime1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8D01E-2143-F59D-793A-DB1E3BEB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2DCE5-AF14-D002-D86B-EAB4FB7F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9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4F85-81D4-3A55-7A39-FA7DA5AB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45056-F187-32CD-E10D-69141C1C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537CB-0401-54CA-0E43-D8383EB0F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92811-6699-7E8F-DF37-3A45AED5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DB8-1E3B-44BB-B6F6-3C05D9EA806E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DED90-13A5-F935-82D8-26A7B442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BBAF9-A4E1-AF60-B743-43B2E76C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89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C6039-59A7-6E7A-8C3D-06251730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99A5D-9EBF-5C8A-E81A-26B8CB4C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20C09-8CF5-FA99-C3A3-7EC01F04C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E4455-ED53-4F7E-EA6A-45D9EAF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A965-DBCC-4F07-A1E3-B6F7C97C831F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01FF-206D-0015-AC31-8CE20651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EB368-2C07-F022-7A89-0E6257D7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1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516C-C0D4-4C2D-297D-CD327D3C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95445-2185-2F9F-66E4-7027C45DD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D6CF-2A5E-48EB-8F92-382EB980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E24C-1D83-4563-ABD2-13EF4DDD4831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E4EC3-7512-BBE2-7035-60007586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0308-F9A9-36BA-33F6-54E1A04A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1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86A19-E92B-0FA4-FF69-96D6369FF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5481E-8FC5-E32F-9893-5F54CB2BA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8644-1E79-B535-9C8E-4FA9DB9E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86DA-283D-4D23-B919-CD2328C2D0E1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C1D5-494A-0BC7-F0FE-11636F3D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52F16-3A01-BB3A-8662-04088F7A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7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BF5E03-14AF-4E04-BDE9-BC29E0E9A5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32CF7759-EBD5-417F-93BB-A728EE99D2EE}"/>
              </a:ext>
            </a:extLst>
          </p:cNvPr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211CBE-448A-40EA-960A-6FC5D832A2D1}"/>
              </a:ext>
            </a:extLst>
          </p:cNvPr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434E4-8330-432E-BE22-9298D9888329}"/>
              </a:ext>
            </a:extLst>
          </p:cNvPr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0EDCF8-49F5-4BB5-A6A8-BD41CAEAB465}"/>
              </a:ext>
            </a:extLst>
          </p:cNvPr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1AAC3804-AC26-46BD-98FE-7DFDA329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131B-1346-4B3E-A902-3C7E11AE36E4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71B9D391-7710-4DA2-B498-88B5D8C7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D3AB8EFE-432F-47B0-B062-95CF00C4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75C8-B6BD-46D5-B063-79C50A86D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543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D3654B2-627C-4487-815E-B34D4EEB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B88-ED79-419F-8FD3-B678CAAE8DA5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B6C852E-2FCB-43A7-B0F6-6749C0F0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34433C2-B597-4D09-B6BF-C3BEE1ED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1ABF-FF75-4BE5-952E-B35447A04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625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89856D-151D-461B-96B4-B313290FAE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38FFDDA8-8920-49EF-B9F7-A7FFFDDF1314}"/>
              </a:ext>
            </a:extLst>
          </p:cNvPr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DCCBE-7740-48EE-A067-8C3D1ED87A35}"/>
              </a:ext>
            </a:extLst>
          </p:cNvPr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9E158-8FD3-422F-8BB3-A892B9B17E1B}"/>
              </a:ext>
            </a:extLst>
          </p:cNvPr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9B9833-44CC-4980-87EB-2E8ACF58A8ED}"/>
              </a:ext>
            </a:extLst>
          </p:cNvPr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7982B39-D2DD-43B5-87F8-51B34E39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587E-6CE0-429B-8E8D-4420FDC8FAE6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8E4A365-3B4E-403D-A285-72ADFE5E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512C64-AC67-48D9-B5C1-85A5D831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1F5B-3D61-4B30-8380-A34D7BD59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232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4847D19-C9BA-4E64-B2E1-AED84B89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912A-2449-4A82-8A27-D1D582AEF066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A038A9F-8EAF-4471-B911-9E88AC39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E3F1046-7E8D-4FDC-B33C-78A54F90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A915-0BCF-4328-9815-57BF0BB83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303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44F9E761-91E8-45A2-824F-727CD93E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96F40-BE06-4898-9AEC-B4099B229F3F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A59E5D7-0A00-4629-8747-3264220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A084C45B-E72F-4211-BC75-71A5B6FE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31DF-3E32-4727-A7F2-28883F974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991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9A387E01-D707-44E3-B0B6-EE1C0F8C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BDF6-D83B-4C16-811B-C9ABED1CB731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CB93ADD-88A4-42B1-ABB4-1CDC9E40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D358882-4AFD-4439-98B2-D905F799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1BA0-13DC-43B4-926E-D9663FF10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372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92FC6563-66FE-469E-9530-68A6AB00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A308-4BD1-420A-BA7B-D982385C234E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CF630-D041-40D0-8A58-D7E60278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1334EAA9-3A46-4FBD-82C1-1206ADA1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64AC-BBC5-4C0B-B042-ACA8DCA21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59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92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D2B2B1-D3F5-45B1-9D57-102DE0EB4F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255DBEF7-0E0C-4911-91BA-0D5F31606882}"/>
              </a:ext>
            </a:extLst>
          </p:cNvPr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D4887F5-DA81-4826-B82B-60672F25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30D3-9795-404B-B701-755E2DDDCE93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76C3E68-45FB-48DA-80B4-AD13051A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EAFE3DC-9DEA-4C92-8504-DE876E84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37DAE-F4C0-4B41-8A92-E36718706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6732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B8ECA1-AB14-4B7A-A42B-7507CE76CE6E}"/>
              </a:ext>
            </a:extLst>
          </p:cNvPr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ED10AD-3A99-4D4B-B0AE-FEFFBD37F76F}"/>
              </a:ext>
            </a:extLst>
          </p:cNvPr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8DAA5-AA4E-40D3-834E-9416F294A64B}"/>
              </a:ext>
            </a:extLst>
          </p:cNvPr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BE4BD1E-1862-4F8E-9B13-77D954B7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2CCF-3C2A-48CB-ACD4-6E57CB81945A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DE136F9-C09A-4278-8A34-02199BD3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F81E220-9CF3-4856-A0C8-52BC3F39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DF04-6D17-4CF8-8144-EAC7F3184D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355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D814B50-793B-4FAE-A7CA-F01BF2C6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99A4-FA87-4F0A-9960-4895269A017D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F8C3994-A414-4155-93E1-6271832A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B8F894D-BA83-4682-A01F-9F21D8E2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55EE-ED61-4CE8-A211-5B378DCDF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42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213D21A-6341-43BC-8AEF-08AABD54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C970-CB65-456B-808B-AFA40BB66D9D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4BD707A-AA2E-42BB-87A7-D01EA53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E6430C8-4CC2-44E8-BECB-4873B6E9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847F-C21E-4F20-A121-02BF758E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01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6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4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5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30BF03-6777-1940-461F-79513FAB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78860-E86F-D76F-0C24-647329BA3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9707C-B797-776C-A852-8DA111A39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525B8-A3DC-94EF-48EF-A1DD2917C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A9D84-5E1F-786C-A4CA-7499C245D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E6A1D9-B35E-4F35-8EE7-C27A4F32C1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33C519A1-C449-4EFE-B393-E04C20922191}"/>
              </a:ext>
            </a:extLst>
          </p:cNvPr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A40FF9BC-4019-4C84-A539-B8F5B3A4CE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94D59574-3087-43AD-9276-0545540F5C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30065D3-CC71-4FFE-8D85-4A9897450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00DBC7-BBDB-4C7A-BC1C-E12B4681D670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9ACA8-EFE2-4424-8000-6F1820992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3CE40D4-35E3-4E27-853C-30E84417E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8DF58B02-78FC-4AC9-83F0-5587AF0ED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46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977" y="2596446"/>
            <a:ext cx="9144000" cy="1033019"/>
          </a:xfrm>
        </p:spPr>
        <p:txBody>
          <a:bodyPr>
            <a:normAutofit/>
          </a:bodyPr>
          <a:lstStyle/>
          <a:p>
            <a:r>
              <a:rPr lang="sq-AL" sz="5400" b="1" dirty="0">
                <a:latin typeface="+mn-lt"/>
                <a:ea typeface="+mn-ea"/>
                <a:cs typeface="+mn-cs"/>
              </a:rPr>
              <a:t>BUXHETI</a:t>
            </a:r>
            <a:r>
              <a:rPr lang="en-US" sz="5400" b="1" dirty="0">
                <a:latin typeface="+mn-lt"/>
                <a:ea typeface="+mn-ea"/>
                <a:cs typeface="+mn-cs"/>
              </a:rPr>
              <a:t> VENDOR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11" y="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34578" y="5161668"/>
            <a:ext cx="6553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kern="0" dirty="0">
                <a:solidFill>
                  <a:prstClr val="black"/>
                </a:solidFill>
              </a:rPr>
              <a:t>Fran BRAHIMI/</a:t>
            </a:r>
            <a:r>
              <a:rPr lang="en-US" sz="2500" b="1" kern="0" dirty="0" err="1">
                <a:solidFill>
                  <a:prstClr val="black"/>
                </a:solidFill>
              </a:rPr>
              <a:t>Ministria</a:t>
            </a:r>
            <a:r>
              <a:rPr lang="en-US" sz="2500" b="1" kern="0" dirty="0">
                <a:solidFill>
                  <a:prstClr val="black"/>
                </a:solidFill>
              </a:rPr>
              <a:t> e </a:t>
            </a:r>
            <a:r>
              <a:rPr lang="en-US" sz="2500" b="1" kern="0" dirty="0" err="1">
                <a:solidFill>
                  <a:prstClr val="black"/>
                </a:solidFill>
              </a:rPr>
              <a:t>Financave</a:t>
            </a:r>
            <a:r>
              <a:rPr lang="en-US" sz="2500" b="1" kern="0" dirty="0">
                <a:solidFill>
                  <a:prstClr val="black"/>
                </a:solidFill>
              </a:rPr>
              <a:t> </a:t>
            </a:r>
            <a:r>
              <a:rPr lang="en-US" sz="2500" b="1" kern="0" dirty="0" err="1">
                <a:solidFill>
                  <a:prstClr val="black"/>
                </a:solidFill>
              </a:rPr>
              <a:t>dhe</a:t>
            </a:r>
            <a:r>
              <a:rPr lang="en-US" sz="2500" b="1" kern="0" dirty="0">
                <a:solidFill>
                  <a:prstClr val="black"/>
                </a:solidFill>
              </a:rPr>
              <a:t> </a:t>
            </a:r>
            <a:r>
              <a:rPr lang="en-US" sz="2500" b="1" kern="0" dirty="0" err="1">
                <a:solidFill>
                  <a:prstClr val="black"/>
                </a:solidFill>
              </a:rPr>
              <a:t>Ekonomisë</a:t>
            </a:r>
            <a:endParaRPr lang="en-US" sz="2500" b="1" kern="0" dirty="0">
              <a:solidFill>
                <a:prstClr val="black"/>
              </a:solidFill>
            </a:endParaRPr>
          </a:p>
          <a:p>
            <a:pPr algn="ctr"/>
            <a:endParaRPr lang="en-US" sz="25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5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0943" y="1005653"/>
            <a:ext cx="1846078" cy="376833"/>
          </a:xfrm>
        </p:spPr>
        <p:txBody>
          <a:bodyPr>
            <a:normAutofit/>
          </a:bodyPr>
          <a:lstStyle/>
          <a:p>
            <a:pPr algn="r"/>
            <a:r>
              <a:rPr lang="sq-AL" sz="1800" dirty="0"/>
              <a:t>(</a:t>
            </a:r>
            <a:r>
              <a:rPr lang="sq-AL" sz="2000" dirty="0"/>
              <a:t>në milion lekë</a:t>
            </a:r>
            <a:r>
              <a:rPr lang="sq-AL" sz="1600" dirty="0"/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796679"/>
              </p:ext>
            </p:extLst>
          </p:nvPr>
        </p:nvGraphicFramePr>
        <p:xfrm>
          <a:off x="261258" y="1415143"/>
          <a:ext cx="11713028" cy="516393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7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7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4764">
                <a:tc>
                  <a:txBody>
                    <a:bodyPr/>
                    <a:lstStyle/>
                    <a:p>
                      <a:r>
                        <a:rPr lang="en-US" sz="2400" dirty="0"/>
                        <a:t>Nr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Emërtimi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Diferenca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 2023-2024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764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q-AL" sz="2800" dirty="0">
                          <a:effectLst/>
                        </a:rPr>
                        <a:t>Produkti i Brendshëm Bruto i parashikuar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2,176,100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/>
                        <a:t>2,434,311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+258,211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979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/>
                        <a:t>Transferta</a:t>
                      </a:r>
                      <a:r>
                        <a:rPr lang="en-US" sz="2800" dirty="0"/>
                        <a:t> e </a:t>
                      </a:r>
                      <a:r>
                        <a:rPr lang="en-US" sz="2800" dirty="0" err="1"/>
                        <a:t>pakushtëzuar</a:t>
                      </a:r>
                      <a:r>
                        <a:rPr lang="en-US" sz="2800" dirty="0"/>
                        <a:t> e </a:t>
                      </a:r>
                      <a:r>
                        <a:rPr lang="en-US" sz="2800" dirty="0" err="1"/>
                        <a:t>përgjithshme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21,761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24,343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+2,582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979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Në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përqindje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ndaj</a:t>
                      </a:r>
                      <a:r>
                        <a:rPr lang="en-US" sz="2800" dirty="0"/>
                        <a:t> PBB-</a:t>
                      </a:r>
                      <a:r>
                        <a:rPr lang="en-US" sz="2800" dirty="0" err="1"/>
                        <a:t>së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1.00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1.00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+0.00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549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Transfertë</a:t>
                      </a:r>
                      <a:r>
                        <a:rPr lang="en-US" sz="2800" baseline="0" dirty="0"/>
                        <a:t> e </a:t>
                      </a:r>
                      <a:r>
                        <a:rPr lang="en-US" sz="2800" baseline="0" dirty="0" err="1"/>
                        <a:t>pakushtëzuar</a:t>
                      </a:r>
                      <a:r>
                        <a:rPr lang="en-US" sz="2800" baseline="0" dirty="0"/>
                        <a:t> e </a:t>
                      </a:r>
                      <a:r>
                        <a:rPr lang="en-US" sz="2800" baseline="0" dirty="0" err="1"/>
                        <a:t>përgjithshme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dhe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sektoriale</a:t>
                      </a:r>
                      <a:r>
                        <a:rPr lang="en-US" sz="2800" baseline="0" dirty="0"/>
                        <a:t> e </a:t>
                      </a:r>
                      <a:r>
                        <a:rPr lang="en-US" sz="2800" baseline="0" dirty="0" err="1"/>
                        <a:t>shpërndarë</a:t>
                      </a:r>
                      <a:r>
                        <a:rPr lang="en-US" sz="2800" baseline="0" dirty="0"/>
                        <a:t> me </a:t>
                      </a:r>
                      <a:r>
                        <a:rPr lang="en-US" sz="2800" baseline="0" dirty="0" err="1"/>
                        <a:t>formulë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24,953</a:t>
                      </a:r>
                      <a:endParaRPr lang="en-US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27,857</a:t>
                      </a:r>
                      <a:endParaRPr lang="en-US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+2,904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27038"/>
            <a:ext cx="10972800" cy="578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  <a:ea typeface="+mn-ea"/>
                <a:cs typeface="+mn-cs"/>
              </a:rPr>
              <a:t>Transferta</a:t>
            </a:r>
            <a:r>
              <a:rPr lang="en-US" sz="3600" dirty="0">
                <a:latin typeface="+mn-lt"/>
                <a:ea typeface="+mn-ea"/>
                <a:cs typeface="+mn-cs"/>
              </a:rPr>
              <a:t> e </a:t>
            </a:r>
            <a:r>
              <a:rPr lang="en-US" sz="3600" dirty="0" err="1">
                <a:latin typeface="+mn-lt"/>
                <a:ea typeface="+mn-ea"/>
                <a:cs typeface="+mn-cs"/>
              </a:rPr>
              <a:t>pakushtëzuar</a:t>
            </a:r>
            <a:r>
              <a:rPr lang="en-US" sz="3600" dirty="0">
                <a:latin typeface="+mn-lt"/>
                <a:ea typeface="+mn-ea"/>
                <a:cs typeface="+mn-cs"/>
              </a:rPr>
              <a:t> 2023-2024</a:t>
            </a:r>
          </a:p>
        </p:txBody>
      </p:sp>
    </p:spTree>
    <p:extLst>
      <p:ext uri="{BB962C8B-B14F-4D97-AF65-F5344CB8AC3E}">
        <p14:creationId xmlns:p14="http://schemas.microsoft.com/office/powerpoint/2010/main" val="309203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5CE9-67AD-4723-802D-588DBD9C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/>
          <a:p>
            <a:pPr algn="ctr"/>
            <a:r>
              <a:rPr lang="en-US" sz="3300" dirty="0" err="1">
                <a:latin typeface="+mn-lt"/>
                <a:ea typeface="+mn-ea"/>
                <a:cs typeface="+mn-cs"/>
              </a:rPr>
              <a:t>Transferta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en-US" sz="3300" dirty="0" err="1">
                <a:latin typeface="+mn-lt"/>
                <a:ea typeface="+mn-ea"/>
                <a:cs typeface="+mn-cs"/>
              </a:rPr>
              <a:t>të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en-US" sz="3300" dirty="0" err="1">
                <a:latin typeface="+mn-lt"/>
                <a:ea typeface="+mn-ea"/>
                <a:cs typeface="+mn-cs"/>
              </a:rPr>
              <a:t>tjera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en-US" sz="3300" dirty="0" err="1">
                <a:latin typeface="+mn-lt"/>
                <a:ea typeface="+mn-ea"/>
                <a:cs typeface="+mn-cs"/>
              </a:rPr>
              <a:t>nga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en-US" sz="3300" dirty="0" err="1">
                <a:latin typeface="+mn-lt"/>
                <a:ea typeface="+mn-ea"/>
                <a:cs typeface="+mn-cs"/>
              </a:rPr>
              <a:t>ministrit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ë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dhe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instiutucione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qendrore</a:t>
            </a:r>
            <a:endParaRPr lang="en-US" sz="33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A8D8D-5358-40CA-86E5-26D2DE74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41" y="1132114"/>
            <a:ext cx="11720230" cy="6019799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err="1"/>
              <a:t>Transferta</a:t>
            </a:r>
            <a:r>
              <a:rPr lang="en-US" sz="3500" dirty="0"/>
              <a:t> </a:t>
            </a:r>
            <a:r>
              <a:rPr lang="en-US" sz="3500" dirty="0" err="1"/>
              <a:t>për</a:t>
            </a:r>
            <a:r>
              <a:rPr lang="en-US" sz="3500" dirty="0"/>
              <a:t> </a:t>
            </a:r>
            <a:r>
              <a:rPr lang="en-US" sz="3500" dirty="0" err="1"/>
              <a:t>mbrojtjen</a:t>
            </a:r>
            <a:r>
              <a:rPr lang="en-US" sz="3500" dirty="0"/>
              <a:t> </a:t>
            </a:r>
            <a:r>
              <a:rPr lang="sq-AL" sz="3500" dirty="0"/>
              <a:t>civile, në masën </a:t>
            </a:r>
            <a:r>
              <a:rPr lang="sq-AL" sz="3500" b="1" dirty="0"/>
              <a:t>800 milion lekë</a:t>
            </a:r>
            <a:r>
              <a:rPr lang="sq-AL" sz="3500" dirty="0"/>
              <a:t>, </a:t>
            </a:r>
            <a:r>
              <a:rPr lang="en-GB" sz="3500" dirty="0"/>
              <a:t>e </a:t>
            </a:r>
            <a:r>
              <a:rPr lang="en-GB" sz="3500" dirty="0" err="1"/>
              <a:t>cila</a:t>
            </a:r>
            <a:r>
              <a:rPr lang="en-GB" sz="3500" dirty="0"/>
              <a:t> </a:t>
            </a:r>
            <a:r>
              <a:rPr lang="sq-AL" sz="3500" dirty="0"/>
              <a:t>shpërndahet </a:t>
            </a:r>
            <a:r>
              <a:rPr lang="en-GB" sz="3500" dirty="0"/>
              <a:t>me </a:t>
            </a:r>
            <a:r>
              <a:rPr lang="en-GB" sz="3500" dirty="0" err="1"/>
              <a:t>formulë</a:t>
            </a:r>
            <a:r>
              <a:rPr lang="en-GB" sz="3500" dirty="0"/>
              <a:t> </a:t>
            </a:r>
            <a:r>
              <a:rPr lang="sq-AL" sz="3500" dirty="0"/>
              <a:t>në formën e transfertës së kushtëzuar.  </a:t>
            </a:r>
            <a:endParaRPr lang="en-US" sz="3500" dirty="0"/>
          </a:p>
          <a:p>
            <a:r>
              <a:rPr lang="sq-AL" sz="3500" dirty="0"/>
              <a:t>Fondi </a:t>
            </a:r>
            <a:r>
              <a:rPr lang="sq-AL" sz="3500" b="1" dirty="0"/>
              <a:t>200 milion lekë</a:t>
            </a:r>
            <a:r>
              <a:rPr lang="sq-AL" sz="3500" dirty="0"/>
              <a:t>, në zërin shpenzime kapitale në programin “Emergjencat Civile” të Ministrisë së Mbrojtjes përdoret për eleminimin e pasojave në rastet e fatkeqësive natyrore</a:t>
            </a:r>
            <a:r>
              <a:rPr lang="en-GB" sz="3500" dirty="0"/>
              <a:t> </a:t>
            </a:r>
            <a:r>
              <a:rPr lang="en-GB" sz="3500" dirty="0" err="1"/>
              <a:t>dhe</a:t>
            </a:r>
            <a:r>
              <a:rPr lang="en-GB" sz="3500" dirty="0"/>
              <a:t> </a:t>
            </a:r>
            <a:r>
              <a:rPr lang="sq-AL" sz="3500" dirty="0"/>
              <a:t>shpërndahet gjatë vitit buxhetor</a:t>
            </a:r>
            <a:r>
              <a:rPr lang="en-GB" sz="3500" dirty="0"/>
              <a:t>.</a:t>
            </a:r>
            <a:endParaRPr lang="en-US" sz="3500" dirty="0"/>
          </a:p>
          <a:p>
            <a:r>
              <a:rPr lang="sq-AL" sz="3500" dirty="0"/>
              <a:t>Fondi prej </a:t>
            </a:r>
            <a:r>
              <a:rPr lang="sq-AL" sz="3500" b="1" dirty="0"/>
              <a:t>1</a:t>
            </a:r>
            <a:r>
              <a:rPr lang="en-US" sz="3500" b="1" dirty="0"/>
              <a:t> </a:t>
            </a:r>
            <a:r>
              <a:rPr lang="sq-AL" sz="3500" b="1" dirty="0"/>
              <a:t>000 milion lekë </a:t>
            </a:r>
            <a:r>
              <a:rPr lang="sq-AL" sz="3500" dirty="0"/>
              <a:t>në zërin shpenzime kapitale në programin “Emergjencat Civile” të Ministrisë së Mbrojtjes akordohet me vendim të Këshillit të Ministrave për financimin e projekteve që lidhen me parandalimin e fatkeqësive natyrore, sipas kritereve në aneksin 6 </a:t>
            </a:r>
            <a:r>
              <a:rPr lang="en-US" sz="3500" dirty="0" err="1"/>
              <a:t>të</a:t>
            </a:r>
            <a:r>
              <a:rPr lang="en-US" sz="3500" dirty="0"/>
              <a:t> </a:t>
            </a:r>
            <a:r>
              <a:rPr lang="en-US" sz="3500" dirty="0" err="1"/>
              <a:t>ligjit</a:t>
            </a:r>
            <a:r>
              <a:rPr lang="en-US" sz="3500" dirty="0"/>
              <a:t> </a:t>
            </a:r>
            <a:r>
              <a:rPr lang="en-US" sz="3500" dirty="0" err="1"/>
              <a:t>të</a:t>
            </a:r>
            <a:r>
              <a:rPr lang="en-US" sz="3500" dirty="0"/>
              <a:t> </a:t>
            </a:r>
            <a:r>
              <a:rPr lang="en-US" sz="3500" dirty="0" err="1"/>
              <a:t>buxhetit</a:t>
            </a:r>
            <a:r>
              <a:rPr lang="sq-AL" sz="3500" dirty="0"/>
              <a:t>. </a:t>
            </a:r>
            <a:endParaRPr lang="en-US" sz="3500" dirty="0"/>
          </a:p>
          <a:p>
            <a:r>
              <a:rPr lang="sq-AL" sz="3500" dirty="0"/>
              <a:t>Fondi prej</a:t>
            </a:r>
            <a:r>
              <a:rPr lang="sq-AL" sz="3500" b="1" dirty="0"/>
              <a:t> 500 milionë lekë </a:t>
            </a:r>
            <a:r>
              <a:rPr lang="sq-AL" sz="3500" dirty="0"/>
              <a:t>në zërin shpenzime kapitale në programin “Emergjencat civile” të Ministrisë së Mbrojtjes akordohet me vendim të Këshillit të Ministrave për financimin e projekteve që lidhen me digat, sipas kritereve në aneksin 7 bashkëlidhur këtij ligji. </a:t>
            </a:r>
            <a:endParaRPr lang="en-GB" sz="3500" dirty="0"/>
          </a:p>
          <a:p>
            <a:r>
              <a:rPr lang="en-GB" sz="3500" dirty="0" err="1"/>
              <a:t>Transferta</a:t>
            </a:r>
            <a:r>
              <a:rPr lang="en-GB" sz="3500" dirty="0"/>
              <a:t> </a:t>
            </a:r>
            <a:r>
              <a:rPr lang="en-GB" sz="3500" dirty="0" err="1"/>
              <a:t>për</a:t>
            </a:r>
            <a:r>
              <a:rPr lang="en-GB" sz="3500" dirty="0"/>
              <a:t> </a:t>
            </a:r>
            <a:r>
              <a:rPr lang="en-GB" sz="3500" dirty="0" err="1"/>
              <a:t>menaxhimin</a:t>
            </a:r>
            <a:r>
              <a:rPr lang="en-GB" sz="3500" dirty="0"/>
              <a:t> e </a:t>
            </a:r>
            <a:r>
              <a:rPr lang="en-GB" sz="3500" dirty="0" err="1"/>
              <a:t>mbetjeve</a:t>
            </a:r>
            <a:r>
              <a:rPr lang="en-GB" sz="3500" dirty="0"/>
              <a:t> urbane (</a:t>
            </a:r>
            <a:r>
              <a:rPr lang="en-GB" sz="3500" b="1" dirty="0"/>
              <a:t>714 </a:t>
            </a:r>
            <a:r>
              <a:rPr lang="en-GB" sz="3500" b="1" dirty="0" err="1"/>
              <a:t>milion</a:t>
            </a:r>
            <a:r>
              <a:rPr lang="en-GB" sz="3500" b="1" dirty="0"/>
              <a:t> </a:t>
            </a:r>
            <a:r>
              <a:rPr lang="en-GB" sz="3500" b="1" dirty="0" err="1"/>
              <a:t>lekë</a:t>
            </a:r>
            <a:r>
              <a:rPr lang="en-GB" sz="3500" b="1" dirty="0"/>
              <a:t> </a:t>
            </a:r>
            <a:r>
              <a:rPr lang="en-GB" sz="3500" dirty="0" err="1"/>
              <a:t>për</a:t>
            </a:r>
            <a:r>
              <a:rPr lang="en-GB" sz="3500" dirty="0"/>
              <a:t> </a:t>
            </a:r>
            <a:r>
              <a:rPr lang="en-GB" sz="3500" dirty="0" err="1"/>
              <a:t>të</a:t>
            </a:r>
            <a:r>
              <a:rPr lang="en-GB" sz="3500" dirty="0"/>
              <a:t> </a:t>
            </a:r>
            <a:r>
              <a:rPr lang="en-GB" sz="3500" dirty="0" err="1"/>
              <a:t>gjitha</a:t>
            </a:r>
            <a:r>
              <a:rPr lang="en-GB" sz="3500" dirty="0"/>
              <a:t> </a:t>
            </a:r>
            <a:r>
              <a:rPr lang="en-GB" sz="3500" dirty="0" err="1"/>
              <a:t>njësitë</a:t>
            </a:r>
            <a:r>
              <a:rPr lang="en-GB" sz="3500" dirty="0"/>
              <a:t> e </a:t>
            </a:r>
            <a:r>
              <a:rPr lang="en-GB" sz="3500" dirty="0" err="1"/>
              <a:t>vetëqeverisjes</a:t>
            </a:r>
            <a:r>
              <a:rPr lang="en-GB" sz="3500" dirty="0"/>
              <a:t> </a:t>
            </a:r>
            <a:r>
              <a:rPr lang="en-GB" sz="3500" dirty="0" err="1"/>
              <a:t>vendore</a:t>
            </a:r>
            <a:r>
              <a:rPr lang="en-GB" sz="3500" dirty="0"/>
              <a:t>)</a:t>
            </a:r>
            <a:r>
              <a:rPr lang="en-US" sz="3500" dirty="0"/>
              <a:t>, </a:t>
            </a:r>
            <a:r>
              <a:rPr lang="sq-AL" sz="3500" dirty="0"/>
              <a:t>përdoret/shpërndahet në përputhje me kriteret e vendosura në aneksin 7 </a:t>
            </a:r>
            <a:r>
              <a:rPr lang="en-US" sz="3500" dirty="0" err="1"/>
              <a:t>të</a:t>
            </a:r>
            <a:r>
              <a:rPr lang="en-US" sz="3500" dirty="0"/>
              <a:t> </a:t>
            </a:r>
            <a:r>
              <a:rPr lang="en-US" sz="3500" dirty="0" err="1"/>
              <a:t>ligjit</a:t>
            </a:r>
            <a:r>
              <a:rPr lang="en-US" sz="3500" dirty="0"/>
              <a:t> </a:t>
            </a:r>
            <a:r>
              <a:rPr lang="en-US" sz="3500" dirty="0" err="1"/>
              <a:t>të</a:t>
            </a:r>
            <a:r>
              <a:rPr lang="en-US" sz="3500" dirty="0"/>
              <a:t> </a:t>
            </a:r>
            <a:r>
              <a:rPr lang="en-US" sz="3500" dirty="0" err="1"/>
              <a:t>buxhetit</a:t>
            </a:r>
            <a:r>
              <a:rPr lang="sq-AL" sz="3500" dirty="0"/>
              <a:t>.</a:t>
            </a:r>
            <a:endParaRPr lang="en-US" sz="35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5FD3C-4B71-48A3-B525-AE6F0A8F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10698"/>
            <a:ext cx="10693037" cy="799646"/>
          </a:xfrm>
        </p:spPr>
        <p:txBody>
          <a:bodyPr>
            <a:normAutofit/>
          </a:bodyPr>
          <a:lstStyle/>
          <a:p>
            <a:pPr algn="ctr"/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Transferta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të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tjera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nga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ministritë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dhe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instiutucione</a:t>
            </a: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Calibri" panose="020F0502020204030204"/>
              </a:rPr>
              <a:t>qendrore</a:t>
            </a:r>
            <a:endParaRPr lang="en-US" sz="33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0343"/>
            <a:ext cx="11723914" cy="5747657"/>
          </a:xfrm>
        </p:spPr>
        <p:txBody>
          <a:bodyPr>
            <a:normAutofit/>
          </a:bodyPr>
          <a:lstStyle/>
          <a:p>
            <a:pPr lvl="0"/>
            <a:r>
              <a:rPr lang="sq-AL" dirty="0"/>
              <a:t>Investime për rikonstruksion/ndërtim ujësjellësash për bashkitë janë parashikuar në vlerën </a:t>
            </a:r>
            <a:r>
              <a:rPr lang="sq-AL" b="1" dirty="0"/>
              <a:t>4.5 miliard lekë.</a:t>
            </a:r>
            <a:endParaRPr lang="en-US" dirty="0"/>
          </a:p>
          <a:p>
            <a:pPr lvl="0"/>
            <a:r>
              <a:rPr lang="sq-AL" dirty="0"/>
              <a:t>Fondi i parashikuar për ndërtimin dhe mobilim i teatrit për bashkinë Tiranë në buxhetin 2024</a:t>
            </a:r>
            <a:r>
              <a:rPr lang="sq-AL" b="1" dirty="0"/>
              <a:t>, </a:t>
            </a:r>
            <a:r>
              <a:rPr lang="sq-AL" dirty="0"/>
              <a:t>në vlerën</a:t>
            </a:r>
            <a:r>
              <a:rPr lang="sq-AL" b="1" dirty="0"/>
              <a:t> 1.1 miliard lekë.</a:t>
            </a:r>
            <a:endParaRPr lang="en-US" dirty="0"/>
          </a:p>
          <a:p>
            <a:pPr lvl="0"/>
            <a:r>
              <a:rPr lang="sq-AL" dirty="0"/>
              <a:t>Investime për rikonstruksion, ndërtim dhe rehabilitim shkollash 9-vjecare/mesme  parashikohen në buxhetin 2024, në vlerën </a:t>
            </a:r>
            <a:r>
              <a:rPr lang="en-US" b="1" dirty="0"/>
              <a:t>2.2</a:t>
            </a:r>
            <a:r>
              <a:rPr lang="sq-AL" b="1" dirty="0"/>
              <a:t> miliard lekë</a:t>
            </a:r>
            <a:r>
              <a:rPr lang="sq-AL" dirty="0"/>
              <a:t>.</a:t>
            </a:r>
            <a:endParaRPr lang="en-US" dirty="0"/>
          </a:p>
          <a:p>
            <a:pPr lvl="0"/>
            <a:r>
              <a:rPr lang="sq-AL" dirty="0"/>
              <a:t> Investime për ujitjen dhe kullimin në vlerën </a:t>
            </a:r>
            <a:r>
              <a:rPr lang="sq-AL" b="1" dirty="0"/>
              <a:t>400 milionë lekë.</a:t>
            </a:r>
            <a:endParaRPr lang="en-US" dirty="0"/>
          </a:p>
          <a:p>
            <a:pPr lvl="0"/>
            <a:r>
              <a:rPr lang="sq-AL" dirty="0"/>
              <a:t>Investime nga Fondi Shqiptar i Zhvillimit për infrastukturën vendore dhe rajonale në vlerën</a:t>
            </a:r>
            <a:r>
              <a:rPr lang="sq-AL" b="1" dirty="0"/>
              <a:t> 4 miliard lekë.</a:t>
            </a:r>
            <a:endParaRPr lang="en-US" dirty="0"/>
          </a:p>
          <a:p>
            <a:pPr lvl="0"/>
            <a:r>
              <a:rPr lang="sq-AL" dirty="0"/>
              <a:t>Fondi social në vlerën </a:t>
            </a:r>
            <a:r>
              <a:rPr lang="sq-AL" b="1" dirty="0"/>
              <a:t>320 milionë lekë.</a:t>
            </a:r>
            <a:endParaRPr lang="en-US" dirty="0"/>
          </a:p>
          <a:p>
            <a:pPr lvl="0"/>
            <a:r>
              <a:rPr lang="sq-AL" dirty="0"/>
              <a:t>Pastrimi i bregdetit për disa bashki në vlerën </a:t>
            </a:r>
            <a:r>
              <a:rPr lang="sq-AL" b="1" dirty="0"/>
              <a:t>300 milionë lekë.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6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6685" y="0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sq-AL" sz="3200" dirty="0">
                <a:latin typeface="+mn-lt"/>
                <a:ea typeface="+mn-ea"/>
                <a:cs typeface="+mn-cs"/>
              </a:rPr>
              <a:t>Performa</a:t>
            </a:r>
            <a:r>
              <a:rPr lang="en-US" sz="3200" dirty="0">
                <a:latin typeface="+mn-lt"/>
                <a:ea typeface="+mn-ea"/>
                <a:cs typeface="+mn-cs"/>
              </a:rPr>
              <a:t>n</a:t>
            </a:r>
            <a:r>
              <a:rPr lang="sq-AL" sz="3200" dirty="0">
                <a:latin typeface="+mn-lt"/>
                <a:ea typeface="+mn-ea"/>
                <a:cs typeface="+mn-cs"/>
              </a:rPr>
              <a:t>ca e buxhetit </a:t>
            </a:r>
            <a:r>
              <a:rPr lang="en-US" sz="3200" dirty="0">
                <a:latin typeface="+mn-lt"/>
                <a:ea typeface="+mn-ea"/>
                <a:cs typeface="+mn-cs"/>
              </a:rPr>
              <a:t>vendor 2015-2024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679904"/>
            <a:ext cx="5280580" cy="6178096"/>
          </a:xfrm>
        </p:spPr>
        <p:txBody>
          <a:bodyPr>
            <a:normAutofit fontScale="85000" lnSpcReduction="20000"/>
          </a:bodyPr>
          <a:lstStyle/>
          <a:p>
            <a:r>
              <a:rPr lang="sq-AL" sz="3300" dirty="0"/>
              <a:t>Tendenca e rritjes së buxhetit </a:t>
            </a:r>
            <a:r>
              <a:rPr lang="en-US" sz="3300" dirty="0" err="1"/>
              <a:t>vijon</a:t>
            </a:r>
            <a:r>
              <a:rPr lang="en-US" sz="3300" dirty="0"/>
              <a:t> </a:t>
            </a:r>
            <a:r>
              <a:rPr lang="sq-AL" sz="3300" dirty="0"/>
              <a:t>edhe në projektbuxhetin e 202</a:t>
            </a:r>
            <a:r>
              <a:rPr lang="en-US" sz="3300" dirty="0"/>
              <a:t>4</a:t>
            </a:r>
            <a:r>
              <a:rPr lang="sq-AL" sz="3300" dirty="0"/>
              <a:t> ku buxheti me autonomi të plotë financiare, </a:t>
            </a:r>
            <a:r>
              <a:rPr lang="en-US" sz="3300" dirty="0"/>
              <a:t>do</a:t>
            </a:r>
            <a:r>
              <a:rPr lang="sq-AL" sz="3300" dirty="0"/>
              <a:t> të jetë</a:t>
            </a:r>
            <a:r>
              <a:rPr lang="en-US" sz="3300" dirty="0"/>
              <a:t> </a:t>
            </a:r>
            <a:r>
              <a:rPr lang="sq-AL" sz="3300" b="1" dirty="0"/>
              <a:t>3</a:t>
            </a:r>
            <a:r>
              <a:rPr lang="en-US" sz="3300" b="1" dirty="0"/>
              <a:t> % </a:t>
            </a:r>
            <a:r>
              <a:rPr lang="sq-AL" sz="3300" b="1" dirty="0"/>
              <a:t>e PBB-së</a:t>
            </a:r>
            <a:r>
              <a:rPr lang="sq-AL" sz="3300" dirty="0"/>
              <a:t>.</a:t>
            </a:r>
            <a:endParaRPr lang="en-US" sz="3300" dirty="0"/>
          </a:p>
          <a:p>
            <a:r>
              <a:rPr lang="sq-AL" sz="3300" b="1" dirty="0"/>
              <a:t>Rritja e të ardhurave vendore gjatë viteve 2015-202</a:t>
            </a:r>
            <a:r>
              <a:rPr lang="en-US" sz="3300" b="1" dirty="0"/>
              <a:t>4</a:t>
            </a:r>
            <a:r>
              <a:rPr lang="sq-AL" sz="3300" dirty="0"/>
              <a:t>, evidentohet edhe në rritjen e peshës që zënë këto të ardhura si ndaj të ardhurave totale të buxhetit të shtetit, ashtu edhe ndaj P</a:t>
            </a:r>
            <a:r>
              <a:rPr lang="en-US" sz="3300" dirty="0"/>
              <a:t>BB-</a:t>
            </a:r>
            <a:r>
              <a:rPr lang="en-US" sz="3300" dirty="0" err="1"/>
              <a:t>së</a:t>
            </a:r>
            <a:r>
              <a:rPr lang="en-US" sz="3300" dirty="0"/>
              <a:t>.</a:t>
            </a:r>
          </a:p>
          <a:p>
            <a:r>
              <a:rPr lang="sq-AL" sz="3300" dirty="0"/>
              <a:t>Pesha specifike e shpenzimeve të buxhetit vendor ndaj buxhetit të shtetit është rritur ndjeshëm në vitin 202</a:t>
            </a:r>
            <a:r>
              <a:rPr lang="en-GB" sz="3300" dirty="0"/>
              <a:t>4</a:t>
            </a:r>
            <a:r>
              <a:rPr lang="sq-AL" sz="3300" dirty="0"/>
              <a:t> (</a:t>
            </a:r>
            <a:r>
              <a:rPr lang="en-US" sz="3300" b="1" dirty="0"/>
              <a:t>9.76%</a:t>
            </a:r>
            <a:r>
              <a:rPr lang="sq-AL" sz="3300" dirty="0"/>
              <a:t>), krahasuar me vitin 2015, ku zinin vetëm </a:t>
            </a:r>
            <a:r>
              <a:rPr lang="sq-AL" sz="3300" b="1" dirty="0"/>
              <a:t>7.7</a:t>
            </a:r>
            <a:r>
              <a:rPr lang="en-US" sz="3300" b="1" dirty="0"/>
              <a:t>9% </a:t>
            </a:r>
            <a:r>
              <a:rPr lang="sq-AL" sz="3300" dirty="0"/>
              <a:t>të shpenzimeve të buxhetit shtetit</a:t>
            </a:r>
            <a:r>
              <a:rPr lang="en-US" sz="3300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323" y="2750139"/>
            <a:ext cx="6584846" cy="1885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323" y="600347"/>
            <a:ext cx="6584846" cy="2130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323" y="4622003"/>
            <a:ext cx="6584846" cy="224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8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163286"/>
            <a:ext cx="10972800" cy="585348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+mn-lt"/>
                <a:ea typeface="+mn-ea"/>
                <a:cs typeface="+mn-cs"/>
              </a:rPr>
              <a:t>Detyrimet</a:t>
            </a:r>
            <a:r>
              <a:rPr lang="en-US" sz="3200" dirty="0">
                <a:latin typeface="+mn-lt"/>
                <a:ea typeface="+mn-ea"/>
                <a:cs typeface="+mn-cs"/>
              </a:rPr>
              <a:t> e </a:t>
            </a:r>
            <a:r>
              <a:rPr lang="en-US" sz="3200" dirty="0" err="1">
                <a:latin typeface="+mn-lt"/>
                <a:ea typeface="+mn-ea"/>
                <a:cs typeface="+mn-cs"/>
              </a:rPr>
              <a:t>prapambetura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894" y="1012874"/>
            <a:ext cx="6574135" cy="584512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MFE </a:t>
            </a:r>
            <a:r>
              <a:rPr lang="sq-AL" sz="2400" dirty="0"/>
              <a:t>në bashkëpunim me njësitë e vetëqeverisjes vendore përgatit një raport vjetor mbi statusin e gjëndjes financiare të njësive të vetëqeverisjes vendore.</a:t>
            </a:r>
            <a:endParaRPr lang="en-US" sz="2400" dirty="0"/>
          </a:p>
          <a:p>
            <a:r>
              <a:rPr lang="en-US" sz="2400" dirty="0"/>
              <a:t>S</a:t>
            </a:r>
            <a:r>
              <a:rPr lang="sq-AL" sz="2400" dirty="0"/>
              <a:t>toku i detyrimeve të prapambetura nga </a:t>
            </a:r>
            <a:r>
              <a:rPr lang="sq-AL" sz="2400" b="1" dirty="0"/>
              <a:t>12.1 miliard lekë</a:t>
            </a:r>
            <a:r>
              <a:rPr lang="sq-AL" sz="2400" dirty="0"/>
              <a:t>  në fillim të vitit 2016, në fund të  2022 stoku ish</a:t>
            </a:r>
            <a:r>
              <a:rPr lang="en-US" sz="2400" dirty="0"/>
              <a:t>in</a:t>
            </a:r>
            <a:r>
              <a:rPr lang="sq-AL" sz="2400" dirty="0"/>
              <a:t> reduktuar në </a:t>
            </a:r>
            <a:r>
              <a:rPr lang="sq-AL" sz="2400" b="1" dirty="0"/>
              <a:t>5.</a:t>
            </a:r>
            <a:r>
              <a:rPr lang="en-US" sz="2400" b="1" dirty="0"/>
              <a:t>4</a:t>
            </a:r>
            <a:r>
              <a:rPr lang="sq-AL" sz="2400" b="1" dirty="0"/>
              <a:t> miliard lekë</a:t>
            </a:r>
            <a:r>
              <a:rPr lang="sq-AL" sz="2400" dirty="0"/>
              <a:t> ose ulur </a:t>
            </a:r>
            <a:r>
              <a:rPr lang="sq-AL" sz="2400" b="1" dirty="0"/>
              <a:t>mbi 51 përqind</a:t>
            </a:r>
            <a:endParaRPr lang="en-US" sz="2400" dirty="0"/>
          </a:p>
          <a:p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maj</a:t>
            </a:r>
            <a:r>
              <a:rPr lang="en-US" sz="2400" dirty="0"/>
              <a:t> </a:t>
            </a:r>
            <a:r>
              <a:rPr lang="sq-AL" sz="2400" dirty="0"/>
              <a:t>2023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publikuar</a:t>
            </a:r>
            <a:r>
              <a:rPr lang="en-US" sz="2400" dirty="0"/>
              <a:t> </a:t>
            </a:r>
            <a:r>
              <a:rPr lang="en-US" sz="2400" dirty="0" err="1"/>
              <a:t>raporti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sq-AL" sz="2400" dirty="0"/>
              <a:t> gjendjes financiare, ku ka rezultuar se </a:t>
            </a:r>
            <a:r>
              <a:rPr lang="en-US" sz="2400" b="1" dirty="0"/>
              <a:t>8</a:t>
            </a:r>
            <a:r>
              <a:rPr lang="sq-AL" sz="2400" b="1" dirty="0"/>
              <a:t> bashki dhe </a:t>
            </a:r>
            <a:r>
              <a:rPr lang="en-US" sz="2400" b="1" dirty="0"/>
              <a:t>1</a:t>
            </a:r>
            <a:r>
              <a:rPr lang="sq-AL" sz="2400" b="1" dirty="0"/>
              <a:t> këshill qarku </a:t>
            </a:r>
            <a:r>
              <a:rPr lang="sq-AL" sz="2400" dirty="0"/>
              <a:t>janë me </a:t>
            </a:r>
            <a:r>
              <a:rPr lang="sq-AL" sz="2400" b="1" dirty="0"/>
              <a:t>probleme financiare </a:t>
            </a:r>
            <a:r>
              <a:rPr lang="sq-AL" sz="2400" dirty="0"/>
              <a:t>dhe </a:t>
            </a:r>
            <a:r>
              <a:rPr lang="en-US" sz="2400" b="1" dirty="0"/>
              <a:t>4</a:t>
            </a:r>
            <a:r>
              <a:rPr lang="sq-AL" sz="2400" b="1" dirty="0"/>
              <a:t> bashki dhe 2 këshilla qarqesh</a:t>
            </a:r>
            <a:r>
              <a:rPr lang="sq-AL" sz="2400" dirty="0"/>
              <a:t> me vështirësi financiare. </a:t>
            </a:r>
            <a:endParaRPr lang="en-US" sz="2400" dirty="0"/>
          </a:p>
          <a:p>
            <a:r>
              <a:rPr lang="sq-AL" sz="2400" dirty="0"/>
              <a:t>Për </a:t>
            </a:r>
            <a:r>
              <a:rPr lang="en-US" sz="2400" dirty="0" err="1"/>
              <a:t>bashkitë</a:t>
            </a:r>
            <a:r>
              <a:rPr lang="en-US" sz="2400" dirty="0"/>
              <a:t> me </a:t>
            </a:r>
            <a:r>
              <a:rPr lang="en-US" sz="2400" dirty="0" err="1"/>
              <a:t>probleme</a:t>
            </a:r>
            <a:r>
              <a:rPr lang="en-US" sz="2400" dirty="0"/>
              <a:t>/</a:t>
            </a:r>
            <a:r>
              <a:rPr lang="en-US" sz="2400" dirty="0" err="1"/>
              <a:t>vështirësi</a:t>
            </a:r>
            <a:r>
              <a:rPr lang="en-US" sz="2400" dirty="0"/>
              <a:t> financiare </a:t>
            </a:r>
            <a:r>
              <a:rPr lang="sq-AL" sz="2400" dirty="0"/>
              <a:t>është hartuar plan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sq-AL" sz="2400" dirty="0"/>
              <a:t> rehabilitimi</a:t>
            </a:r>
            <a:r>
              <a:rPr lang="en-US" sz="2400" dirty="0"/>
              <a:t>t</a:t>
            </a:r>
            <a:r>
              <a:rPr lang="sq-AL" sz="2400" dirty="0"/>
              <a:t> për daljen nga situata e problemeve/vështirësisë financiare i cili do të vijojë të zbatohet edhe në buxhetin e vitit 202</a:t>
            </a:r>
            <a:r>
              <a:rPr lang="en-US" sz="2400" dirty="0"/>
              <a:t>4</a:t>
            </a:r>
            <a:r>
              <a:rPr lang="sq-AL" sz="2400" dirty="0"/>
              <a:t>. </a:t>
            </a:r>
            <a:endParaRPr lang="en-US" sz="2400" dirty="0"/>
          </a:p>
          <a:p>
            <a:r>
              <a:rPr lang="sq-AL" sz="2400" dirty="0"/>
              <a:t>Në vitin 202</a:t>
            </a:r>
            <a:r>
              <a:rPr lang="en-US" sz="2400" dirty="0"/>
              <a:t>4</a:t>
            </a:r>
            <a:r>
              <a:rPr lang="sq-AL" sz="2400" dirty="0"/>
              <a:t> do të vazhdojë të monitorohet zbatimi i planit të shlyerjes së detyrimeve deri në shlyerjen e plotë të tyre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029" y="1674055"/>
            <a:ext cx="5246077" cy="378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8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E3171FF-D7CF-47A1-80D9-9ADCA106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8043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Transferta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pakushtëzuar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dhe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formula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93108B6-AE25-48CF-A918-826E72CE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447800"/>
            <a:ext cx="11394832" cy="50292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defRPr/>
            </a:pP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Parimisht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, transferta e pakushtëzuar duhet t’u sigurojë NJ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QV-ve diferencën mes kostos së ushtrimit të funksioneve (nevojat për shpenzime) dhe të ardhurave që ato krijojnë në mënyrë të pavarur (kapaciteti fiskal).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Duke qenë se NJ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QV-të janë të ndryshm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 për sa i përket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nevojave dhe kapacitetit fiskal, duhet të merren parasysh diferencat tek të dy dimensionet.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Formula  identifikon </a:t>
            </a:r>
            <a:r>
              <a:rPr lang="sq-AL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nevojat për shpenzime</a:t>
            </a:r>
            <a:r>
              <a:rPr lang="sq-A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duke u bazuar te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k;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 popullsia relative, dendësia e popullsisë dhe numri i nxënësve në shkollat 9-vjeçare dhe të mesme.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sq-AL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Ekualizimi fiskal</a:t>
            </a:r>
            <a:r>
              <a:rPr lang="sq-A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bazohet në të ardhurat faktike nga tatim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mbi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ardhurat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personale</a:t>
            </a:r>
            <a:r>
              <a:rPr lang="sq-AL" sz="2800" dirty="0">
                <a:latin typeface="Calibri" panose="020F0502020204030204" pitchFamily="34" charset="0"/>
                <a:cs typeface="Calibri" panose="020F0502020204030204" pitchFamily="34" charset="0"/>
              </a:rPr>
              <a:t>, taksa vjetore e automjeteve të përdorura dhe taksa e kalimit të pasurisë për pasuritë e paluajtshme të shitura nga personat juridikë.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US" dirty="0"/>
          </a:p>
          <a:p>
            <a:pPr>
              <a:spcBef>
                <a:spcPts val="600"/>
              </a:spcBef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92B9BB1-3C62-490F-8537-ABCE06F8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583491"/>
          </a:xfrm>
        </p:spPr>
        <p:txBody>
          <a:bodyPr/>
          <a:lstStyle/>
          <a:p>
            <a:pPr algn="ctr"/>
            <a:r>
              <a:rPr lang="sq-AL" altLang="en-US" sz="3200" dirty="0">
                <a:solidFill>
                  <a:srgbClr val="4646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Totali i Transfertës s</a:t>
            </a:r>
            <a:r>
              <a:rPr lang="en-US" altLang="en-US" sz="3200" dirty="0">
                <a:solidFill>
                  <a:srgbClr val="4646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altLang="en-US" sz="3200" dirty="0">
                <a:solidFill>
                  <a:srgbClr val="4646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pakushtëzuar</a:t>
            </a:r>
            <a:endParaRPr lang="en-GB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352142A7-4F88-40CD-BD67-0FCFCC30989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6227860"/>
              </p:ext>
            </p:extLst>
          </p:nvPr>
        </p:nvGraphicFramePr>
        <p:xfrm>
          <a:off x="267286" y="998807"/>
          <a:ext cx="11718389" cy="5978768"/>
        </p:xfrm>
        <a:graphic>
          <a:graphicData uri="http://schemas.openxmlformats.org/drawingml/2006/table">
            <a:tbl>
              <a:tblPr firstRow="1" firstCol="1" bandRow="1"/>
              <a:tblGrid>
                <a:gridCol w="526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TOTALI I TRANSFERTËS SË PAKUSHTËZUAR (PJESA I +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PJESA II + 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PJESA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36,583,110,000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Pjesa e Përgjithshme – Ligji për Financat e Vetëqeverisjes Vendore 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343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,000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Produkti i Brendshëm Bruto i parashikuar për vitin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2,434,311,000,000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vitin 20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në % ndaj PBB-së të parashikuar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vitin 20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në Lekë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03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343</a:t>
                      </a: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</a:t>
                      </a: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tu shpërndarë sipas formulës në vitin 202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pas zbritjes së fondeve si më poshtë: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22,726,780,600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Fondi rezervë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100,000,000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Konviktet dhe Qendrat e Shërbimeve Sociale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631,080,989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rrugët rurale të transferuara nga Qarqet tek Bashkitë 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558,248,410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Mbështetje për reformën në financat e arsimit parashkollor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327,000,000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1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Transfertë</a:t>
                      </a:r>
                      <a:r>
                        <a:rPr kumimoji="0" lang="en-GB" sz="14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sz="14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sektoriale</a:t>
                      </a:r>
                      <a:r>
                        <a:rPr kumimoji="0" lang="en-GB" sz="14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sz="14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për</a:t>
                      </a:r>
                      <a:r>
                        <a:rPr kumimoji="0" lang="en-GB" sz="14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sz="14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kompensimin</a:t>
                      </a:r>
                      <a:r>
                        <a:rPr kumimoji="0" lang="en-GB" sz="14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e </a:t>
                      </a:r>
                      <a:r>
                        <a:rPr kumimoji="0" lang="en-GB" sz="14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pagave</a:t>
                      </a:r>
                      <a:endParaRPr kumimoji="0" lang="en-GB" sz="14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140335" algn="r">
                        <a:spcAft>
                          <a:spcPts val="0"/>
                        </a:spcAft>
                      </a:pPr>
                      <a:r>
                        <a:rPr kumimoji="0" lang="en-GB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1,500,000,000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Pjesa Sektoriale – Funksionet e Decentralizuara me Ligjin “Për Vetëqeverisjen Vendore”. 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14033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10,740,000,000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mësimor në kopshte në arsimin parashkollor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4,803,902,000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mbështetës në kopshte dhe arsimin parashkollor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1,372,957,000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mbështetës në arsimin parauniversitar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609,662,000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dhe shpenzimet operative për funksionin e mbrojtjes nga zjarri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1,546,805,000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8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dhe shpenzimet operative për funksionin e administrimit të pyjeve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468,560,000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personelin dhe shpenzimet operative për funksionin e ujitjes dhe kullimit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1,037,307,000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qendrat e shërbimeve sociale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65,566,000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rrugët rurale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88,380,000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për klubet shumësportëshe “Partizani dhe Studenti”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32,650,000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per menaxhimin e mbetjeve urbane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714,211,0000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8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e përgjithshme dhe sektoriale për tu shpërndarë me formulë në vitin 20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(I.4+I.89+II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sq-A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.1)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12763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27,857,682,600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49BF0C0-74BE-4E7B-BD90-1C52FB20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1" y="274638"/>
            <a:ext cx="11155679" cy="1005522"/>
          </a:xfrm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Ndarja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transfertës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pakushtëzuar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midis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niveleve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QV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67A9E00-A14D-4152-BA27-0A62234F3A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9489" y="1447800"/>
            <a:ext cx="11155679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Merret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konsideratë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volumi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funksioneve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përgjegjësive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kanë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këto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dy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nivele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qeverisjes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vendore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Kapaciteti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taksëmbledhës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tyre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8A7BD5-C174-49A6-B4C9-67EF0FEA4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03112"/>
              </p:ext>
            </p:extLst>
          </p:nvPr>
        </p:nvGraphicFramePr>
        <p:xfrm>
          <a:off x="900332" y="2926081"/>
          <a:ext cx="10564836" cy="3322322"/>
        </p:xfrm>
        <a:graphic>
          <a:graphicData uri="http://schemas.openxmlformats.org/drawingml/2006/table">
            <a:tbl>
              <a:tblPr firstRow="1" firstCol="1" bandRow="1"/>
              <a:tblGrid>
                <a:gridCol w="6590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Ndarja e Transfertës së Pakushtëzuar të përgjithshme ndërmjet dy niveleve të Qeverisjes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Në përqindje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Vlera në lekë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Bashkitë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96.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22,006,780,600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Qarqet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03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</a:t>
                      </a:r>
                      <a:r>
                        <a:rPr lang="sq-AL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,000,000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7390B7E-F5D9-43BF-A811-A5F525A8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957" y="274638"/>
            <a:ext cx="9411286" cy="639762"/>
          </a:xfrm>
        </p:spPr>
        <p:txBody>
          <a:bodyPr/>
          <a:lstStyle/>
          <a:p>
            <a:pPr algn="ctr" eaLnBrk="1" hangingPunct="1"/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Koeficienti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përshtatjes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dhënave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popullsisë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E90FD-E0AA-4418-A792-50BC9DEC1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066800"/>
            <a:ext cx="11465168" cy="515112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SzPct val="145000"/>
              <a:buNone/>
              <a:defRPr/>
            </a:pPr>
            <a:r>
              <a:rPr lang="en-US" sz="28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Popullsia</a:t>
            </a:r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 relative: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45000"/>
              <a:defRPr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Lidhet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ngushtë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shpenzimet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nevojat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shërbime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45000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ë dhënat për popullsinë bazohen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2400" dirty="0">
                <a:latin typeface="Calibri" panose="020F0502020204030204" pitchFamily="34" charset="0"/>
                <a:cs typeface="Calibri" panose="020F0502020204030204" pitchFamily="34" charset="0"/>
              </a:rPr>
              <a:t>kryesisht në të dhënat e Censusit të vitit 2011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korrektohen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dhënat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Regjistrit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Gjendjes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Civile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0EA6AA-6A5A-4B6B-845B-9DE0DF8C0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00805"/>
              </p:ext>
            </p:extLst>
          </p:nvPr>
        </p:nvGraphicFramePr>
        <p:xfrm>
          <a:off x="787791" y="3048001"/>
          <a:ext cx="11038448" cy="2703513"/>
        </p:xfrm>
        <a:graphic>
          <a:graphicData uri="http://schemas.openxmlformats.org/drawingml/2006/table">
            <a:tbl>
              <a:tblPr/>
              <a:tblGrid>
                <a:gridCol w="749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1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Koeficienti i përshtatjes së të dhënave të popullsisë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30%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Banorë rezidentë efektivë = [CENSUS + (Regjistri i gjendjes civile – Census)*30%]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q-AL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2,800,138 + (4,586,144-2,800,138)*0.30</a:t>
                      </a:r>
                      <a:r>
                        <a:rPr kumimoji="0" lang="sq-AL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q-AL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sq-AL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2589389-A6C0-44C2-88BA-F0909752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75" y="274638"/>
            <a:ext cx="7976381" cy="868362"/>
          </a:xfrm>
        </p:spPr>
        <p:txBody>
          <a:bodyPr/>
          <a:lstStyle/>
          <a:p>
            <a:pPr algn="ctr"/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Shëmbull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bashkinë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“X”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EF9FC21-771E-4AF6-BF76-B00DF42F3B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4234" y="1744394"/>
            <a:ext cx="11338560" cy="4275406"/>
          </a:xfrm>
        </p:spPr>
        <p:txBody>
          <a:bodyPr/>
          <a:lstStyle/>
          <a:p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Bashkia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“X”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sipas Censusit të vitit 2011 ka 30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000 banorë, 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ipas gjendjes civile rezulton të ketë 45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000 banorë,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umri i popullsisë së përdorur për alokimin e fondeve për këtë bashki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30.000 + (45.000-30.000)*30%] = 34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q-AL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500 banorë të konsideruar rezidentë efektivë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5404EC-280D-A7D2-8F00-0CCB40AE1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066889"/>
              </p:ext>
            </p:extLst>
          </p:nvPr>
        </p:nvGraphicFramePr>
        <p:xfrm>
          <a:off x="379903" y="884903"/>
          <a:ext cx="11432193" cy="621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C78F751-A74F-C69D-8065-B8C9B688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305"/>
            <a:ext cx="10515600" cy="647598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latin typeface="+mn-lt"/>
                <a:ea typeface="+mn-ea"/>
                <a:cs typeface="+mn-cs"/>
              </a:rPr>
              <a:t>Disa</a:t>
            </a:r>
            <a:r>
              <a:rPr lang="en-US" sz="3200" dirty="0"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latin typeface="+mn-lt"/>
                <a:ea typeface="+mn-ea"/>
                <a:cs typeface="+mn-cs"/>
              </a:rPr>
              <a:t>nga</a:t>
            </a:r>
            <a:r>
              <a:rPr lang="en-US" sz="3200" dirty="0">
                <a:latin typeface="+mn-lt"/>
                <a:ea typeface="+mn-ea"/>
                <a:cs typeface="+mn-cs"/>
              </a:rPr>
              <a:t> a</a:t>
            </a:r>
            <a:r>
              <a:rPr lang="sq-AL" sz="3200" dirty="0">
                <a:latin typeface="+mn-lt"/>
                <a:ea typeface="+mn-ea"/>
                <a:cs typeface="+mn-cs"/>
              </a:rPr>
              <a:t>rritje</a:t>
            </a:r>
            <a:r>
              <a:rPr lang="en-US" sz="3200" dirty="0">
                <a:latin typeface="+mn-lt"/>
                <a:ea typeface="+mn-ea"/>
                <a:cs typeface="+mn-cs"/>
              </a:rPr>
              <a:t>t</a:t>
            </a:r>
            <a:r>
              <a:rPr lang="sq-AL" sz="3200" dirty="0">
                <a:latin typeface="+mn-lt"/>
                <a:ea typeface="+mn-ea"/>
                <a:cs typeface="+mn-cs"/>
              </a:rPr>
              <a:t> në financa</a:t>
            </a:r>
            <a:r>
              <a:rPr lang="en-US" sz="3200" dirty="0">
                <a:latin typeface="+mn-lt"/>
                <a:ea typeface="+mn-ea"/>
                <a:cs typeface="+mn-cs"/>
              </a:rPr>
              <a:t>t </a:t>
            </a:r>
            <a:r>
              <a:rPr lang="en-US" sz="3200" dirty="0" err="1">
                <a:latin typeface="+mn-lt"/>
                <a:ea typeface="+mn-ea"/>
                <a:cs typeface="+mn-cs"/>
              </a:rPr>
              <a:t>publike</a:t>
            </a:r>
            <a:r>
              <a:rPr lang="en-US" sz="3200" dirty="0">
                <a:latin typeface="+mn-lt"/>
                <a:ea typeface="+mn-ea"/>
                <a:cs typeface="+mn-cs"/>
              </a:rPr>
              <a:t> </a:t>
            </a:r>
            <a:r>
              <a:rPr lang="sq-AL" sz="3200" dirty="0">
                <a:latin typeface="+mn-lt"/>
                <a:ea typeface="+mn-ea"/>
                <a:cs typeface="+mn-cs"/>
              </a:rPr>
              <a:t>vendore 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571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9B4E22C-A736-4C71-B6A7-FA208503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775" y="342900"/>
            <a:ext cx="7772400" cy="952500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</a:pP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popullsisë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CE50D-E44C-4B6E-85DE-301EA28B27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0166" y="3733800"/>
            <a:ext cx="10972800" cy="3048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Ç</a:t>
            </a:r>
            <a:r>
              <a:rPr lang="sq-AL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do njësi merr një transfertë të pakushtëzuar prej 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5,278</a:t>
            </a:r>
            <a:r>
              <a:rPr lang="sq-AL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lekë, për çdo banor rezident në njësinë e qeverisjes vendore. </a:t>
            </a:r>
            <a:endParaRPr lang="en-US" sz="28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latin typeface="Calibri" pitchFamily="34" charset="0"/>
                <a:ea typeface="Times New Roman"/>
                <a:cs typeface="Calibri" pitchFamily="34" charset="0"/>
              </a:rPr>
              <a:t>    </a:t>
            </a:r>
            <a:r>
              <a:rPr lang="en-US" sz="2800" i="1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Shëmbull</a:t>
            </a:r>
            <a:endParaRPr lang="en-US" sz="2800" i="1" dirty="0">
              <a:latin typeface="Calibri" panose="020F0502020204030204" pitchFamily="34" charset="0"/>
              <a:ea typeface="Times New Roman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Bashkia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“X”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ka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34,500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banorë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rezident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Granti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për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banorë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rezident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për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bashkinë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“X” do të </a:t>
            </a:r>
            <a:r>
              <a:rPr lang="en-US" sz="2800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jetë</a:t>
            </a:r>
            <a:r>
              <a:rPr lang="en-US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(34,500*5,278) = </a:t>
            </a:r>
            <a:r>
              <a:rPr lang="en-US" sz="2800" b="1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182,091,000 </a:t>
            </a:r>
            <a:r>
              <a:rPr lang="en-US" sz="2800" b="1" dirty="0" err="1">
                <a:latin typeface="Calibri" panose="020F0502020204030204" pitchFamily="34" charset="0"/>
                <a:ea typeface="Times New Roman"/>
                <a:cs typeface="Calibri" pitchFamily="34" charset="0"/>
              </a:rPr>
              <a:t>lekë</a:t>
            </a:r>
            <a:r>
              <a:rPr lang="sq-AL" sz="2800" b="1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.</a:t>
            </a:r>
            <a:r>
              <a:rPr lang="sq-AL" sz="2800" dirty="0">
                <a:latin typeface="Calibri" panose="020F0502020204030204" pitchFamily="34" charset="0"/>
                <a:ea typeface="Times New Roman"/>
                <a:cs typeface="Calibri" pitchFamily="34" charset="0"/>
              </a:rPr>
              <a:t> </a:t>
            </a:r>
            <a:endParaRPr lang="en-US" sz="2800" dirty="0">
              <a:latin typeface="Calibri" panose="020F0502020204030204" pitchFamily="34" charset="0"/>
              <a:ea typeface="Times New Roman"/>
              <a:cs typeface="Calibri" pitchFamily="34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528BD9-992E-41EF-A84B-B8C39D2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09789"/>
              </p:ext>
            </p:extLst>
          </p:nvPr>
        </p:nvGraphicFramePr>
        <p:xfrm>
          <a:off x="618978" y="1752600"/>
          <a:ext cx="10972800" cy="1834830"/>
        </p:xfrm>
        <a:graphic>
          <a:graphicData uri="http://schemas.openxmlformats.org/drawingml/2006/table">
            <a:tbl>
              <a:tblPr firstRow="1" firstCol="1" bandRow="1"/>
              <a:tblGrid>
                <a:gridCol w="870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104">
                <a:tc>
                  <a:txBody>
                    <a:bodyPr/>
                    <a:lstStyle/>
                    <a:p>
                      <a:pPr marL="0" marR="0" indent="1403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Përbërja e transfertës së pakushtëzuar për bashkitë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22,006,780,600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Komponenti I: Ndarja sipas popullsisë (në përqindje)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80</a:t>
                      </a: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Transferta e pakushtëzuar që shpërndahet sipas numrit të banorëve rezidentë efektivë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17,605,424,480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Transferta e pakushtëzuar për frymë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(17,605,424,480/</a:t>
                      </a:r>
                      <a:r>
                        <a:rPr kumimoji="0" lang="sq-AL" sz="2000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3,</a:t>
                      </a:r>
                      <a:r>
                        <a:rPr kumimoji="0" lang="en-GB" sz="2000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335</a:t>
                      </a:r>
                      <a:r>
                        <a:rPr kumimoji="0" lang="sq-AL" sz="2000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en-US" sz="2000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940</a:t>
                      </a:r>
                    </a:p>
                  </a:txBody>
                  <a:tcPr marL="68585" marR="685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5,278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5" marR="6858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F2EBD4F-663E-4A3B-8471-FB5C54EF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357" y="274638"/>
            <a:ext cx="8058443" cy="868362"/>
          </a:xfrm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dendësisë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popullsisë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B3B8EA9-24E2-4287-9085-292519C5EE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6775" y="1295400"/>
            <a:ext cx="11183816" cy="54102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Reforma administrative territoriale ka eliminuar dallimet ligjore mes komunave dhe bashkive duke i bërë 61 bashkitë e reja më të ngjashme me njëra tjetrën për sa i përket sipërfaqes dhe popullsisë nga sa ishin në ndarjen e vjetër territoriale.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ipërfaqja dhe popullsia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bashkive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nuk shprehin më ndryshime thelbësore në strukturën e njësive vendore që mund të nënkuptojnë kosto mesatarisht më të mëdha ose më të ulta se njësitë e tjera.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 të marrë në konsideratë diferencat në kostot e ofrimit të shërbimeve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njësitë 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qeverisjes vendore </a:t>
            </a:r>
            <a:r>
              <a:rPr lang="sq-A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diferencohen mbi bazën e dendësisë së popullsisë.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oeficienti, “</a:t>
            </a:r>
            <a:r>
              <a:rPr lang="sq-A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dendësi e ulët e popullsisë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çon fonde shtesë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njësinë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Në formulë </a:t>
            </a:r>
            <a:r>
              <a:rPr lang="sq-A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totalit të fondit për bashkitë, alokohet mbi bazën e dendësisë së popullsisë,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ërfituese janë njësitë e qeverisjes vendore që kanë një dendësi popullsie nën </a:t>
            </a:r>
            <a:r>
              <a:rPr lang="sq-A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110%</a:t>
            </a:r>
            <a:r>
              <a:rPr lang="sq-A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të mesatares kombëtare prej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sq-A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banorë për km</a:t>
            </a:r>
            <a:r>
              <a:rPr lang="sq-AL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C0F4CAE-C902-4EC5-8030-9F7179AEB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794652" cy="563562"/>
          </a:xfrm>
        </p:spPr>
        <p:txBody>
          <a:bodyPr/>
          <a:lstStyle/>
          <a:p>
            <a:pPr algn="ctr"/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dendësisë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popullsisë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Content Placeholder 4">
            <a:extLst>
              <a:ext uri="{FF2B5EF4-FFF2-40B4-BE49-F238E27FC236}">
                <a16:creationId xmlns:a16="http://schemas.microsoft.com/office/drawing/2014/main" id="{C52458A0-3CC4-4D74-83EC-190F975C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6" y="4994030"/>
            <a:ext cx="11188508" cy="1711569"/>
          </a:xfrm>
        </p:spPr>
        <p:txBody>
          <a:bodyPr/>
          <a:lstStyle/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sq-AL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Për të kompensuar njësitë me dendësi më të ulët për kostot më të larta të shërbimit janë krijuar 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</a:t>
            </a:r>
            <a:r>
              <a:rPr lang="sq-AL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grupime sipas ngjashmërisë më të madhe të dendësisë. 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Shëmbull</a:t>
            </a:r>
            <a:endParaRPr lang="en-US" sz="2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Bashkia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“X” 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ka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34,500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banorë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dhe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klasifikohet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në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grupin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e </a:t>
            </a:r>
            <a:r>
              <a:rPr lang="en-US" sz="2200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tretë</a:t>
            </a: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SzPct val="155000"/>
              <a:buNone/>
              <a:defRPr/>
            </a:pPr>
            <a:r>
              <a:rPr lang="en-US" sz="2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   {(34,500*0.90)*2,698} = </a:t>
            </a:r>
            <a:r>
              <a:rPr lang="en-US" sz="2200" b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83,772,900 </a:t>
            </a:r>
            <a:r>
              <a:rPr lang="en-US" sz="2200" b="1" dirty="0" err="1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lekë</a:t>
            </a:r>
            <a:endParaRPr lang="en-US" sz="22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7DE4FC-22B5-4151-BCA0-AD248A365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27152"/>
              </p:ext>
            </p:extLst>
          </p:nvPr>
        </p:nvGraphicFramePr>
        <p:xfrm>
          <a:off x="576775" y="1219200"/>
          <a:ext cx="11113479" cy="3589846"/>
        </p:xfrm>
        <a:graphic>
          <a:graphicData uri="http://schemas.openxmlformats.org/drawingml/2006/table">
            <a:tbl>
              <a:tblPr firstRow="1" firstCol="1" bandRow="1"/>
              <a:tblGrid>
                <a:gridCol w="111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19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II: Ndarja sipas dendësisë së popullsisë (në përqindje)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Madhësia e Transfertës së Pakushtëzuar që shpërndahet sipas dendësisë së popullsisë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3,301,017,090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Mesatarja Kombëtare e Dendësisë së Popullsisë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143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banorë/km</a:t>
                      </a:r>
                      <a:r>
                        <a:rPr lang="sq-AL" sz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 për frymë nga densiteti i popullsisë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2,698</a:t>
                      </a:r>
                      <a:r>
                        <a:rPr lang="sq-AL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/banorë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Kufijtë e dëndësisë së popullsisë  si përqindje ndaj mesatares kombëtare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Koefiçentë</a:t>
                      </a:r>
                      <a:r>
                        <a:rPr lang="en-US" sz="14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q-AL" sz="14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14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14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rregullimit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Numri i NJVQV-ve përfituese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Dëndësia e popullsisë korresponduese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Popullsia në çdo grup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Popullsia e korrektuar me koeficentin e rregullimit për çdo grup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Shuma e fondeve shtesë për çdo grup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Kufiri 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2.270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132,759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301,363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813,116,552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Kufiri 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1.669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50.5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259,546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433,181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1,168,780,990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Kufiri 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88.2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347,063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312,357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842,780,786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Kufiri 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0.350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129.3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286,615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100,315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270,663,947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Kufiri 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&gt;110%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0.033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&gt;130.1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2,309,957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76,229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205,674,815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3,335,940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1,223,445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3,301,017,090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3022826-50B6-4A33-AC4C-79905814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algn="ctr"/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numrit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faktik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nxënësve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BDDC-FF5F-4EB2-9CA5-7497A50D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4267200"/>
            <a:ext cx="11183816" cy="2286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dirty="0"/>
              <a:t>   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Shëmbull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Bashkia “X”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15,000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nxënës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(15,000 * 3,120)=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46,800,000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E8EE56-B284-4C21-8728-F31372072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58925"/>
              </p:ext>
            </p:extLst>
          </p:nvPr>
        </p:nvGraphicFramePr>
        <p:xfrm>
          <a:off x="1026941" y="1371600"/>
          <a:ext cx="10100603" cy="2193930"/>
        </p:xfrm>
        <a:graphic>
          <a:graphicData uri="http://schemas.openxmlformats.org/drawingml/2006/table">
            <a:tbl>
              <a:tblPr firstRow="1" firstCol="1" bandRow="1"/>
              <a:tblGrid>
                <a:gridCol w="7168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2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III: Ndarja sipas numrit të fëmijëve dhe nxënësve (në %)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marL="171450">
                        <a:spcAft>
                          <a:spcPts val="0"/>
                        </a:spcAft>
                      </a:pPr>
                      <a:r>
                        <a:rPr lang="sq-A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Sipas numrit të nxënësve në shkollat fillore dhe të mesme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14033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1,100,339,030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90">
                <a:tc>
                  <a:txBody>
                    <a:bodyPr/>
                    <a:lstStyle/>
                    <a:p>
                      <a:pPr marL="171450"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për një </a:t>
                      </a:r>
                      <a:r>
                        <a:rPr lang="sq-AL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nxënës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14033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3,120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lekë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nxënës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C10E212-B70B-4F8C-95B5-5D87E0D8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15962"/>
          </a:xfrm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ekualizimit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794A1B-A955-4609-9E16-5DC64CF3704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3865590"/>
              </p:ext>
            </p:extLst>
          </p:nvPr>
        </p:nvGraphicFramePr>
        <p:xfrm>
          <a:off x="211015" y="1295401"/>
          <a:ext cx="11844997" cy="5287962"/>
        </p:xfrm>
        <a:graphic>
          <a:graphicData uri="http://schemas.openxmlformats.org/drawingml/2006/table">
            <a:tbl>
              <a:tblPr firstRow="1" firstCol="1" bandRow="1"/>
              <a:tblGrid>
                <a:gridCol w="145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2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8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045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IV: Sistemi i Ekualizimit të të ardhurave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72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ardhurat nga taksat e ndara që do të përdoren për ekualizimin e të ardhurave (TAP + Taksa e Automjeteve + Taksa mbi transferimin e pasurisë nga personat juridik)                                                                                                                 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3,469,288,083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5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ardhurat kombëtare për frymë (TAKPF</a:t>
                      </a: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), Të ardhura për frymë (TAPF)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1,040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Nëse NJVV-të kanë TAPF nën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TAKPF, atëherë ato kompensohen me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120%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diferencës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Madhësia e ekualizimit fiskal (fondet që duhet të shtohen)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374,691,441 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duke u marrë NJVQV-ve me të ardhura për frymë mbi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mesatares kombëtare (TAKPF)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diferencës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Fondet që efektivisht shkurtohen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376,410,473 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359">
                <a:tc gridSpan="6"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Koeficienti i rishpërndarjes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52CC7AC-52DD-4ECA-B845-BD3041E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92162"/>
          </a:xfrm>
        </p:spPr>
        <p:txBody>
          <a:bodyPr/>
          <a:lstStyle/>
          <a:p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ekualizimit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4582F66-4496-4109-A414-72C7464DB2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0677" y="1589648"/>
            <a:ext cx="11943471" cy="5268351"/>
          </a:xfrm>
        </p:spPr>
        <p:txBody>
          <a:bodyPr/>
          <a:lstStyle/>
          <a:p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Njësitë e qeverisjes vendore që kanë të ardhura për frymë (TAPF) nën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% mesatares kombëtare (TAKPF) prej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1,040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lekë/frymë, do të kompensohen me 1</a:t>
            </a:r>
            <a:r>
              <a:rPr lang="en-GB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0% të diferencës ndërmjet të ardhurave të tyre për frymë dhe mesatares kombëtare.</a:t>
            </a:r>
            <a:endParaRPr lang="en-US" alt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Kjo llogaritje tregon sa fonde do duhej t’u shtoheshin njësive me të ardhura më të ulta për ti sjellë ato në nivelin prej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936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lek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/frymë (ku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1,040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%=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936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lek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en-US" alt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Për të sjellë të gjitha bashkitë me të ardhura më “të ulta” në nivelin prej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% të mesatares kombëtare, njësive me të ardhura më të larta se 1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0% e mesatares kombëtare, (pra me TAPF mbi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(1,040*120%)=1,248 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lekë/frymë) do t’u merret </a:t>
            </a: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% e diferencës midis të ardhurave të tyre për frymë dhe 1</a:t>
            </a:r>
            <a:r>
              <a:rPr lang="en-GB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q-AL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0% të mesatares kombëtare</a:t>
            </a:r>
            <a:r>
              <a:rPr lang="sq-AL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7DC4DFA-F5FD-4684-B209-EAE274F0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92980"/>
          </a:xfrm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altLang="en-US" sz="3200" dirty="0">
                <a:solidFill>
                  <a:srgbClr val="6964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ekualizimit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vazhdim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E1E2E-B9F5-4944-B56D-17059995173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5421" y="1758462"/>
            <a:ext cx="11648049" cy="4718538"/>
          </a:xfrm>
        </p:spPr>
        <p:txBody>
          <a:bodyPr/>
          <a:lstStyle/>
          <a:p>
            <a:pPr>
              <a:buClr>
                <a:srgbClr val="D34817"/>
              </a:buClr>
              <a:defRPr/>
            </a:pP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Për vitin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fondet e nevojshme për ekualizim janë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374,691,441 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lekë, ndërkohë që fondet  e disponueshme për ekualizim që vijnë nga “taksimi” prej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të të ardhurave mbi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1,248 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/frymë i njësive me të ardhura më të larta janë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376,410,473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l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dhe për rrjedhojë koeficienti i rishpërndarjes është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D34817"/>
              </a:buClr>
              <a:buNone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Shëmbull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D34817"/>
              </a:buClr>
              <a:defRPr/>
            </a:pP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Bashkia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“X” 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 të ardhura për frym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prej 1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,600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lek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/frymë, sipas formulës së mësipërme asaj do ti zbriten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225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lek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/frymë {[(1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(1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0%*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1,040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))*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=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225 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/banor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]}.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34,500 *225=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7,762,500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zbriten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transferta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pakushtëzuar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>
                <a:srgbClr val="D34817"/>
              </a:buCl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D845CB3-AE7D-4615-9236-A94543EE8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944562"/>
          </a:xfrm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Kriteret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shpërndarjes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transfertës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CD06BE-4A6D-4FB2-AEB3-BC9015A4D68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7419921"/>
              </p:ext>
            </p:extLst>
          </p:nvPr>
        </p:nvGraphicFramePr>
        <p:xfrm>
          <a:off x="0" y="1447800"/>
          <a:ext cx="12084147" cy="5049494"/>
        </p:xfrm>
        <a:graphic>
          <a:graphicData uri="http://schemas.openxmlformats.org/drawingml/2006/table">
            <a:tbl>
              <a:tblPr firstRow="1" firstCol="1" bandRow="1"/>
              <a:tblGrid>
                <a:gridCol w="1938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28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9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426">
                <a:tc gridSpan="6">
                  <a:txBody>
                    <a:bodyPr/>
                    <a:lstStyle/>
                    <a:p>
                      <a:pPr marL="0" marR="0" indent="2806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Ekualizimi i grandit në lidhje me vitin e kaluar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1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Nëse NJVQV-të kanë grandin final më të lartë 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Krahasuar me vitin e kaluar, atëherë duhet të kontribuojnë me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Të diferencës mbi kufirin e krijuar nga ekualizimi i grandit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58,434,955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2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Nëse NJVQV marrin më pak se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11.5</a:t>
                      </a: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Krahasuar me vitin e kaluar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Për diferenc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kompensohen në masen 100%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58,645,724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39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Koeficienti i rishpërndarjes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(58,434,955/58,645,724)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D3E305D-8693-4308-BE53-94E0DA28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38236"/>
          </a:xfrm>
        </p:spPr>
        <p:txBody>
          <a:bodyPr/>
          <a:lstStyle/>
          <a:p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Kriteret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shpërndarjes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transfertës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0FB2-68FA-4A51-9C3D-FDDE98A368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57" y="1447800"/>
            <a:ext cx="11380763" cy="518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  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Shëmbull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Bashkia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“X”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vitin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kaluar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kishte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përfituar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270,256,123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en-US" u="sng" dirty="0" err="1">
                <a:latin typeface="Calibri" panose="020F0502020204030204" pitchFamily="34" charset="0"/>
                <a:cs typeface="Calibri" panose="020F0502020204030204" pitchFamily="34" charset="0"/>
              </a:rPr>
              <a:t>kriteret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u="sng" dirty="0" err="1">
                <a:latin typeface="Calibri" panose="020F0502020204030204" pitchFamily="34" charset="0"/>
                <a:cs typeface="Calibri" panose="020F0502020204030204" pitchFamily="34" charset="0"/>
              </a:rPr>
              <a:t>vitit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2024 </a:t>
            </a:r>
            <a:r>
              <a:rPr lang="en-US" u="sng" dirty="0" err="1">
                <a:latin typeface="Calibri" panose="020F0502020204030204" pitchFamily="34" charset="0"/>
                <a:cs typeface="Calibri" panose="020F0502020204030204" pitchFamily="34" charset="0"/>
              </a:rPr>
              <a:t>kjo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Calibri" panose="020F0502020204030204" pitchFamily="34" charset="0"/>
              </a:rPr>
              <a:t>bashki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Calibri" panose="020F0502020204030204" pitchFamily="34" charset="0"/>
              </a:rPr>
              <a:t>përfiton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Nga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kriteri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popullsisë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			                       182,091,000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Dendësia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		                         	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83,772,900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Numri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nxënësve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                 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46,800,000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Zbriten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ekualizimi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		                         - 7,762,500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përfitojë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			           304,901,400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lekë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përfiton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304,901,400/270,256,123 = 112.8 %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F73B9ED-B33B-457C-B1D6-3AC785F8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715963"/>
          </a:xfrm>
        </p:spPr>
        <p:txBody>
          <a:bodyPr/>
          <a:lstStyle/>
          <a:p>
            <a:r>
              <a:rPr lang="en-US" altLang="en-US" sz="2800"/>
              <a:t>Kriteret e shpërndarjes së transfertës për Qarqet</a:t>
            </a:r>
          </a:p>
        </p:txBody>
      </p:sp>
      <p:sp>
        <p:nvSpPr>
          <p:cNvPr id="23555" name="Rectangle 7">
            <a:extLst>
              <a:ext uri="{FF2B5EF4-FFF2-40B4-BE49-F238E27FC236}">
                <a16:creationId xmlns:a16="http://schemas.microsoft.com/office/drawing/2014/main" id="{BEAFF7E1-37C7-492D-8D6D-0A858A524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8763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q-AL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18,</a:t>
            </a:r>
            <a:r>
              <a:rPr lang="en-US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119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x0.3x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273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69,468,512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 {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69,468,512 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/(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69,468,512 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83.965,451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GB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47,566,037</a:t>
            </a:r>
            <a:r>
              <a:rPr lang="sq-AL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)}=</a:t>
            </a:r>
            <a:r>
              <a:rPr lang="en-US" altLang="en-US" sz="1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sq-AL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7F98ECD-3D8E-4F6C-B2BE-F02D7674B2CD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676400" y="990601"/>
          <a:ext cx="8794750" cy="981075"/>
        </p:xfrm>
        <a:graphic>
          <a:graphicData uri="http://schemas.openxmlformats.org/drawingml/2006/table">
            <a:tbl>
              <a:tblPr firstRow="1" firstCol="1" bandRow="1"/>
              <a:tblGrid>
                <a:gridCol w="7388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>
                  <a:txBody>
                    <a:bodyPr/>
                    <a:lstStyle/>
                    <a:p>
                      <a:pPr marL="0" marR="0" indent="1403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Përbërja e transfertës së pakushtëzuar për qarqet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720</a:t>
                      </a: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marL="0" marR="0" indent="280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Komponenti I: Shuma fikse për qarqet (në përqindje)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për t’u ndarë sipas shumës fikse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Shuma fikse e transfertës së pakushtëzuar për çdo qark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12,000,000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4505CF-4B1B-494A-A447-C0951DF0261C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981201"/>
          <a:ext cx="8839200" cy="914401"/>
        </p:xfrm>
        <a:graphic>
          <a:graphicData uri="http://schemas.openxmlformats.org/drawingml/2006/table">
            <a:tbl>
              <a:tblPr firstRow="1" firstCol="1" bandRow="1"/>
              <a:tblGrid>
                <a:gridCol w="7553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365">
                <a:tc>
                  <a:txBody>
                    <a:bodyPr/>
                    <a:lstStyle/>
                    <a:p>
                      <a:pPr marL="0" marR="0" indent="280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Komponenti II: Ndarja sipas banorëve rezidentë  efektivë (në përqindje)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që shpërndahet sipas numrit të banorëve rezidentë efektivë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360,000,000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për frymë (Banorë rezidentë efektivë)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16981A-FD9F-4EE8-B1D9-D7F160617A06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3048001"/>
          <a:ext cx="8762998" cy="3048001"/>
        </p:xfrm>
        <a:graphic>
          <a:graphicData uri="http://schemas.openxmlformats.org/drawingml/2006/table">
            <a:tbl>
              <a:tblPr firstRow="1" firstCol="1" bandRow="1"/>
              <a:tblGrid>
                <a:gridCol w="806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14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Komponenti III: Ndarja sipas dendësisë së popullsisë (në përqindje)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që shpërndahet sipas dendësisë së popullsisë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,000,000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Mesatarja kombëtare e dendësisë së popullsisë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banorë/km</a:t>
                      </a:r>
                      <a:r>
                        <a:rPr lang="sq-AL" sz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Transferta për frymë nga komponenti i dendësisë së popullsisë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273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/banorë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Kufijtë e dendësisë së popullsisë si përqindje ndaj mesatares kombëtare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Koeficientët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Numri i Qarqeve që përfitojnë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Dendësia e popullsisë për grup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Popullsia për çdo grup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Shuma e shtuar për secilin grup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% e shpërndarjes për grup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90%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0,3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105.8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918,119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74,661,796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0,5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76.4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668,919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90,216,124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42%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190,458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51,122,080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1,777,496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216,000,000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F5213D-F41D-D5C9-F8E2-152C3426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Disa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nga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a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rritje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në financa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publike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vendore 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6485447-4DCF-106B-40C7-86839B507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251998"/>
              </p:ext>
            </p:extLst>
          </p:nvPr>
        </p:nvGraphicFramePr>
        <p:xfrm>
          <a:off x="503902" y="1075300"/>
          <a:ext cx="11453636" cy="5592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079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FA77B31-83AA-ECED-9DE5-E4595A4C59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268761"/>
              </p:ext>
            </p:extLst>
          </p:nvPr>
        </p:nvGraphicFramePr>
        <p:xfrm>
          <a:off x="530942" y="206478"/>
          <a:ext cx="11366090" cy="653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22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EA50A8-9D9B-3181-577C-2F8A973FC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175303"/>
              </p:ext>
            </p:extLst>
          </p:nvPr>
        </p:nvGraphicFramePr>
        <p:xfrm>
          <a:off x="231058" y="781665"/>
          <a:ext cx="11729884" cy="6076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879A571-2827-1C80-6297-6712804F8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138"/>
            <a:ext cx="10515600" cy="677094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latin typeface="+mn-lt"/>
                <a:ea typeface="+mn-ea"/>
                <a:cs typeface="+mn-cs"/>
              </a:rPr>
              <a:t>Objektivat e buxhetit </a:t>
            </a:r>
            <a:r>
              <a:rPr lang="en-US" sz="3200" b="1" dirty="0">
                <a:latin typeface="+mn-lt"/>
                <a:ea typeface="+mn-ea"/>
                <a:cs typeface="+mn-cs"/>
              </a:rPr>
              <a:t>vendor 2024</a:t>
            </a:r>
          </a:p>
        </p:txBody>
      </p:sp>
    </p:spTree>
    <p:extLst>
      <p:ext uri="{BB962C8B-B14F-4D97-AF65-F5344CB8AC3E}">
        <p14:creationId xmlns:p14="http://schemas.microsoft.com/office/powerpoint/2010/main" val="3392792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533" y="2408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Faleminderit</a:t>
            </a:r>
            <a:r>
              <a:rPr lang="en-US" sz="5400" b="1" dirty="0"/>
              <a:t> </a:t>
            </a:r>
            <a:r>
              <a:rPr lang="en-US" sz="5400" b="1" dirty="0" err="1"/>
              <a:t>për</a:t>
            </a:r>
            <a:r>
              <a:rPr lang="en-US" sz="5400" b="1" dirty="0"/>
              <a:t> </a:t>
            </a:r>
            <a:r>
              <a:rPr lang="en-US" sz="5400" b="1" dirty="0" err="1"/>
              <a:t>vëmendjen</a:t>
            </a:r>
            <a:r>
              <a:rPr lang="en-US" sz="5400" b="1" dirty="0"/>
              <a:t>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F5213D-F41D-D5C9-F8E2-152C3426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R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eform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at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dhe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efekt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et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pozitiv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në buxhetin e vitit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2024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6485447-4DCF-106B-40C7-86839B507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37818"/>
              </p:ext>
            </p:extLst>
          </p:nvPr>
        </p:nvGraphicFramePr>
        <p:xfrm>
          <a:off x="92612" y="1223888"/>
          <a:ext cx="11878994" cy="540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358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F5213D-F41D-D5C9-F8E2-152C3426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eform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at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dhe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efekt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et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pozitiv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në buxhetin e vitit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2024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6485447-4DCF-106B-40C7-86839B507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107487"/>
              </p:ext>
            </p:extLst>
          </p:nvPr>
        </p:nvGraphicFramePr>
        <p:xfrm>
          <a:off x="92612" y="1223888"/>
          <a:ext cx="11878994" cy="540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13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F5213D-F41D-D5C9-F8E2-152C3426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eform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at 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dhe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efekt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et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pozitiv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sq-AL" sz="3200" dirty="0">
                <a:solidFill>
                  <a:prstClr val="black"/>
                </a:solidFill>
                <a:latin typeface="Calibri" panose="020F0502020204030204"/>
              </a:rPr>
              <a:t> në buxhetin e vitit 202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lang="en-US" sz="36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6485447-4DCF-106B-40C7-86839B507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444129"/>
              </p:ext>
            </p:extLst>
          </p:nvPr>
        </p:nvGraphicFramePr>
        <p:xfrm>
          <a:off x="92612" y="1223888"/>
          <a:ext cx="11878994" cy="540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42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6515"/>
          </a:xfrm>
        </p:spPr>
        <p:txBody>
          <a:bodyPr>
            <a:normAutofit/>
          </a:bodyPr>
          <a:lstStyle/>
          <a:p>
            <a:pPr algn="ctr"/>
            <a:r>
              <a:rPr lang="sq-AL" sz="3600" dirty="0">
                <a:latin typeface="+mn-lt"/>
                <a:ea typeface="+mn-ea"/>
                <a:cs typeface="+mn-cs"/>
              </a:rPr>
              <a:t>Buxheti</a:t>
            </a:r>
            <a:r>
              <a:rPr lang="en-US" sz="3600" dirty="0">
                <a:latin typeface="+mn-lt"/>
                <a:ea typeface="+mn-ea"/>
                <a:cs typeface="+mn-cs"/>
              </a:rPr>
              <a:t> 2023-2024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i="1" dirty="0"/>
              <a:t>cash</a:t>
            </a:r>
            <a:r>
              <a:rPr lang="en-US" sz="3600" dirty="0"/>
              <a:t> </a:t>
            </a:r>
            <a:r>
              <a:rPr lang="en-US" sz="3600" dirty="0" err="1"/>
              <a:t>nga</a:t>
            </a:r>
            <a:r>
              <a:rPr lang="en-US" sz="3600" dirty="0"/>
              <a:t> buxheti </a:t>
            </a:r>
            <a:r>
              <a:rPr lang="en-US" sz="3600" dirty="0" err="1"/>
              <a:t>qendror</a:t>
            </a:r>
            <a:r>
              <a:rPr lang="en-US" sz="3600" dirty="0"/>
              <a:t>)</a:t>
            </a:r>
            <a:br>
              <a:rPr lang="en-US" sz="3600" dirty="0"/>
            </a:b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9423"/>
              </p:ext>
            </p:extLst>
          </p:nvPr>
        </p:nvGraphicFramePr>
        <p:xfrm>
          <a:off x="313206" y="1722755"/>
          <a:ext cx="11680371" cy="4998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4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2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09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800" noProof="0" dirty="0"/>
                        <a:t>Transfertat e buxhetit  </a:t>
                      </a:r>
                      <a:endParaRPr lang="sq-AL" sz="2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   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 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 </a:t>
                      </a:r>
                      <a:r>
                        <a:rPr lang="sq-AL" sz="2800" noProof="0" dirty="0"/>
                        <a:t>Diferenca</a:t>
                      </a:r>
                    </a:p>
                    <a:p>
                      <a:pPr algn="ctr"/>
                      <a:r>
                        <a:rPr lang="en-US" sz="2800" baseline="0" dirty="0"/>
                        <a:t>  </a:t>
                      </a:r>
                      <a:r>
                        <a:rPr lang="en-US" sz="2800" dirty="0"/>
                        <a:t>2023-2024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q-AL" sz="2800" dirty="0"/>
                        <a:t>Transferta e pakushtëzuar e përgjithshme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21,761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24,343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+2,582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q-AL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Transferta e pakushtëzuar sektoriale</a:t>
                      </a:r>
                      <a:endParaRPr kumimoji="0" lang="sq-AL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9,890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10,740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Transfertë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për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rritjen</a:t>
                      </a:r>
                      <a:r>
                        <a:rPr lang="en-GB" sz="2800" dirty="0"/>
                        <a:t> e </a:t>
                      </a:r>
                      <a:r>
                        <a:rPr lang="en-GB" sz="2800" dirty="0" err="1"/>
                        <a:t>pagave</a:t>
                      </a:r>
                      <a:endParaRPr lang="sq-AL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Fonde</a:t>
                      </a: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disponibël</a:t>
                      </a: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emergjencat</a:t>
                      </a: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civile</a:t>
                      </a:r>
                      <a:endParaRPr kumimoji="0" lang="sq-AL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30010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Shuma</a:t>
                      </a:r>
                      <a:r>
                        <a:rPr lang="sq-AL" sz="2800" b="1" baseline="0" dirty="0"/>
                        <a:t> (1+2+3)</a:t>
                      </a:r>
                      <a:endParaRPr lang="sq-A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33,651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39,083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+5,432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/>
                        <a:t>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0" dirty="0" err="1"/>
                        <a:t>Transferta</a:t>
                      </a:r>
                      <a:r>
                        <a:rPr lang="en-US" sz="2800" b="0" dirty="0"/>
                        <a:t> </a:t>
                      </a:r>
                      <a:r>
                        <a:rPr lang="en-US" sz="2800" b="0" dirty="0" err="1"/>
                        <a:t>te</a:t>
                      </a:r>
                      <a:r>
                        <a:rPr lang="en-US" sz="2800" b="0" dirty="0"/>
                        <a:t> </a:t>
                      </a:r>
                      <a:r>
                        <a:rPr lang="en-US" sz="2800" b="0" dirty="0" err="1"/>
                        <a:t>tjera</a:t>
                      </a:r>
                      <a:endParaRPr lang="sq-AL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9,900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12,820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+2,920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873721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l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Totali</a:t>
                      </a:r>
                      <a:r>
                        <a:rPr lang="en-US" sz="2800" b="1" dirty="0"/>
                        <a:t> (5+6)</a:t>
                      </a:r>
                      <a:endParaRPr lang="sq-A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43,551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51,903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+8,352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50616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339755" y="1229241"/>
            <a:ext cx="1653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/>
              </a:rPr>
              <a:t>(</a:t>
            </a:r>
            <a:r>
              <a:rPr lang="sq-AL" dirty="0">
                <a:ea typeface="Times New Roman"/>
              </a:rPr>
              <a:t>në milion lekë</a:t>
            </a:r>
            <a:r>
              <a:rPr lang="en-US" dirty="0">
                <a:ea typeface="Times New Roman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2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1839"/>
            <a:ext cx="12192000" cy="82576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+mn-lt"/>
                <a:ea typeface="+mn-ea"/>
                <a:cs typeface="+mn-cs"/>
              </a:rPr>
              <a:t>B</a:t>
            </a:r>
            <a:r>
              <a:rPr lang="sq-AL" sz="3200" dirty="0">
                <a:latin typeface="+mn-lt"/>
                <a:ea typeface="+mn-ea"/>
                <a:cs typeface="+mn-cs"/>
              </a:rPr>
              <a:t>uxheti </a:t>
            </a:r>
            <a:r>
              <a:rPr lang="en-US" sz="3200" dirty="0">
                <a:latin typeface="+mn-lt"/>
                <a:ea typeface="+mn-ea"/>
                <a:cs typeface="+mn-cs"/>
              </a:rPr>
              <a:t>vendor (2023-2024)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912" y="1027609"/>
            <a:ext cx="56101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q-AL" sz="2800" b="1" dirty="0">
                <a:solidFill>
                  <a:prstClr val="black"/>
                </a:solidFill>
              </a:rPr>
              <a:t>Shpenzimet vendor</a:t>
            </a:r>
            <a:r>
              <a:rPr lang="en-US" sz="2800" b="1" dirty="0">
                <a:solidFill>
                  <a:prstClr val="black"/>
                </a:solidFill>
              </a:rPr>
              <a:t>e</a:t>
            </a:r>
            <a:r>
              <a:rPr lang="sq-AL" sz="2800" b="1" dirty="0">
                <a:solidFill>
                  <a:prstClr val="black"/>
                </a:solidFill>
              </a:rPr>
              <a:t> </a:t>
            </a:r>
            <a:r>
              <a:rPr lang="sq-AL" sz="2800" dirty="0">
                <a:solidFill>
                  <a:prstClr val="black"/>
                </a:solidFill>
              </a:rPr>
              <a:t>për vitin 202</a:t>
            </a:r>
            <a:r>
              <a:rPr lang="en-GB" sz="2800" dirty="0">
                <a:solidFill>
                  <a:prstClr val="black"/>
                </a:solidFill>
              </a:rPr>
              <a:t>4</a:t>
            </a:r>
            <a:r>
              <a:rPr lang="sq-AL" sz="2800" dirty="0">
                <a:solidFill>
                  <a:prstClr val="black"/>
                </a:solidFill>
              </a:rPr>
              <a:t>, janë parashikuar </a:t>
            </a:r>
            <a:r>
              <a:rPr lang="en-US" sz="2800" dirty="0">
                <a:solidFill>
                  <a:prstClr val="black"/>
                </a:solidFill>
              </a:rPr>
              <a:t>71</a:t>
            </a:r>
            <a:r>
              <a:rPr lang="sq-AL" sz="2800" dirty="0">
                <a:solidFill>
                  <a:prstClr val="black"/>
                </a:solidFill>
              </a:rPr>
              <a:t>.</a:t>
            </a:r>
            <a:r>
              <a:rPr lang="en-US" sz="2800" dirty="0">
                <a:solidFill>
                  <a:prstClr val="black"/>
                </a:solidFill>
              </a:rPr>
              <a:t>175 </a:t>
            </a:r>
            <a:r>
              <a:rPr lang="sq-AL" sz="2800" dirty="0">
                <a:solidFill>
                  <a:prstClr val="black"/>
                </a:solidFill>
              </a:rPr>
              <a:t>miliard lekë ose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sq-AL" sz="2800" dirty="0">
                <a:solidFill>
                  <a:prstClr val="black"/>
                </a:solidFill>
              </a:rPr>
              <a:t> 3</a:t>
            </a:r>
            <a:r>
              <a:rPr lang="en-GB" sz="2800" dirty="0">
                <a:solidFill>
                  <a:prstClr val="black"/>
                </a:solidFill>
              </a:rPr>
              <a:t>% </a:t>
            </a:r>
            <a:r>
              <a:rPr lang="sq-AL" sz="2800" dirty="0">
                <a:solidFill>
                  <a:prstClr val="black"/>
                </a:solidFill>
              </a:rPr>
              <a:t>e PBB-së. 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q-AL" sz="2800" b="1" dirty="0">
                <a:solidFill>
                  <a:prstClr val="black"/>
                </a:solidFill>
              </a:rPr>
              <a:t>Të ardhurat nga taksat dhe tarifat e veta </a:t>
            </a:r>
            <a:r>
              <a:rPr lang="sq-AL" sz="2800" dirty="0">
                <a:solidFill>
                  <a:prstClr val="black"/>
                </a:solidFill>
              </a:rPr>
              <a:t>për </a:t>
            </a:r>
            <a:r>
              <a:rPr lang="en-US" sz="2800" dirty="0">
                <a:solidFill>
                  <a:prstClr val="black"/>
                </a:solidFill>
              </a:rPr>
              <a:t>2024</a:t>
            </a:r>
            <a:r>
              <a:rPr lang="sq-AL" sz="2800" dirty="0">
                <a:solidFill>
                  <a:prstClr val="black"/>
                </a:solidFill>
              </a:rPr>
              <a:t>, parashikohe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sq-A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me </a:t>
            </a:r>
            <a:r>
              <a:rPr lang="sq-AL" sz="2800" dirty="0">
                <a:solidFill>
                  <a:prstClr val="black"/>
                </a:solidFill>
              </a:rPr>
              <a:t>një rritje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1</a:t>
            </a:r>
            <a:r>
              <a:rPr lang="sq-AL" sz="2800" b="1" dirty="0">
                <a:solidFill>
                  <a:prstClr val="black"/>
                </a:solidFill>
              </a:rPr>
              <a:t>.</a:t>
            </a:r>
            <a:r>
              <a:rPr lang="en-GB" sz="2800" b="1" dirty="0">
                <a:solidFill>
                  <a:prstClr val="black"/>
                </a:solidFill>
              </a:rPr>
              <a:t>3</a:t>
            </a:r>
            <a:r>
              <a:rPr lang="sq-AL" sz="2800" b="1" dirty="0">
                <a:solidFill>
                  <a:prstClr val="black"/>
                </a:solidFill>
              </a:rPr>
              <a:t> miliard lekë 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ose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5</a:t>
            </a:r>
            <a:r>
              <a:rPr lang="sq-AL" sz="2800" b="1" dirty="0">
                <a:solidFill>
                  <a:prstClr val="black"/>
                </a:solidFill>
              </a:rPr>
              <a:t>%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më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shumë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se </a:t>
            </a:r>
            <a:r>
              <a:rPr lang="en-US" sz="2800" dirty="0" err="1">
                <a:solidFill>
                  <a:prstClr val="black"/>
                </a:solidFill>
              </a:rPr>
              <a:t>plani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vitit</a:t>
            </a:r>
            <a:r>
              <a:rPr lang="en-US" sz="2800" dirty="0">
                <a:solidFill>
                  <a:prstClr val="black"/>
                </a:solidFill>
              </a:rPr>
              <a:t> 2023.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K</a:t>
            </a:r>
            <a:r>
              <a:rPr lang="sq-AL" sz="2800" dirty="0">
                <a:solidFill>
                  <a:prstClr val="black"/>
                </a:solidFill>
              </a:rPr>
              <a:t>rahasuar me vitin 2015, si viti para reformës administrative, të ardhurat vendore </a:t>
            </a:r>
            <a:r>
              <a:rPr lang="en-US" sz="2800" dirty="0" err="1">
                <a:solidFill>
                  <a:prstClr val="black"/>
                </a:solidFill>
              </a:rPr>
              <a:t>janë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17.4 </a:t>
            </a:r>
            <a:r>
              <a:rPr lang="en-US" sz="2800" b="1" dirty="0" err="1">
                <a:solidFill>
                  <a:prstClr val="black"/>
                </a:solidFill>
              </a:rPr>
              <a:t>miliard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lekë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shumë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38546"/>
              </p:ext>
            </p:extLst>
          </p:nvPr>
        </p:nvGraphicFramePr>
        <p:xfrm>
          <a:off x="6608198" y="4103185"/>
          <a:ext cx="5061288" cy="23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514308"/>
              </p:ext>
            </p:extLst>
          </p:nvPr>
        </p:nvGraphicFramePr>
        <p:xfrm>
          <a:off x="6760029" y="635241"/>
          <a:ext cx="5094514" cy="296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58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10"/>
            <a:ext cx="10515600" cy="799646"/>
          </a:xfrm>
        </p:spPr>
        <p:txBody>
          <a:bodyPr>
            <a:normAutofit/>
          </a:bodyPr>
          <a:lstStyle/>
          <a:p>
            <a:pPr algn="ctr"/>
            <a:r>
              <a:rPr lang="sq-AL" sz="3200" dirty="0">
                <a:latin typeface="+mn-lt"/>
                <a:ea typeface="+mn-ea"/>
                <a:cs typeface="+mn-cs"/>
              </a:rPr>
              <a:t>Transferta e Pakushtëzuar </a:t>
            </a:r>
            <a:r>
              <a:rPr lang="en-US" sz="3200" dirty="0">
                <a:latin typeface="+mn-lt"/>
                <a:ea typeface="+mn-ea"/>
                <a:cs typeface="+mn-cs"/>
              </a:rPr>
              <a:t>2015-2026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489" y="4874360"/>
            <a:ext cx="115214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400" dirty="0"/>
              <a:t>Transferta e pakushtëzuar për vitin 20</a:t>
            </a:r>
            <a:r>
              <a:rPr lang="en-US" sz="2400" dirty="0"/>
              <a:t>24</a:t>
            </a:r>
            <a:r>
              <a:rPr lang="sq-AL" sz="2400" dirty="0"/>
              <a:t>, krahasuar me vitin 201</a:t>
            </a:r>
            <a:r>
              <a:rPr lang="en-US" sz="2400" dirty="0"/>
              <a:t>5</a:t>
            </a:r>
            <a:r>
              <a:rPr lang="sq-AL" sz="2400" dirty="0"/>
              <a:t>, është </a:t>
            </a:r>
            <a:r>
              <a:rPr lang="en-US" sz="2400" b="1" dirty="0"/>
              <a:t>12 </a:t>
            </a:r>
            <a:r>
              <a:rPr lang="sq-AL" sz="2400" b="1" dirty="0"/>
              <a:t>miliard lekë </a:t>
            </a:r>
            <a:r>
              <a:rPr lang="sq-AL" sz="2400" dirty="0"/>
              <a:t>më shumë ose rreth </a:t>
            </a:r>
            <a:r>
              <a:rPr lang="en-US" sz="2400" b="1" dirty="0"/>
              <a:t>97%</a:t>
            </a:r>
            <a:r>
              <a:rPr lang="sq-AL" sz="2400" b="1" dirty="0"/>
              <a:t> më e lartë</a:t>
            </a:r>
            <a:r>
              <a:rPr lang="en-US" sz="2400" dirty="0"/>
              <a:t>. </a:t>
            </a:r>
            <a:r>
              <a:rPr lang="en-US" sz="2400" dirty="0" err="1"/>
              <a:t>Krahasuar</a:t>
            </a:r>
            <a:r>
              <a:rPr lang="en-US" sz="2400" dirty="0"/>
              <a:t> me </a:t>
            </a:r>
            <a:r>
              <a:rPr lang="en-US" sz="2400" dirty="0" err="1"/>
              <a:t>një</a:t>
            </a:r>
            <a:r>
              <a:rPr lang="en-US" sz="2400" dirty="0"/>
              <a:t> vit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parë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rreth</a:t>
            </a:r>
            <a:r>
              <a:rPr lang="en-US" sz="2400" dirty="0"/>
              <a:t> </a:t>
            </a:r>
            <a:r>
              <a:rPr lang="en-US" sz="2400" b="1" dirty="0"/>
              <a:t>2.5 </a:t>
            </a:r>
            <a:r>
              <a:rPr lang="en-US" sz="2400" b="1" dirty="0" err="1"/>
              <a:t>miliard</a:t>
            </a:r>
            <a:r>
              <a:rPr lang="en-US" sz="2400" b="1" dirty="0"/>
              <a:t> </a:t>
            </a:r>
            <a:r>
              <a:rPr lang="en-US" sz="2400" b="1" dirty="0" err="1"/>
              <a:t>lekë</a:t>
            </a:r>
            <a:r>
              <a:rPr lang="en-US" sz="2400" b="1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e </a:t>
            </a:r>
            <a:r>
              <a:rPr lang="en-US" sz="2400" dirty="0" err="1"/>
              <a:t>lartë</a:t>
            </a:r>
            <a:r>
              <a:rPr lang="en-US" sz="24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q-AL" sz="2400" dirty="0"/>
              <a:t>Transferta e pakushtëzuar për çdo bashki në vitin 20</a:t>
            </a:r>
            <a:r>
              <a:rPr lang="en-US" sz="2400" dirty="0"/>
              <a:t>24</a:t>
            </a:r>
            <a:r>
              <a:rPr lang="sq-AL" sz="2400" dirty="0"/>
              <a:t>, do të jetë me rritje mesatare në nivelin </a:t>
            </a:r>
            <a:r>
              <a:rPr lang="en-US" sz="2400" b="1" dirty="0"/>
              <a:t>13</a:t>
            </a:r>
            <a:r>
              <a:rPr lang="sq-AL" sz="2400" b="1" dirty="0"/>
              <a:t>%</a:t>
            </a:r>
            <a:r>
              <a:rPr lang="sq-AL" sz="2400" dirty="0"/>
              <a:t> krahasuar me një vit më parë.</a:t>
            </a:r>
            <a:endParaRPr lang="en-US" sz="2400" dirty="0"/>
          </a:p>
          <a:p>
            <a:endParaRPr lang="en-US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69028" y="117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181875"/>
              </p:ext>
            </p:extLst>
          </p:nvPr>
        </p:nvGraphicFramePr>
        <p:xfrm>
          <a:off x="991771" y="1088556"/>
          <a:ext cx="10362029" cy="3785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3" imgW="5629084" imgH="2962187" progId="Excel.Chart.8">
                  <p:embed/>
                </p:oleObj>
              </mc:Choice>
              <mc:Fallback>
                <p:oleObj name="Chart" r:id="rId3" imgW="5629084" imgH="2962187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2374" t="-13095" r="-1859" b="-2605"/>
                      <a:stretch>
                        <a:fillRect/>
                      </a:stretch>
                    </p:blipFill>
                    <p:spPr bwMode="auto">
                      <a:xfrm>
                        <a:off x="991771" y="1088556"/>
                        <a:ext cx="10362029" cy="3785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72367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2750</TotalTime>
  <Words>3714</Words>
  <Application>Microsoft Office PowerPoint</Application>
  <PresentationFormat>Widescreen</PresentationFormat>
  <Paragraphs>487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</vt:lpstr>
      <vt:lpstr>Calibri</vt:lpstr>
      <vt:lpstr>Calibri Light</vt:lpstr>
      <vt:lpstr>Franklin Gothic Book</vt:lpstr>
      <vt:lpstr>Perpetua</vt:lpstr>
      <vt:lpstr>Times New Roman</vt:lpstr>
      <vt:lpstr>Wingdings</vt:lpstr>
      <vt:lpstr>Wingdings 2</vt:lpstr>
      <vt:lpstr>1_Office Theme</vt:lpstr>
      <vt:lpstr>Office Theme</vt:lpstr>
      <vt:lpstr>Equity</vt:lpstr>
      <vt:lpstr>Chart</vt:lpstr>
      <vt:lpstr>BUXHETI VENDOR 2024</vt:lpstr>
      <vt:lpstr>Disa nga arritjet në financat publike vendore </vt:lpstr>
      <vt:lpstr>Disa nga arritjet në financat publike vendore </vt:lpstr>
      <vt:lpstr>Reformat dhe efektet pozitive në buxhetin e vitit 2024</vt:lpstr>
      <vt:lpstr>Reformat dhe efektet pozitive në buxhetin e vitit 2024</vt:lpstr>
      <vt:lpstr>Reformat dhe efektet pozitive në buxhetin e vitit 2024</vt:lpstr>
      <vt:lpstr>Buxheti 2023-2024  (në cash nga buxheti qendror) </vt:lpstr>
      <vt:lpstr>Buxheti vendor (2023-2024)</vt:lpstr>
      <vt:lpstr>Transferta e Pakushtëzuar 2015-2026</vt:lpstr>
      <vt:lpstr>(në milion lekë)</vt:lpstr>
      <vt:lpstr>Transferta të tjera nga ministritë dhe instiutucione qendrore</vt:lpstr>
      <vt:lpstr>Transferta të tjera nga ministritë dhe instiutucione qendrore</vt:lpstr>
      <vt:lpstr>Performanca e buxhetit vendor 2015-2024</vt:lpstr>
      <vt:lpstr>Detyrimet e prapambetura</vt:lpstr>
      <vt:lpstr>Transferta e pakushtëzuar dhe formula</vt:lpstr>
      <vt:lpstr>Totali i Transfertës së pakushtëzuar</vt:lpstr>
      <vt:lpstr>Ndarja e transfertës së pakushtëzuar midis niveleve të QV</vt:lpstr>
      <vt:lpstr>Koeficienti i përshtatjes së të dhënave të popullsisë</vt:lpstr>
      <vt:lpstr>Shëmbull për bashkinë “X”</vt:lpstr>
      <vt:lpstr>Kriteri i popullsisë</vt:lpstr>
      <vt:lpstr>Kriteri i dendësisë së popullsisë</vt:lpstr>
      <vt:lpstr>Kriteri i dendësisë së popullsisë</vt:lpstr>
      <vt:lpstr>Kriteri  i numrit  faktik të nxënësve</vt:lpstr>
      <vt:lpstr>Kriteri: Sistemi i ekualizimit </vt:lpstr>
      <vt:lpstr>Kriteri: Sistemi i ekualizimit ...vazhdim</vt:lpstr>
      <vt:lpstr>Kriteri: Sistemi i ekualizimit ...vazhdim</vt:lpstr>
      <vt:lpstr>Kriteret e shpërndarjes së transfertës </vt:lpstr>
      <vt:lpstr>Kriteret e shpërndarjes së transfertës </vt:lpstr>
      <vt:lpstr>Kriteret e shpërndarjes së transfertës për Qarqet</vt:lpstr>
      <vt:lpstr>PowerPoint Presentation</vt:lpstr>
      <vt:lpstr>Objektivat e buxhetit vendor 2024</vt:lpstr>
      <vt:lpstr>Faleminderit për vëmendjen!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Buxheti Vendor 2021</dc:title>
  <dc:creator>Elidona Durmishi</dc:creator>
  <cp:lastModifiedBy>User</cp:lastModifiedBy>
  <cp:revision>238</cp:revision>
  <cp:lastPrinted>2022-10-25T11:08:03Z</cp:lastPrinted>
  <dcterms:created xsi:type="dcterms:W3CDTF">2020-10-08T10:04:23Z</dcterms:created>
  <dcterms:modified xsi:type="dcterms:W3CDTF">2023-12-04T07:41:30Z</dcterms:modified>
</cp:coreProperties>
</file>