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69" r:id="rId8"/>
    <p:sldId id="270" r:id="rId9"/>
    <p:sldId id="271" r:id="rId10"/>
  </p:sldIdLst>
  <p:sldSz cx="12192000" cy="6858000"/>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26" autoAdjust="0"/>
    <p:restoredTop sz="94660"/>
  </p:normalViewPr>
  <p:slideViewPr>
    <p:cSldViewPr snapToGrid="0">
      <p:cViewPr varScale="1">
        <p:scale>
          <a:sx n="73" d="100"/>
          <a:sy n="73"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16AC-7278-221E-7B5A-984C560956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q-AL"/>
          </a:p>
        </p:txBody>
      </p:sp>
      <p:sp>
        <p:nvSpPr>
          <p:cNvPr id="3" name="Subtitle 2">
            <a:extLst>
              <a:ext uri="{FF2B5EF4-FFF2-40B4-BE49-F238E27FC236}">
                <a16:creationId xmlns:a16="http://schemas.microsoft.com/office/drawing/2014/main" id="{DC6BA0C5-134D-7955-C173-DF38ECA49D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q-AL"/>
          </a:p>
        </p:txBody>
      </p:sp>
      <p:sp>
        <p:nvSpPr>
          <p:cNvPr id="4" name="Date Placeholder 3">
            <a:extLst>
              <a:ext uri="{FF2B5EF4-FFF2-40B4-BE49-F238E27FC236}">
                <a16:creationId xmlns:a16="http://schemas.microsoft.com/office/drawing/2014/main" id="{AF8ABCD3-EEA7-3018-F279-FFED2A904AB0}"/>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5" name="Footer Placeholder 4">
            <a:extLst>
              <a:ext uri="{FF2B5EF4-FFF2-40B4-BE49-F238E27FC236}">
                <a16:creationId xmlns:a16="http://schemas.microsoft.com/office/drawing/2014/main" id="{FB6CE15A-EDA6-AA05-2E22-AB8FBFA9C130}"/>
              </a:ext>
            </a:extLst>
          </p:cNvPr>
          <p:cNvSpPr>
            <a:spLocks noGrp="1"/>
          </p:cNvSpPr>
          <p:nvPr>
            <p:ph type="ftr" sz="quarter" idx="11"/>
          </p:nvPr>
        </p:nvSpPr>
        <p:spPr/>
        <p:txBody>
          <a:bodyPr/>
          <a:lstStyle/>
          <a:p>
            <a:endParaRPr lang="sq-AL"/>
          </a:p>
        </p:txBody>
      </p:sp>
      <p:sp>
        <p:nvSpPr>
          <p:cNvPr id="6" name="Slide Number Placeholder 5">
            <a:extLst>
              <a:ext uri="{FF2B5EF4-FFF2-40B4-BE49-F238E27FC236}">
                <a16:creationId xmlns:a16="http://schemas.microsoft.com/office/drawing/2014/main" id="{E7A7A730-3A1C-C7AD-48AE-99E32E81F601}"/>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257590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79BA9-5E7B-48AB-9D76-76A0CEE3A9B4}"/>
              </a:ext>
            </a:extLst>
          </p:cNvPr>
          <p:cNvSpPr>
            <a:spLocks noGrp="1"/>
          </p:cNvSpPr>
          <p:nvPr>
            <p:ph type="title"/>
          </p:nvPr>
        </p:nvSpPr>
        <p:spPr/>
        <p:txBody>
          <a:bodyPr/>
          <a:lstStyle/>
          <a:p>
            <a:r>
              <a:rPr lang="en-US"/>
              <a:t>Click to edit Master title style</a:t>
            </a:r>
            <a:endParaRPr lang="sq-AL"/>
          </a:p>
        </p:txBody>
      </p:sp>
      <p:sp>
        <p:nvSpPr>
          <p:cNvPr id="3" name="Vertical Text Placeholder 2">
            <a:extLst>
              <a:ext uri="{FF2B5EF4-FFF2-40B4-BE49-F238E27FC236}">
                <a16:creationId xmlns:a16="http://schemas.microsoft.com/office/drawing/2014/main" id="{F4980000-1F16-10FB-17E8-069D39D84C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a:extLst>
              <a:ext uri="{FF2B5EF4-FFF2-40B4-BE49-F238E27FC236}">
                <a16:creationId xmlns:a16="http://schemas.microsoft.com/office/drawing/2014/main" id="{F71E4DC7-DDAF-E4A5-57DD-2C45F43776C8}"/>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5" name="Footer Placeholder 4">
            <a:extLst>
              <a:ext uri="{FF2B5EF4-FFF2-40B4-BE49-F238E27FC236}">
                <a16:creationId xmlns:a16="http://schemas.microsoft.com/office/drawing/2014/main" id="{F5A42971-0131-7555-2C24-B26C749DEE37}"/>
              </a:ext>
            </a:extLst>
          </p:cNvPr>
          <p:cNvSpPr>
            <a:spLocks noGrp="1"/>
          </p:cNvSpPr>
          <p:nvPr>
            <p:ph type="ftr" sz="quarter" idx="11"/>
          </p:nvPr>
        </p:nvSpPr>
        <p:spPr/>
        <p:txBody>
          <a:bodyPr/>
          <a:lstStyle/>
          <a:p>
            <a:endParaRPr lang="sq-AL"/>
          </a:p>
        </p:txBody>
      </p:sp>
      <p:sp>
        <p:nvSpPr>
          <p:cNvPr id="6" name="Slide Number Placeholder 5">
            <a:extLst>
              <a:ext uri="{FF2B5EF4-FFF2-40B4-BE49-F238E27FC236}">
                <a16:creationId xmlns:a16="http://schemas.microsoft.com/office/drawing/2014/main" id="{B3EE6E12-CDA9-BF1B-6BD8-A5BB6FC13FD1}"/>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284036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0B667C-B338-504E-AB9B-B102196349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q-AL"/>
          </a:p>
        </p:txBody>
      </p:sp>
      <p:sp>
        <p:nvSpPr>
          <p:cNvPr id="3" name="Vertical Text Placeholder 2">
            <a:extLst>
              <a:ext uri="{FF2B5EF4-FFF2-40B4-BE49-F238E27FC236}">
                <a16:creationId xmlns:a16="http://schemas.microsoft.com/office/drawing/2014/main" id="{DFD92FFC-4C51-1354-8BC4-56B0E19D90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a:extLst>
              <a:ext uri="{FF2B5EF4-FFF2-40B4-BE49-F238E27FC236}">
                <a16:creationId xmlns:a16="http://schemas.microsoft.com/office/drawing/2014/main" id="{B301F71F-9B90-2332-8C07-39FAFAE91424}"/>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5" name="Footer Placeholder 4">
            <a:extLst>
              <a:ext uri="{FF2B5EF4-FFF2-40B4-BE49-F238E27FC236}">
                <a16:creationId xmlns:a16="http://schemas.microsoft.com/office/drawing/2014/main" id="{A0248865-25C5-121D-F4D9-8B08CBC24C02}"/>
              </a:ext>
            </a:extLst>
          </p:cNvPr>
          <p:cNvSpPr>
            <a:spLocks noGrp="1"/>
          </p:cNvSpPr>
          <p:nvPr>
            <p:ph type="ftr" sz="quarter" idx="11"/>
          </p:nvPr>
        </p:nvSpPr>
        <p:spPr/>
        <p:txBody>
          <a:bodyPr/>
          <a:lstStyle/>
          <a:p>
            <a:endParaRPr lang="sq-AL"/>
          </a:p>
        </p:txBody>
      </p:sp>
      <p:sp>
        <p:nvSpPr>
          <p:cNvPr id="6" name="Slide Number Placeholder 5">
            <a:extLst>
              <a:ext uri="{FF2B5EF4-FFF2-40B4-BE49-F238E27FC236}">
                <a16:creationId xmlns:a16="http://schemas.microsoft.com/office/drawing/2014/main" id="{7E3B393D-E34A-31EC-698B-FD5E0BE624AB}"/>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379940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BE58-AA4F-468D-70CC-8EC9ACEDDB9F}"/>
              </a:ext>
            </a:extLst>
          </p:cNvPr>
          <p:cNvSpPr>
            <a:spLocks noGrp="1"/>
          </p:cNvSpPr>
          <p:nvPr>
            <p:ph type="title"/>
          </p:nvPr>
        </p:nvSpPr>
        <p:spPr/>
        <p:txBody>
          <a:bodyPr/>
          <a:lstStyle/>
          <a:p>
            <a:r>
              <a:rPr lang="en-US"/>
              <a:t>Click to edit Master title style</a:t>
            </a:r>
            <a:endParaRPr lang="sq-AL"/>
          </a:p>
        </p:txBody>
      </p:sp>
      <p:sp>
        <p:nvSpPr>
          <p:cNvPr id="3" name="Content Placeholder 2">
            <a:extLst>
              <a:ext uri="{FF2B5EF4-FFF2-40B4-BE49-F238E27FC236}">
                <a16:creationId xmlns:a16="http://schemas.microsoft.com/office/drawing/2014/main" id="{BACB5188-D74A-AD3E-57C8-73DDA64227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a:extLst>
              <a:ext uri="{FF2B5EF4-FFF2-40B4-BE49-F238E27FC236}">
                <a16:creationId xmlns:a16="http://schemas.microsoft.com/office/drawing/2014/main" id="{C2E3037E-76BA-8F47-F4B5-C85D7D5F99C6}"/>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5" name="Footer Placeholder 4">
            <a:extLst>
              <a:ext uri="{FF2B5EF4-FFF2-40B4-BE49-F238E27FC236}">
                <a16:creationId xmlns:a16="http://schemas.microsoft.com/office/drawing/2014/main" id="{6B8B9B8F-8EB7-818A-2FFC-D9F24CEF7A49}"/>
              </a:ext>
            </a:extLst>
          </p:cNvPr>
          <p:cNvSpPr>
            <a:spLocks noGrp="1"/>
          </p:cNvSpPr>
          <p:nvPr>
            <p:ph type="ftr" sz="quarter" idx="11"/>
          </p:nvPr>
        </p:nvSpPr>
        <p:spPr/>
        <p:txBody>
          <a:bodyPr/>
          <a:lstStyle/>
          <a:p>
            <a:endParaRPr lang="sq-AL"/>
          </a:p>
        </p:txBody>
      </p:sp>
      <p:sp>
        <p:nvSpPr>
          <p:cNvPr id="6" name="Slide Number Placeholder 5">
            <a:extLst>
              <a:ext uri="{FF2B5EF4-FFF2-40B4-BE49-F238E27FC236}">
                <a16:creationId xmlns:a16="http://schemas.microsoft.com/office/drawing/2014/main" id="{FB3C035C-63B7-B26F-D71D-E58347E7AA29}"/>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243388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CE7DE-1472-9C15-4CE3-A64FB5B2F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q-AL"/>
          </a:p>
        </p:txBody>
      </p:sp>
      <p:sp>
        <p:nvSpPr>
          <p:cNvPr id="3" name="Text Placeholder 2">
            <a:extLst>
              <a:ext uri="{FF2B5EF4-FFF2-40B4-BE49-F238E27FC236}">
                <a16:creationId xmlns:a16="http://schemas.microsoft.com/office/drawing/2014/main" id="{7039F3C2-F3E5-D7EA-B9B0-B20EBB8D9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FC632C-5DE6-6C3C-AE46-7D53089F572F}"/>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5" name="Footer Placeholder 4">
            <a:extLst>
              <a:ext uri="{FF2B5EF4-FFF2-40B4-BE49-F238E27FC236}">
                <a16:creationId xmlns:a16="http://schemas.microsoft.com/office/drawing/2014/main" id="{31F2423E-7839-7D77-5E62-8517C569CE9F}"/>
              </a:ext>
            </a:extLst>
          </p:cNvPr>
          <p:cNvSpPr>
            <a:spLocks noGrp="1"/>
          </p:cNvSpPr>
          <p:nvPr>
            <p:ph type="ftr" sz="quarter" idx="11"/>
          </p:nvPr>
        </p:nvSpPr>
        <p:spPr/>
        <p:txBody>
          <a:bodyPr/>
          <a:lstStyle/>
          <a:p>
            <a:endParaRPr lang="sq-AL"/>
          </a:p>
        </p:txBody>
      </p:sp>
      <p:sp>
        <p:nvSpPr>
          <p:cNvPr id="6" name="Slide Number Placeholder 5">
            <a:extLst>
              <a:ext uri="{FF2B5EF4-FFF2-40B4-BE49-F238E27FC236}">
                <a16:creationId xmlns:a16="http://schemas.microsoft.com/office/drawing/2014/main" id="{7B086A41-C431-57ED-979E-21C6D214030F}"/>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4201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91D8-760A-133A-4E37-A3D509D5E3F1}"/>
              </a:ext>
            </a:extLst>
          </p:cNvPr>
          <p:cNvSpPr>
            <a:spLocks noGrp="1"/>
          </p:cNvSpPr>
          <p:nvPr>
            <p:ph type="title"/>
          </p:nvPr>
        </p:nvSpPr>
        <p:spPr/>
        <p:txBody>
          <a:bodyPr/>
          <a:lstStyle/>
          <a:p>
            <a:r>
              <a:rPr lang="en-US"/>
              <a:t>Click to edit Master title style</a:t>
            </a:r>
            <a:endParaRPr lang="sq-AL"/>
          </a:p>
        </p:txBody>
      </p:sp>
      <p:sp>
        <p:nvSpPr>
          <p:cNvPr id="3" name="Content Placeholder 2">
            <a:extLst>
              <a:ext uri="{FF2B5EF4-FFF2-40B4-BE49-F238E27FC236}">
                <a16:creationId xmlns:a16="http://schemas.microsoft.com/office/drawing/2014/main" id="{81D32065-C8D2-934E-7FB7-CB561EFD65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a:extLst>
              <a:ext uri="{FF2B5EF4-FFF2-40B4-BE49-F238E27FC236}">
                <a16:creationId xmlns:a16="http://schemas.microsoft.com/office/drawing/2014/main" id="{A6930B57-0B61-9275-DB77-A9CEB9C63D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a:extLst>
              <a:ext uri="{FF2B5EF4-FFF2-40B4-BE49-F238E27FC236}">
                <a16:creationId xmlns:a16="http://schemas.microsoft.com/office/drawing/2014/main" id="{1897FA09-FA0F-5398-FBFD-859ABE66CA0A}"/>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6" name="Footer Placeholder 5">
            <a:extLst>
              <a:ext uri="{FF2B5EF4-FFF2-40B4-BE49-F238E27FC236}">
                <a16:creationId xmlns:a16="http://schemas.microsoft.com/office/drawing/2014/main" id="{8FE8C6BB-A3AE-6C17-01ED-A9CF6BA4EBD3}"/>
              </a:ext>
            </a:extLst>
          </p:cNvPr>
          <p:cNvSpPr>
            <a:spLocks noGrp="1"/>
          </p:cNvSpPr>
          <p:nvPr>
            <p:ph type="ftr" sz="quarter" idx="11"/>
          </p:nvPr>
        </p:nvSpPr>
        <p:spPr/>
        <p:txBody>
          <a:bodyPr/>
          <a:lstStyle/>
          <a:p>
            <a:endParaRPr lang="sq-AL"/>
          </a:p>
        </p:txBody>
      </p:sp>
      <p:sp>
        <p:nvSpPr>
          <p:cNvPr id="7" name="Slide Number Placeholder 6">
            <a:extLst>
              <a:ext uri="{FF2B5EF4-FFF2-40B4-BE49-F238E27FC236}">
                <a16:creationId xmlns:a16="http://schemas.microsoft.com/office/drawing/2014/main" id="{1C06466E-359B-E8AC-7463-E2B7C8B1D587}"/>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349159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659BA-AE30-624D-E42F-7388839963B1}"/>
              </a:ext>
            </a:extLst>
          </p:cNvPr>
          <p:cNvSpPr>
            <a:spLocks noGrp="1"/>
          </p:cNvSpPr>
          <p:nvPr>
            <p:ph type="title"/>
          </p:nvPr>
        </p:nvSpPr>
        <p:spPr>
          <a:xfrm>
            <a:off x="839788" y="365125"/>
            <a:ext cx="10515600" cy="1325563"/>
          </a:xfrm>
        </p:spPr>
        <p:txBody>
          <a:bodyPr/>
          <a:lstStyle/>
          <a:p>
            <a:r>
              <a:rPr lang="en-US"/>
              <a:t>Click to edit Master title style</a:t>
            </a:r>
            <a:endParaRPr lang="sq-AL"/>
          </a:p>
        </p:txBody>
      </p:sp>
      <p:sp>
        <p:nvSpPr>
          <p:cNvPr id="3" name="Text Placeholder 2">
            <a:extLst>
              <a:ext uri="{FF2B5EF4-FFF2-40B4-BE49-F238E27FC236}">
                <a16:creationId xmlns:a16="http://schemas.microsoft.com/office/drawing/2014/main" id="{F9C4607F-93F0-887E-645A-F934AF57B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14E21E-690E-FAEF-D243-E1E7F48916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a:extLst>
              <a:ext uri="{FF2B5EF4-FFF2-40B4-BE49-F238E27FC236}">
                <a16:creationId xmlns:a16="http://schemas.microsoft.com/office/drawing/2014/main" id="{BCCA1CA0-F7EE-E1D6-581C-F92A62F387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B289B4-5D04-4D42-47F4-B59DB9EDDF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a:extLst>
              <a:ext uri="{FF2B5EF4-FFF2-40B4-BE49-F238E27FC236}">
                <a16:creationId xmlns:a16="http://schemas.microsoft.com/office/drawing/2014/main" id="{93E2E859-DCD7-3AE4-408C-C4BFD4A585EC}"/>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8" name="Footer Placeholder 7">
            <a:extLst>
              <a:ext uri="{FF2B5EF4-FFF2-40B4-BE49-F238E27FC236}">
                <a16:creationId xmlns:a16="http://schemas.microsoft.com/office/drawing/2014/main" id="{1306C1D8-57E1-BD3C-8F49-26DC9A8FA955}"/>
              </a:ext>
            </a:extLst>
          </p:cNvPr>
          <p:cNvSpPr>
            <a:spLocks noGrp="1"/>
          </p:cNvSpPr>
          <p:nvPr>
            <p:ph type="ftr" sz="quarter" idx="11"/>
          </p:nvPr>
        </p:nvSpPr>
        <p:spPr/>
        <p:txBody>
          <a:bodyPr/>
          <a:lstStyle/>
          <a:p>
            <a:endParaRPr lang="sq-AL"/>
          </a:p>
        </p:txBody>
      </p:sp>
      <p:sp>
        <p:nvSpPr>
          <p:cNvPr id="9" name="Slide Number Placeholder 8">
            <a:extLst>
              <a:ext uri="{FF2B5EF4-FFF2-40B4-BE49-F238E27FC236}">
                <a16:creationId xmlns:a16="http://schemas.microsoft.com/office/drawing/2014/main" id="{0E47B49E-5988-48F4-3806-45B06E9788F8}"/>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186812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6A0B2-B45E-CE8E-93CF-C64D43C137AD}"/>
              </a:ext>
            </a:extLst>
          </p:cNvPr>
          <p:cNvSpPr>
            <a:spLocks noGrp="1"/>
          </p:cNvSpPr>
          <p:nvPr>
            <p:ph type="title"/>
          </p:nvPr>
        </p:nvSpPr>
        <p:spPr/>
        <p:txBody>
          <a:bodyPr/>
          <a:lstStyle/>
          <a:p>
            <a:r>
              <a:rPr lang="en-US"/>
              <a:t>Click to edit Master title style</a:t>
            </a:r>
            <a:endParaRPr lang="sq-AL"/>
          </a:p>
        </p:txBody>
      </p:sp>
      <p:sp>
        <p:nvSpPr>
          <p:cNvPr id="3" name="Date Placeholder 2">
            <a:extLst>
              <a:ext uri="{FF2B5EF4-FFF2-40B4-BE49-F238E27FC236}">
                <a16:creationId xmlns:a16="http://schemas.microsoft.com/office/drawing/2014/main" id="{2A8A3452-6BF1-2526-B3BA-AC5BFF366C67}"/>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4" name="Footer Placeholder 3">
            <a:extLst>
              <a:ext uri="{FF2B5EF4-FFF2-40B4-BE49-F238E27FC236}">
                <a16:creationId xmlns:a16="http://schemas.microsoft.com/office/drawing/2014/main" id="{5C6646BA-0682-1DC6-1CB2-684028F2E4CC}"/>
              </a:ext>
            </a:extLst>
          </p:cNvPr>
          <p:cNvSpPr>
            <a:spLocks noGrp="1"/>
          </p:cNvSpPr>
          <p:nvPr>
            <p:ph type="ftr" sz="quarter" idx="11"/>
          </p:nvPr>
        </p:nvSpPr>
        <p:spPr/>
        <p:txBody>
          <a:bodyPr/>
          <a:lstStyle/>
          <a:p>
            <a:endParaRPr lang="sq-AL"/>
          </a:p>
        </p:txBody>
      </p:sp>
      <p:sp>
        <p:nvSpPr>
          <p:cNvPr id="5" name="Slide Number Placeholder 4">
            <a:extLst>
              <a:ext uri="{FF2B5EF4-FFF2-40B4-BE49-F238E27FC236}">
                <a16:creationId xmlns:a16="http://schemas.microsoft.com/office/drawing/2014/main" id="{97777EEF-93DA-A1B4-AB2A-0F77FE53A362}"/>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147717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3C8E51-25C7-F697-6699-32AA5DF71F0D}"/>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3" name="Footer Placeholder 2">
            <a:extLst>
              <a:ext uri="{FF2B5EF4-FFF2-40B4-BE49-F238E27FC236}">
                <a16:creationId xmlns:a16="http://schemas.microsoft.com/office/drawing/2014/main" id="{9A04899C-A8B8-F482-25C1-48730E88F4D1}"/>
              </a:ext>
            </a:extLst>
          </p:cNvPr>
          <p:cNvSpPr>
            <a:spLocks noGrp="1"/>
          </p:cNvSpPr>
          <p:nvPr>
            <p:ph type="ftr" sz="quarter" idx="11"/>
          </p:nvPr>
        </p:nvSpPr>
        <p:spPr/>
        <p:txBody>
          <a:bodyPr/>
          <a:lstStyle/>
          <a:p>
            <a:endParaRPr lang="sq-AL"/>
          </a:p>
        </p:txBody>
      </p:sp>
      <p:sp>
        <p:nvSpPr>
          <p:cNvPr id="4" name="Slide Number Placeholder 3">
            <a:extLst>
              <a:ext uri="{FF2B5EF4-FFF2-40B4-BE49-F238E27FC236}">
                <a16:creationId xmlns:a16="http://schemas.microsoft.com/office/drawing/2014/main" id="{16AD314E-8E72-62EB-B30E-FEBC3B186D4E}"/>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298751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FE1F3-86E4-704C-83C3-7AE2A1C3B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Content Placeholder 2">
            <a:extLst>
              <a:ext uri="{FF2B5EF4-FFF2-40B4-BE49-F238E27FC236}">
                <a16:creationId xmlns:a16="http://schemas.microsoft.com/office/drawing/2014/main" id="{78980641-CC5B-248D-CE6C-B6AE7A3E3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a:extLst>
              <a:ext uri="{FF2B5EF4-FFF2-40B4-BE49-F238E27FC236}">
                <a16:creationId xmlns:a16="http://schemas.microsoft.com/office/drawing/2014/main" id="{99161800-E3F4-EDBE-21A6-5BF4885A5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ACBE3-BF87-69B6-BB94-EDA7A5A7450F}"/>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6" name="Footer Placeholder 5">
            <a:extLst>
              <a:ext uri="{FF2B5EF4-FFF2-40B4-BE49-F238E27FC236}">
                <a16:creationId xmlns:a16="http://schemas.microsoft.com/office/drawing/2014/main" id="{9441D1AD-3B26-8FEF-705E-74FED689497E}"/>
              </a:ext>
            </a:extLst>
          </p:cNvPr>
          <p:cNvSpPr>
            <a:spLocks noGrp="1"/>
          </p:cNvSpPr>
          <p:nvPr>
            <p:ph type="ftr" sz="quarter" idx="11"/>
          </p:nvPr>
        </p:nvSpPr>
        <p:spPr/>
        <p:txBody>
          <a:bodyPr/>
          <a:lstStyle/>
          <a:p>
            <a:endParaRPr lang="sq-AL"/>
          </a:p>
        </p:txBody>
      </p:sp>
      <p:sp>
        <p:nvSpPr>
          <p:cNvPr id="7" name="Slide Number Placeholder 6">
            <a:extLst>
              <a:ext uri="{FF2B5EF4-FFF2-40B4-BE49-F238E27FC236}">
                <a16:creationId xmlns:a16="http://schemas.microsoft.com/office/drawing/2014/main" id="{6DEAB040-C20E-8E2F-6B59-274B2A2305B9}"/>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2388499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8F90-CB16-B34B-346C-A8D3D4265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Picture Placeholder 2">
            <a:extLst>
              <a:ext uri="{FF2B5EF4-FFF2-40B4-BE49-F238E27FC236}">
                <a16:creationId xmlns:a16="http://schemas.microsoft.com/office/drawing/2014/main" id="{74D7B7F9-B4BE-BC58-66B0-25B33AE702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a:extLst>
              <a:ext uri="{FF2B5EF4-FFF2-40B4-BE49-F238E27FC236}">
                <a16:creationId xmlns:a16="http://schemas.microsoft.com/office/drawing/2014/main" id="{3EF0BD50-0C29-608D-A392-CEE4810C2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91AA29-3973-1EEC-AE55-560FDB55D985}"/>
              </a:ext>
            </a:extLst>
          </p:cNvPr>
          <p:cNvSpPr>
            <a:spLocks noGrp="1"/>
          </p:cNvSpPr>
          <p:nvPr>
            <p:ph type="dt" sz="half" idx="10"/>
          </p:nvPr>
        </p:nvSpPr>
        <p:spPr/>
        <p:txBody>
          <a:bodyPr/>
          <a:lstStyle/>
          <a:p>
            <a:fld id="{5DFD50E1-FBFA-4ED1-A6AF-2250B97F34DE}" type="datetimeFigureOut">
              <a:rPr lang="sq-AL" smtClean="0"/>
              <a:t>1.12.2023</a:t>
            </a:fld>
            <a:endParaRPr lang="sq-AL"/>
          </a:p>
        </p:txBody>
      </p:sp>
      <p:sp>
        <p:nvSpPr>
          <p:cNvPr id="6" name="Footer Placeholder 5">
            <a:extLst>
              <a:ext uri="{FF2B5EF4-FFF2-40B4-BE49-F238E27FC236}">
                <a16:creationId xmlns:a16="http://schemas.microsoft.com/office/drawing/2014/main" id="{5451EB68-301D-4252-9E2D-110789A8F234}"/>
              </a:ext>
            </a:extLst>
          </p:cNvPr>
          <p:cNvSpPr>
            <a:spLocks noGrp="1"/>
          </p:cNvSpPr>
          <p:nvPr>
            <p:ph type="ftr" sz="quarter" idx="11"/>
          </p:nvPr>
        </p:nvSpPr>
        <p:spPr/>
        <p:txBody>
          <a:bodyPr/>
          <a:lstStyle/>
          <a:p>
            <a:endParaRPr lang="sq-AL"/>
          </a:p>
        </p:txBody>
      </p:sp>
      <p:sp>
        <p:nvSpPr>
          <p:cNvPr id="7" name="Slide Number Placeholder 6">
            <a:extLst>
              <a:ext uri="{FF2B5EF4-FFF2-40B4-BE49-F238E27FC236}">
                <a16:creationId xmlns:a16="http://schemas.microsoft.com/office/drawing/2014/main" id="{E2C2AB74-C75F-442D-3DBD-BAE958755FA8}"/>
              </a:ext>
            </a:extLst>
          </p:cNvPr>
          <p:cNvSpPr>
            <a:spLocks noGrp="1"/>
          </p:cNvSpPr>
          <p:nvPr>
            <p:ph type="sldNum" sz="quarter" idx="12"/>
          </p:nvPr>
        </p:nvSpPr>
        <p:spPr/>
        <p:txBody>
          <a:bodyPr/>
          <a:lstStyle/>
          <a:p>
            <a:fld id="{98A692BA-E027-41B8-981D-A389227B2839}" type="slidenum">
              <a:rPr lang="sq-AL" smtClean="0"/>
              <a:t>‹#›</a:t>
            </a:fld>
            <a:endParaRPr lang="sq-AL"/>
          </a:p>
        </p:txBody>
      </p:sp>
    </p:spTree>
    <p:extLst>
      <p:ext uri="{BB962C8B-B14F-4D97-AF65-F5344CB8AC3E}">
        <p14:creationId xmlns:p14="http://schemas.microsoft.com/office/powerpoint/2010/main" val="24789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91BFE3-A9F9-354B-9113-325111DC02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a:extLst>
              <a:ext uri="{FF2B5EF4-FFF2-40B4-BE49-F238E27FC236}">
                <a16:creationId xmlns:a16="http://schemas.microsoft.com/office/drawing/2014/main" id="{1DA452D0-9040-E2FE-57A4-0BF862E8C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a:extLst>
              <a:ext uri="{FF2B5EF4-FFF2-40B4-BE49-F238E27FC236}">
                <a16:creationId xmlns:a16="http://schemas.microsoft.com/office/drawing/2014/main" id="{611D3448-462D-8142-B83A-5AF0A0E8D6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D50E1-FBFA-4ED1-A6AF-2250B97F34DE}" type="datetimeFigureOut">
              <a:rPr lang="sq-AL" smtClean="0"/>
              <a:t>1.12.2023</a:t>
            </a:fld>
            <a:endParaRPr lang="sq-AL"/>
          </a:p>
        </p:txBody>
      </p:sp>
      <p:sp>
        <p:nvSpPr>
          <p:cNvPr id="5" name="Footer Placeholder 4">
            <a:extLst>
              <a:ext uri="{FF2B5EF4-FFF2-40B4-BE49-F238E27FC236}">
                <a16:creationId xmlns:a16="http://schemas.microsoft.com/office/drawing/2014/main" id="{09B209F7-B94F-4409-54D4-B7EF3EF2AA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a:extLst>
              <a:ext uri="{FF2B5EF4-FFF2-40B4-BE49-F238E27FC236}">
                <a16:creationId xmlns:a16="http://schemas.microsoft.com/office/drawing/2014/main" id="{BFA2D111-28F0-2A9C-A853-295C8A4BA9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692BA-E027-41B8-981D-A389227B2839}" type="slidenum">
              <a:rPr lang="sq-AL" smtClean="0"/>
              <a:t>‹#›</a:t>
            </a:fld>
            <a:endParaRPr lang="sq-AL"/>
          </a:p>
        </p:txBody>
      </p:sp>
    </p:spTree>
    <p:extLst>
      <p:ext uri="{BB962C8B-B14F-4D97-AF65-F5344CB8AC3E}">
        <p14:creationId xmlns:p14="http://schemas.microsoft.com/office/powerpoint/2010/main" val="334415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109CC-5CB7-32AC-75B2-230C9FDA491D}"/>
              </a:ext>
            </a:extLst>
          </p:cNvPr>
          <p:cNvSpPr>
            <a:spLocks noGrp="1"/>
          </p:cNvSpPr>
          <p:nvPr>
            <p:ph type="ctrTitle"/>
          </p:nvPr>
        </p:nvSpPr>
        <p:spPr>
          <a:xfrm>
            <a:off x="701964" y="332509"/>
            <a:ext cx="10982036" cy="1152259"/>
          </a:xfrm>
          <a:solidFill>
            <a:schemeClr val="bg2"/>
          </a:solidFill>
        </p:spPr>
        <p:txBody>
          <a:bodyPr>
            <a:normAutofit fontScale="90000"/>
          </a:bodyPr>
          <a:lstStyle/>
          <a:p>
            <a:r>
              <a:rPr lang="en-US" u="sng" dirty="0" err="1">
                <a:solidFill>
                  <a:schemeClr val="accent1">
                    <a:lumMod val="50000"/>
                  </a:schemeClr>
                </a:solidFill>
                <a:latin typeface="Times New Roman" panose="02020603050405020304" pitchFamily="18" charset="0"/>
                <a:cs typeface="Times New Roman" panose="02020603050405020304" pitchFamily="18" charset="0"/>
              </a:rPr>
              <a:t>Projektaktet</a:t>
            </a:r>
            <a:r>
              <a:rPr lang="en-US" u="sng" dirty="0">
                <a:solidFill>
                  <a:schemeClr val="accent1">
                    <a:lumMod val="50000"/>
                  </a:schemeClr>
                </a:solidFill>
                <a:latin typeface="Times New Roman" panose="02020603050405020304" pitchFamily="18" charset="0"/>
                <a:cs typeface="Times New Roman" panose="02020603050405020304" pitchFamily="18" charset="0"/>
              </a:rPr>
              <a:t> e </a:t>
            </a:r>
            <a:r>
              <a:rPr lang="en-US" u="sng" dirty="0" err="1">
                <a:solidFill>
                  <a:schemeClr val="accent1">
                    <a:lumMod val="50000"/>
                  </a:schemeClr>
                </a:solidFill>
                <a:latin typeface="Times New Roman" panose="02020603050405020304" pitchFamily="18" charset="0"/>
                <a:cs typeface="Times New Roman" panose="02020603050405020304" pitchFamily="18" charset="0"/>
              </a:rPr>
              <a:t>Ministrisë</a:t>
            </a:r>
            <a:r>
              <a:rPr lang="en-US" u="sng" dirty="0">
                <a:solidFill>
                  <a:schemeClr val="accent1">
                    <a:lumMod val="50000"/>
                  </a:schemeClr>
                </a:solidFill>
                <a:latin typeface="Times New Roman" panose="02020603050405020304" pitchFamily="18" charset="0"/>
                <a:cs typeface="Times New Roman" panose="02020603050405020304" pitchFamily="18" charset="0"/>
              </a:rPr>
              <a:t> </a:t>
            </a:r>
            <a:r>
              <a:rPr lang="en-US" u="sng" dirty="0" err="1">
                <a:solidFill>
                  <a:schemeClr val="accent1">
                    <a:lumMod val="50000"/>
                  </a:schemeClr>
                </a:solidFill>
                <a:latin typeface="Times New Roman" panose="02020603050405020304" pitchFamily="18" charset="0"/>
                <a:cs typeface="Times New Roman" panose="02020603050405020304" pitchFamily="18" charset="0"/>
              </a:rPr>
              <a:t>së</a:t>
            </a:r>
            <a:r>
              <a:rPr lang="en-US" u="sng" dirty="0">
                <a:solidFill>
                  <a:schemeClr val="accent1">
                    <a:lumMod val="50000"/>
                  </a:schemeClr>
                </a:solidFill>
                <a:latin typeface="Times New Roman" panose="02020603050405020304" pitchFamily="18" charset="0"/>
                <a:cs typeface="Times New Roman" panose="02020603050405020304" pitchFamily="18" charset="0"/>
              </a:rPr>
              <a:t> </a:t>
            </a:r>
            <a:r>
              <a:rPr lang="en-US" u="sng" dirty="0" err="1">
                <a:solidFill>
                  <a:schemeClr val="accent1">
                    <a:lumMod val="50000"/>
                  </a:schemeClr>
                </a:solidFill>
                <a:latin typeface="Times New Roman" panose="02020603050405020304" pitchFamily="18" charset="0"/>
                <a:cs typeface="Times New Roman" panose="02020603050405020304" pitchFamily="18" charset="0"/>
              </a:rPr>
              <a:t>Drejtësisë</a:t>
            </a:r>
            <a:endParaRPr lang="sq-AL" u="sng"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085D05B-D6C8-02B5-8EC0-043DCE20CADD}"/>
              </a:ext>
            </a:extLst>
          </p:cNvPr>
          <p:cNvSpPr>
            <a:spLocks noGrp="1"/>
          </p:cNvSpPr>
          <p:nvPr>
            <p:ph type="subTitle" idx="1"/>
          </p:nvPr>
        </p:nvSpPr>
        <p:spPr>
          <a:xfrm>
            <a:off x="701964" y="1584357"/>
            <a:ext cx="10599449" cy="4770262"/>
          </a:xfrm>
        </p:spPr>
        <p:txBody>
          <a:bodyPr>
            <a:normAutofit/>
          </a:bodyPr>
          <a:lstStyle/>
          <a:p>
            <a:pPr algn="just"/>
            <a:endParaRPr lang="en-US" dirty="0"/>
          </a:p>
          <a:p>
            <a:pPr algn="just"/>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Projektvendimi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miratimin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rregullave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mënyrën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organizimit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funksionimit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programet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financimin</a:t>
            </a:r>
            <a:r>
              <a:rPr lang="en-US" dirty="0">
                <a:latin typeface="Times New Roman" panose="02020603050405020304" pitchFamily="18" charset="0"/>
                <a:cs typeface="Times New Roman" panose="02020603050405020304" pitchFamily="18" charset="0"/>
              </a:rPr>
              <a:t> e </a:t>
            </a:r>
            <a:r>
              <a:rPr lang="en-US" dirty="0" err="1">
                <a:latin typeface="Times New Roman" panose="02020603050405020304" pitchFamily="18" charset="0"/>
                <a:cs typeface="Times New Roman" panose="02020603050405020304" pitchFamily="18" charset="0"/>
              </a:rPr>
              <a:t>shërbimit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specializuar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për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miturit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konflikt</a:t>
            </a:r>
            <a:r>
              <a:rPr lang="en-US" dirty="0">
                <a:latin typeface="Times New Roman" panose="02020603050405020304" pitchFamily="18" charset="0"/>
                <a:cs typeface="Times New Roman" panose="02020603050405020304" pitchFamily="18" charset="0"/>
              </a:rPr>
              <a:t> me </a:t>
            </a:r>
            <a:r>
              <a:rPr lang="en-US" dirty="0" err="1">
                <a:latin typeface="Times New Roman" panose="02020603050405020304" pitchFamily="18" charset="0"/>
                <a:cs typeface="Times New Roman" panose="02020603050405020304" pitchFamily="18" charset="0"/>
              </a:rPr>
              <a:t>ligjin</a:t>
            </a:r>
            <a:r>
              <a:rPr lang="en-US" dirty="0">
                <a:latin typeface="Times New Roman" panose="02020603050405020304" pitchFamily="18" charset="0"/>
                <a:cs typeface="Times New Roman" panose="02020603050405020304" pitchFamily="18" charset="0"/>
              </a:rPr>
              <a:t>" </a:t>
            </a:r>
          </a:p>
          <a:p>
            <a:pPr algn="just"/>
            <a:endParaRPr lang="en-US" dirty="0"/>
          </a:p>
          <a:p>
            <a:pPr algn="just"/>
            <a:endParaRPr lang="sq-AL" dirty="0"/>
          </a:p>
        </p:txBody>
      </p:sp>
    </p:spTree>
    <p:extLst>
      <p:ext uri="{BB962C8B-B14F-4D97-AF65-F5344CB8AC3E}">
        <p14:creationId xmlns:p14="http://schemas.microsoft.com/office/powerpoint/2010/main" val="272355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314325" y="214313"/>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485774"/>
            <a:ext cx="10515600" cy="6143625"/>
          </a:xfrm>
        </p:spPr>
        <p:txBody>
          <a:bodyPr>
            <a:normAutofit fontScale="25000" lnSpcReduction="20000"/>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Projektvendimi</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Për</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miratimin</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rregullave</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për</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mënyrën</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organizimit</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dhe</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funksionimit</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programet</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dhe</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financimin</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e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shërbimit</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të</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specializuar</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për</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të</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miturit</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në</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konflikt</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me </a:t>
            </a:r>
            <a:r>
              <a:rPr kumimoji="0" lang="en-US" sz="7400" b="1" u="sng"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ligjin</a:t>
            </a:r>
            <a:r>
              <a:rPr kumimoji="0" lang="en-US" sz="7400" b="1" u="sng"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74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algn="just">
              <a:lnSpc>
                <a:spcPct val="120000"/>
              </a:lnSpc>
            </a:pPr>
            <a:r>
              <a:rPr lang="sq-AL" sz="7400" b="1" dirty="0">
                <a:latin typeface="Times New Roman" panose="02020603050405020304" pitchFamily="18" charset="0"/>
                <a:cs typeface="Times New Roman" panose="02020603050405020304" pitchFamily="18" charset="0"/>
              </a:rPr>
              <a:t>Baza ligjore: </a:t>
            </a:r>
            <a:r>
              <a:rPr lang="sq-AL" sz="7400" dirty="0">
                <a:latin typeface="Times New Roman" panose="02020603050405020304" pitchFamily="18" charset="0"/>
                <a:cs typeface="Times New Roman" panose="02020603050405020304" pitchFamily="18" charset="0"/>
              </a:rPr>
              <a:t>Ky projektvendim vjen si një detyrim i parashikuar në nenin 84 të Kodit të Drejtësisë Penale për të Mitur (KDPM).</a:t>
            </a:r>
          </a:p>
          <a:p>
            <a:pPr algn="just">
              <a:lnSpc>
                <a:spcPct val="120000"/>
              </a:lnSpc>
            </a:pPr>
            <a:r>
              <a:rPr lang="sq-AL" sz="7400" b="1" dirty="0">
                <a:latin typeface="Times New Roman" panose="02020603050405020304" pitchFamily="18" charset="0"/>
                <a:cs typeface="Times New Roman" panose="02020603050405020304" pitchFamily="18" charset="0"/>
              </a:rPr>
              <a:t>Objekti: </a:t>
            </a:r>
            <a:r>
              <a:rPr lang="sq-AL" sz="7400" dirty="0">
                <a:latin typeface="Times New Roman" panose="02020603050405020304" pitchFamily="18" charset="0"/>
                <a:cs typeface="Times New Roman" panose="02020603050405020304" pitchFamily="18" charset="0"/>
              </a:rPr>
              <a:t>Ky projektvendim përcakton ofruesit e shërbimeve të specializuara, programet që do të ofrohen për të miturit në konflikt me ligjin, si dhe mënyra e financimit të këtyre shërbimeve </a:t>
            </a:r>
          </a:p>
          <a:p>
            <a:pPr algn="just">
              <a:lnSpc>
                <a:spcPct val="120000"/>
              </a:lnSpc>
            </a:pPr>
            <a:r>
              <a:rPr lang="sq-AL" sz="7400" b="1" dirty="0">
                <a:latin typeface="Times New Roman" panose="02020603050405020304" pitchFamily="18" charset="0"/>
                <a:cs typeface="Times New Roman" panose="02020603050405020304" pitchFamily="18" charset="0"/>
              </a:rPr>
              <a:t>Rëndësia: </a:t>
            </a:r>
            <a:r>
              <a:rPr lang="sq-AL" sz="7400" dirty="0">
                <a:latin typeface="Times New Roman" panose="02020603050405020304" pitchFamily="18" charset="0"/>
                <a:cs typeface="Times New Roman" panose="02020603050405020304" pitchFamily="18" charset="0"/>
              </a:rPr>
              <a:t>Qasja miqësore e drejtësisë penale për të mitur dikton nevojën për zbatimin e mjeteve sociale rehabilituese dhe shmangien e mjeteve represive. Më qëllim shmangien e zbatimit të masës së sigurimit “arrest në burg”, KDPM parashikon aplikimin e kësaj mase sigurimi për të miturit që kanë kryer vepra penale. </a:t>
            </a:r>
            <a:endParaRPr lang="en-US" sz="7400" dirty="0">
              <a:latin typeface="Times New Roman" panose="02020603050405020304" pitchFamily="18" charset="0"/>
              <a:cs typeface="Times New Roman" panose="02020603050405020304" pitchFamily="18" charset="0"/>
            </a:endParaRPr>
          </a:p>
          <a:p>
            <a:pPr marL="0" indent="0" algn="just">
              <a:lnSpc>
                <a:spcPct val="120000"/>
              </a:lnSpc>
              <a:buNone/>
            </a:pPr>
            <a:r>
              <a:rPr lang="en-US" sz="7400" dirty="0">
                <a:latin typeface="Times New Roman" panose="02020603050405020304" pitchFamily="18" charset="0"/>
                <a:cs typeface="Times New Roman" panose="02020603050405020304" pitchFamily="18" charset="0"/>
              </a:rPr>
              <a:t>    </a:t>
            </a:r>
            <a:r>
              <a:rPr lang="sq-AL" sz="7400" dirty="0">
                <a:latin typeface="Times New Roman" panose="02020603050405020304" pitchFamily="18" charset="0"/>
                <a:cs typeface="Times New Roman" panose="02020603050405020304" pitchFamily="18" charset="0"/>
              </a:rPr>
              <a:t>KDPM parashikon se kur interesat e të miturve kërkojnë një vëmendje të posaçme dhe që për rrethana konkrete nuk mund të realizohet nga ana e prindit ose personave të afërt atëherë </a:t>
            </a:r>
            <a:r>
              <a:rPr lang="sq-AL" sz="7400" b="1" dirty="0">
                <a:latin typeface="Times New Roman" panose="02020603050405020304" pitchFamily="18" charset="0"/>
                <a:cs typeface="Times New Roman" panose="02020603050405020304" pitchFamily="18" charset="0"/>
              </a:rPr>
              <a:t>i mituri vendoset në një shërbim të specializuar</a:t>
            </a:r>
            <a:r>
              <a:rPr lang="sq-AL" sz="7400" dirty="0">
                <a:latin typeface="Times New Roman" panose="02020603050405020304" pitchFamily="18" charset="0"/>
                <a:cs typeface="Times New Roman" panose="02020603050405020304" pitchFamily="18" charset="0"/>
              </a:rPr>
              <a:t>.</a:t>
            </a:r>
            <a:r>
              <a:rPr lang="sq-AL" sz="7400" b="1" dirty="0">
                <a:solidFill>
                  <a:srgbClr val="FF0000"/>
                </a:solidFill>
                <a:latin typeface="Times New Roman" panose="02020603050405020304" pitchFamily="18" charset="0"/>
                <a:cs typeface="Times New Roman" panose="02020603050405020304" pitchFamily="18" charset="0"/>
              </a:rPr>
              <a:t> </a:t>
            </a:r>
            <a:r>
              <a:rPr lang="sq-AL" sz="7400" b="1" u="sng" dirty="0">
                <a:solidFill>
                  <a:schemeClr val="accent1">
                    <a:lumMod val="50000"/>
                  </a:schemeClr>
                </a:solidFill>
                <a:latin typeface="Times New Roman" panose="02020603050405020304" pitchFamily="18" charset="0"/>
                <a:cs typeface="Times New Roman" panose="02020603050405020304" pitchFamily="18" charset="0"/>
              </a:rPr>
              <a:t>Shërbimi i specializuar mundësohet nga institucionet publike ose persona juridikë të licencuar edhe për këtë qëllim dhe në përputhje me ligjin për të drejtat dhe mbrojtjen e fëmijës.</a:t>
            </a:r>
            <a:endParaRPr lang="en-US" sz="7400" b="1" u="sng"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20000"/>
              </a:lnSpc>
            </a:pPr>
            <a:r>
              <a:rPr lang="sq-AL" sz="7400" dirty="0">
                <a:latin typeface="Times New Roman" panose="02020603050405020304" pitchFamily="18" charset="0"/>
                <a:cs typeface="Times New Roman" panose="02020603050405020304" pitchFamily="18" charset="0"/>
              </a:rPr>
              <a:t>Shërbimet e specializuara duhet të ofrohen në përputhje me ligjin nr. 121/2016 “Për shërbimet e kujdesit shoqëror në Republikën e Shqipërisë”, legjislacionin plotësues për kujdesin shoqëror si dhe me këtë projektvendim.</a:t>
            </a:r>
          </a:p>
          <a:p>
            <a:pPr algn="just">
              <a:lnSpc>
                <a:spcPct val="120000"/>
              </a:lnSpc>
            </a:pPr>
            <a:endParaRPr lang="en-US" sz="7400" b="1" u="sng"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20000"/>
              </a:lnSpc>
            </a:pPr>
            <a:endParaRPr lang="sq-AL" sz="7400" b="1" u="sng"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just">
              <a:buNone/>
            </a:pPr>
            <a:r>
              <a:rPr lang="en-US" sz="7400" dirty="0"/>
              <a:t> </a:t>
            </a:r>
            <a:r>
              <a:rPr lang="en-US" sz="5000" dirty="0"/>
              <a:t/>
            </a:r>
            <a:br>
              <a:rPr lang="en-US" sz="5000" dirty="0"/>
            </a:br>
            <a:endParaRPr lang="en-US" sz="5000" dirty="0"/>
          </a:p>
        </p:txBody>
      </p:sp>
    </p:spTree>
    <p:extLst>
      <p:ext uri="{BB962C8B-B14F-4D97-AF65-F5344CB8AC3E}">
        <p14:creationId xmlns:p14="http://schemas.microsoft.com/office/powerpoint/2010/main" val="147246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314325" y="214313"/>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571501"/>
            <a:ext cx="10515600" cy="5400674"/>
          </a:xfrm>
        </p:spPr>
        <p:txBody>
          <a:bodyPr>
            <a:no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sq-AL" sz="20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tabLst>
                <a:tab pos="228600" algn="l"/>
              </a:tabLst>
            </a:pPr>
            <a:r>
              <a:rPr lang="sq-AL" sz="1800" b="1" dirty="0">
                <a:latin typeface="Times New Roman" panose="02020603050405020304" pitchFamily="18" charset="0"/>
                <a:cs typeface="Times New Roman" panose="02020603050405020304" pitchFamily="18" charset="0"/>
              </a:rPr>
              <a:t>Ofruesit e shërbimeve:</a:t>
            </a:r>
            <a:r>
              <a:rPr lang="en-US" sz="1800" b="1" dirty="0">
                <a:latin typeface="Times New Roman" panose="02020603050405020304" pitchFamily="18" charset="0"/>
                <a:cs typeface="Times New Roman" panose="02020603050405020304" pitchFamily="18" charset="0"/>
              </a:rPr>
              <a:t> </a:t>
            </a:r>
            <a:r>
              <a:rPr lang="sq-AL" sz="1800" dirty="0">
                <a:latin typeface="Times New Roman" panose="02020603050405020304" pitchFamily="18" charset="0"/>
                <a:cs typeface="Times New Roman" panose="02020603050405020304" pitchFamily="18" charset="0"/>
              </a:rPr>
              <a:t>Ofruesit e shërbimit të specializuar për të miturit në konflikt me ligjin janë pjesë e shërbimeve të kujdesit shoqëror </a:t>
            </a:r>
            <a:r>
              <a:rPr lang="en-US" sz="1800" dirty="0" err="1">
                <a:latin typeface="Times New Roman" panose="02020603050405020304" pitchFamily="18" charset="0"/>
                <a:cs typeface="Times New Roman" panose="02020603050405020304" pitchFamily="18" charset="0"/>
              </a:rPr>
              <a:t>aktual</a:t>
            </a:r>
            <a:r>
              <a:rPr lang="en-US" sz="1800" dirty="0">
                <a:latin typeface="Times New Roman" panose="02020603050405020304" pitchFamily="18" charset="0"/>
                <a:cs typeface="Times New Roman" panose="02020603050405020304" pitchFamily="18" charset="0"/>
              </a:rPr>
              <a:t> </a:t>
            </a:r>
            <a:r>
              <a:rPr lang="sq-AL" sz="1800" dirty="0">
                <a:latin typeface="Times New Roman" panose="02020603050405020304" pitchFamily="18" charset="0"/>
                <a:cs typeface="Times New Roman" panose="02020603050405020304" pitchFamily="18" charset="0"/>
              </a:rPr>
              <a:t>dhe mund të jenë persona juridikë publikë ose jopublikë. </a:t>
            </a:r>
            <a:endParaRPr lang="en-US" sz="1800" dirty="0">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tabLst>
                <a:tab pos="228600" algn="l"/>
              </a:tabLst>
            </a:pPr>
            <a:r>
              <a:rPr lang="en-US" sz="1800" dirty="0">
                <a:latin typeface="Times New Roman" panose="02020603050405020304" pitchFamily="18" charset="0"/>
                <a:cs typeface="Times New Roman" panose="02020603050405020304" pitchFamily="18" charset="0"/>
              </a:rPr>
              <a:t>-</a:t>
            </a:r>
            <a:r>
              <a:rPr lang="sq-AL" sz="1800" dirty="0">
                <a:latin typeface="Times New Roman" panose="02020603050405020304" pitchFamily="18" charset="0"/>
                <a:cs typeface="Times New Roman" panose="02020603050405020304" pitchFamily="18" charset="0"/>
              </a:rPr>
              <a:t>Në rastin e ofruesit publik, shërbimet e specializuara për të miturit në konflikt me ligjin realizohen nga organet </a:t>
            </a:r>
            <a:r>
              <a:rPr lang="sq-AL" sz="1800" dirty="0" err="1">
                <a:latin typeface="Times New Roman" panose="02020603050405020304" pitchFamily="18" charset="0"/>
                <a:cs typeface="Times New Roman" panose="02020603050405020304" pitchFamily="18" charset="0"/>
              </a:rPr>
              <a:t>përgjeg</a:t>
            </a:r>
            <a:r>
              <a:rPr lang="en-US" sz="1800" dirty="0">
                <a:latin typeface="Times New Roman" panose="02020603050405020304" pitchFamily="18" charset="0"/>
                <a:cs typeface="Times New Roman" panose="02020603050405020304" pitchFamily="18" charset="0"/>
              </a:rPr>
              <a:t>j</a:t>
            </a:r>
            <a:r>
              <a:rPr lang="sq-AL" sz="1800" dirty="0" err="1">
                <a:latin typeface="Times New Roman" panose="02020603050405020304" pitchFamily="18" charset="0"/>
                <a:cs typeface="Times New Roman" panose="02020603050405020304" pitchFamily="18" charset="0"/>
              </a:rPr>
              <a:t>ëse</a:t>
            </a:r>
            <a:r>
              <a:rPr lang="sq-AL" sz="1800" dirty="0">
                <a:latin typeface="Times New Roman" panose="02020603050405020304" pitchFamily="18" charset="0"/>
                <a:cs typeface="Times New Roman" panose="02020603050405020304" pitchFamily="18" charset="0"/>
              </a:rPr>
              <a:t> për ofrimin e kujdesit shoqëror për të miturit në Republikën e Shqipërisë në nivel vendor sipas kompetencave ligjore aktuale. </a:t>
            </a:r>
          </a:p>
          <a:p>
            <a:pPr marL="0" marR="0" lvl="0" indent="0" algn="just">
              <a:lnSpc>
                <a:spcPct val="115000"/>
              </a:lnSpc>
              <a:spcBef>
                <a:spcPts val="0"/>
              </a:spcBef>
              <a:spcAft>
                <a:spcPts val="0"/>
              </a:spcAft>
              <a:buNone/>
              <a:tabLst>
                <a:tab pos="228600" algn="l"/>
              </a:tabLst>
            </a:pPr>
            <a:r>
              <a:rPr lang="en-US" sz="1800" dirty="0">
                <a:latin typeface="Times New Roman" panose="02020603050405020304" pitchFamily="18" charset="0"/>
                <a:cs typeface="Times New Roman" panose="02020603050405020304" pitchFamily="18" charset="0"/>
              </a:rPr>
              <a:t>-</a:t>
            </a:r>
            <a:r>
              <a:rPr lang="sq-AL" sz="1800" dirty="0">
                <a:latin typeface="Times New Roman" panose="02020603050405020304" pitchFamily="18" charset="0"/>
                <a:cs typeface="Times New Roman" panose="02020603050405020304" pitchFamily="18" charset="0"/>
              </a:rPr>
              <a:t>Në rastet kur njësitë e vetëqeverisjes vendore nuk kanë kapacitete për ofrimin e shërbimeve të specializuara </a:t>
            </a:r>
            <a:r>
              <a:rPr lang="en-US" sz="1800" dirty="0" err="1">
                <a:latin typeface="Times New Roman" panose="02020603050405020304" pitchFamily="18" charset="0"/>
                <a:cs typeface="Times New Roman" panose="02020603050405020304" pitchFamily="18" charset="0"/>
              </a:rPr>
              <a:t>duhet</a:t>
            </a:r>
            <a:r>
              <a:rPr lang="sq-AL" sz="1800" dirty="0">
                <a:latin typeface="Times New Roman" panose="02020603050405020304" pitchFamily="18" charset="0"/>
                <a:cs typeface="Times New Roman" panose="02020603050405020304" pitchFamily="18" charset="0"/>
              </a:rPr>
              <a:t> të kontraktojnë subjekte private për ofrimin e shërbimeve të kujdesit shoqëror, me anë të procedurave të prokurimit, në përputhje ligji</a:t>
            </a:r>
            <a:r>
              <a:rPr lang="en-US" sz="1800" dirty="0">
                <a:latin typeface="Times New Roman" panose="02020603050405020304" pitchFamily="18" charset="0"/>
                <a:cs typeface="Times New Roman" panose="02020603050405020304" pitchFamily="18" charset="0"/>
              </a:rPr>
              <a:t>n</a:t>
            </a:r>
            <a:r>
              <a:rPr lang="sq-AL" sz="1800" dirty="0">
                <a:latin typeface="Times New Roman" panose="02020603050405020304" pitchFamily="18" charset="0"/>
                <a:cs typeface="Times New Roman" panose="02020603050405020304" pitchFamily="18" charset="0"/>
              </a:rPr>
              <a:t> nr.  162/2020 “Për prokurimin publik”. </a:t>
            </a:r>
            <a:endParaRPr lang="en-US" sz="2000" dirty="0">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tabLst>
                <a:tab pos="228600" algn="l"/>
              </a:tabLst>
            </a:pPr>
            <a:r>
              <a:rPr lang="en-US" sz="1800" dirty="0">
                <a:latin typeface="Times New Roman" panose="02020603050405020304" pitchFamily="18" charset="0"/>
                <a:cs typeface="Times New Roman" panose="02020603050405020304" pitchFamily="18" charset="0"/>
              </a:rPr>
              <a:t>-</a:t>
            </a:r>
            <a:r>
              <a:rPr lang="sq-AL" sz="1800" dirty="0">
                <a:latin typeface="Times New Roman" panose="02020603050405020304" pitchFamily="18" charset="0"/>
                <a:cs typeface="Times New Roman" panose="02020603050405020304" pitchFamily="18" charset="0"/>
              </a:rPr>
              <a:t>Në rastin e ofruesit jopublik, shërbimet e specializuara, duhet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të</a:t>
            </a:r>
            <a:r>
              <a:rPr lang="en-US" sz="1800" dirty="0">
                <a:latin typeface="Times New Roman" panose="02020603050405020304" pitchFamily="18" charset="0"/>
                <a:cs typeface="Times New Roman" panose="02020603050405020304" pitchFamily="18" charset="0"/>
              </a:rPr>
              <a:t> </a:t>
            </a:r>
            <a:r>
              <a:rPr lang="sq-AL" sz="1800" dirty="0">
                <a:latin typeface="Times New Roman" panose="02020603050405020304" pitchFamily="18" charset="0"/>
                <a:cs typeface="Times New Roman" panose="02020603050405020304" pitchFamily="18" charset="0"/>
              </a:rPr>
              <a:t>realizohen vetëm nga organe të licencuar edhe për këtë qëllim. </a:t>
            </a:r>
            <a:r>
              <a:rPr lang="sq-AL" sz="1800" dirty="0">
                <a:solidFill>
                  <a:schemeClr val="accent1">
                    <a:lumMod val="50000"/>
                  </a:schemeClr>
                </a:solidFill>
                <a:latin typeface="Times New Roman" panose="02020603050405020304" pitchFamily="18" charset="0"/>
                <a:cs typeface="Times New Roman" panose="02020603050405020304" pitchFamily="18" charset="0"/>
              </a:rPr>
              <a:t>Licencimi i ofruesve të shërbimeve të specializuara bëhet nga ministria përgjegjëse për çështjet sociale, sipas legjislacionit në fuqi për licencat, autorizimet dhe lejet në Republikën e Shqipërisë.</a:t>
            </a:r>
            <a:endParaRPr lang="en-US" sz="18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tabLst>
                <a:tab pos="228600" algn="l"/>
              </a:tabLst>
            </a:pPr>
            <a:r>
              <a:rPr lang="en-US" sz="1800" dirty="0">
                <a:latin typeface="Times New Roman" panose="02020603050405020304" pitchFamily="18" charset="0"/>
                <a:cs typeface="Times New Roman" panose="02020603050405020304" pitchFamily="18" charset="0"/>
              </a:rPr>
              <a:t>Lista e </a:t>
            </a:r>
            <a:r>
              <a:rPr lang="sq-AL" sz="1800" dirty="0">
                <a:latin typeface="Times New Roman" panose="02020603050405020304" pitchFamily="18" charset="0"/>
                <a:cs typeface="Times New Roman" panose="02020603050405020304" pitchFamily="18" charset="0"/>
              </a:rPr>
              <a:t>ofruesve të shërbimeve (publikë dhe privatë) duhet t’i përcillet gjykatave me qëllim caktimin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dhe</a:t>
            </a:r>
            <a:r>
              <a:rPr lang="en-US" sz="1800" dirty="0">
                <a:latin typeface="Times New Roman" panose="02020603050405020304" pitchFamily="18" charset="0"/>
                <a:cs typeface="Times New Roman" panose="02020603050405020304" pitchFamily="18" charset="0"/>
              </a:rPr>
              <a:t> </a:t>
            </a:r>
            <a:r>
              <a:rPr lang="sq-AL" sz="1800" dirty="0">
                <a:latin typeface="Times New Roman" panose="02020603050405020304" pitchFamily="18" charset="0"/>
                <a:cs typeface="Times New Roman" panose="02020603050405020304" pitchFamily="18" charset="0"/>
              </a:rPr>
              <a:t>zbatimin e masave të sigurimit pa vonesa.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611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314325" y="214313"/>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540544"/>
            <a:ext cx="10515600" cy="5691188"/>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2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tabLst>
                <a:tab pos="228600" algn="l"/>
              </a:tabLst>
            </a:pPr>
            <a:r>
              <a:rPr lang="en-US" sz="2200" b="1" dirty="0">
                <a:latin typeface="Times New Roman" panose="02020603050405020304" pitchFamily="18" charset="0"/>
                <a:cs typeface="Times New Roman" panose="02020603050405020304" pitchFamily="18" charset="0"/>
              </a:rPr>
              <a:t>Personeli </a:t>
            </a:r>
            <a:r>
              <a:rPr lang="en-US" sz="2200" b="1" dirty="0" err="1">
                <a:latin typeface="Times New Roman" panose="02020603050405020304" pitchFamily="18" charset="0"/>
                <a:cs typeface="Times New Roman" panose="02020603050405020304" pitchFamily="18" charset="0"/>
              </a:rPr>
              <a:t>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ofrimit</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të</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shërbimeve</a:t>
            </a:r>
            <a:r>
              <a:rPr lang="sq-AL" sz="2200" b="1" dirty="0">
                <a:latin typeface="Times New Roman" panose="02020603050405020304" pitchFamily="18" charset="0"/>
                <a:cs typeface="Times New Roman" panose="02020603050405020304" pitchFamily="18" charset="0"/>
              </a:rPr>
              <a:t>:</a:t>
            </a:r>
            <a:r>
              <a:rPr lang="en-US" sz="2200" b="1" dirty="0">
                <a:latin typeface="Times New Roman" panose="02020603050405020304" pitchFamily="18" charset="0"/>
                <a:cs typeface="Times New Roman" panose="02020603050405020304" pitchFamily="18" charset="0"/>
              </a:rPr>
              <a:t> </a:t>
            </a:r>
            <a:r>
              <a:rPr lang="sq-AL" sz="2200" dirty="0">
                <a:latin typeface="Times New Roman" panose="02020603050405020304" pitchFamily="18" charset="0"/>
                <a:cs typeface="Times New Roman" panose="02020603050405020304" pitchFamily="18" charset="0"/>
              </a:rPr>
              <a:t>Ofruesit e shërbimeve duhet të rekrutojnë personel me aftësitë e duhura për të trajtuar të miturit që kanë kryer vepra penale. Personeli i ofruesve të shërbimit të specializuar që trajton të miturit duhet të ketë arsim të lartë në fushën </a:t>
            </a:r>
            <a:r>
              <a:rPr lang="sq-AL" sz="2200" dirty="0" err="1">
                <a:latin typeface="Times New Roman" panose="02020603050405020304" pitchFamily="18" charset="0"/>
                <a:cs typeface="Times New Roman" panose="02020603050405020304" pitchFamily="18" charset="0"/>
              </a:rPr>
              <a:t>përk</a:t>
            </a:r>
            <a:r>
              <a:rPr lang="en-US" sz="2200" dirty="0">
                <a:latin typeface="Times New Roman" panose="02020603050405020304" pitchFamily="18" charset="0"/>
                <a:cs typeface="Times New Roman" panose="02020603050405020304" pitchFamily="18" charset="0"/>
              </a:rPr>
              <a:t>a</a:t>
            </a:r>
            <a:r>
              <a:rPr lang="sq-AL" sz="2200" dirty="0" err="1">
                <a:latin typeface="Times New Roman" panose="02020603050405020304" pitchFamily="18" charset="0"/>
                <a:cs typeface="Times New Roman" panose="02020603050405020304" pitchFamily="18" charset="0"/>
              </a:rPr>
              <a:t>tëse</a:t>
            </a:r>
            <a:r>
              <a:rPr lang="sq-AL" sz="2200" dirty="0">
                <a:latin typeface="Times New Roman" panose="02020603050405020304" pitchFamily="18" charset="0"/>
                <a:cs typeface="Times New Roman" panose="02020603050405020304" pitchFamily="18" charset="0"/>
              </a:rPr>
              <a:t> që përputhet me shërbimet e ofruara duke përfshirë, por pa u kufizuar</a:t>
            </a:r>
            <a:r>
              <a:rPr lang="en-US" sz="2200" dirty="0">
                <a:latin typeface="Times New Roman" panose="02020603050405020304" pitchFamily="18" charset="0"/>
                <a:cs typeface="Times New Roman" panose="02020603050405020304" pitchFamily="18" charset="0"/>
              </a:rPr>
              <a:t>: </a:t>
            </a:r>
            <a:r>
              <a:rPr lang="sq-AL" sz="2200" dirty="0">
                <a:latin typeface="Times New Roman" panose="02020603050405020304" pitchFamily="18" charset="0"/>
                <a:cs typeface="Times New Roman" panose="02020603050405020304" pitchFamily="18" charset="0"/>
              </a:rPr>
              <a:t>arsimin në fushat sociale dhe mjekësore.</a:t>
            </a:r>
            <a:r>
              <a:rPr lang="en-US" sz="2200" dirty="0">
                <a:latin typeface="Times New Roman" panose="02020603050405020304" pitchFamily="18" charset="0"/>
                <a:cs typeface="Times New Roman" panose="02020603050405020304" pitchFamily="18" charset="0"/>
              </a:rPr>
              <a:t> </a:t>
            </a:r>
          </a:p>
          <a:p>
            <a:pPr marL="0" marR="0" lvl="0" indent="0" algn="just">
              <a:lnSpc>
                <a:spcPct val="115000"/>
              </a:lnSpc>
              <a:spcBef>
                <a:spcPts val="0"/>
              </a:spcBef>
              <a:spcAft>
                <a:spcPts val="0"/>
              </a:spcAft>
              <a:buNone/>
              <a:tabLst>
                <a:tab pos="228600" algn="l"/>
              </a:tabLst>
            </a:pPr>
            <a:r>
              <a:rPr lang="en-US" sz="2200" dirty="0">
                <a:latin typeface="Times New Roman" panose="02020603050405020304" pitchFamily="18" charset="0"/>
                <a:cs typeface="Times New Roman" panose="02020603050405020304" pitchFamily="18" charset="0"/>
              </a:rPr>
              <a:t>Personeli </a:t>
            </a:r>
            <a:r>
              <a:rPr lang="sq-AL" sz="2200" dirty="0">
                <a:latin typeface="Times New Roman" panose="02020603050405020304" pitchFamily="18" charset="0"/>
                <a:cs typeface="Times New Roman" panose="02020603050405020304" pitchFamily="18" charset="0"/>
              </a:rPr>
              <a:t>i nënshtrohet trajnimit të vazhdueshëm profesional gjatë kohës së  punësimit në shërbimin e specializuar për të miturit në konflikt me ligjin. </a:t>
            </a:r>
          </a:p>
          <a:p>
            <a:pPr marL="0" marR="0" lvl="0" indent="0" algn="just">
              <a:lnSpc>
                <a:spcPct val="115000"/>
              </a:lnSpc>
              <a:spcBef>
                <a:spcPts val="0"/>
              </a:spcBef>
              <a:spcAft>
                <a:spcPts val="0"/>
              </a:spcAft>
              <a:buNone/>
              <a:tabLst>
                <a:tab pos="228600" algn="l"/>
              </a:tabLst>
            </a:pPr>
            <a:endParaRPr lang="en-US" sz="2200" dirty="0">
              <a:latin typeface="Times New Roman" panose="02020603050405020304" pitchFamily="18" charset="0"/>
              <a:cs typeface="Times New Roman" panose="02020603050405020304" pitchFamily="18" charset="0"/>
            </a:endParaRPr>
          </a:p>
          <a:p>
            <a:pPr marL="0" marR="0" lvl="0" indent="0" algn="just">
              <a:lnSpc>
                <a:spcPct val="115000"/>
              </a:lnSpc>
              <a:spcBef>
                <a:spcPts val="0"/>
              </a:spcBef>
              <a:spcAft>
                <a:spcPts val="0"/>
              </a:spcAft>
              <a:buNone/>
              <a:tabLst>
                <a:tab pos="228600" algn="l"/>
              </a:tabLst>
            </a:pPr>
            <a:r>
              <a:rPr lang="sq-AL" sz="2200" b="1" dirty="0">
                <a:latin typeface="Times New Roman" panose="02020603050405020304" pitchFamily="18" charset="0"/>
                <a:cs typeface="Times New Roman" panose="02020603050405020304" pitchFamily="18" charset="0"/>
              </a:rPr>
              <a:t>Rregullat e ofrimit të shërbimit: </a:t>
            </a:r>
            <a:r>
              <a:rPr lang="sq-AL" sz="2200" dirty="0">
                <a:latin typeface="Times New Roman" panose="02020603050405020304" pitchFamily="18" charset="0"/>
                <a:cs typeface="Times New Roman" panose="02020603050405020304" pitchFamily="18" charset="0"/>
              </a:rPr>
              <a:t>Ofruesit e shërbimit duhet të marrin masa që rregullat e ofrimit të shërbimit t’i bëhen të ditura të miturit ndaj të cilit është caktuar masa e sigurimit, mbrojtësit dhe përfaqësuesit ligjor (prind</a:t>
            </a:r>
            <a:r>
              <a:rPr lang="en-US" sz="2200" dirty="0">
                <a:latin typeface="Times New Roman" panose="02020603050405020304" pitchFamily="18" charset="0"/>
                <a:cs typeface="Times New Roman" panose="02020603050405020304" pitchFamily="18" charset="0"/>
              </a:rPr>
              <a:t>ë</a:t>
            </a:r>
            <a:r>
              <a:rPr lang="sq-AL" sz="2200" dirty="0">
                <a:latin typeface="Times New Roman" panose="02020603050405020304" pitchFamily="18" charset="0"/>
                <a:cs typeface="Times New Roman" panose="02020603050405020304" pitchFamily="18" charset="0"/>
              </a:rPr>
              <a:t>rit/kujdestarit). </a:t>
            </a:r>
          </a:p>
          <a:p>
            <a:pPr marL="0" marR="0" lvl="0" indent="0" algn="just">
              <a:lnSpc>
                <a:spcPct val="115000"/>
              </a:lnSpc>
              <a:spcBef>
                <a:spcPts val="0"/>
              </a:spcBef>
              <a:spcAft>
                <a:spcPts val="0"/>
              </a:spcAft>
              <a:buNone/>
              <a:tabLst>
                <a:tab pos="228600" algn="l"/>
              </a:tabLst>
            </a:pPr>
            <a:r>
              <a:rPr lang="sq-AL" sz="2200" dirty="0">
                <a:latin typeface="Times New Roman" panose="02020603050405020304" pitchFamily="18" charset="0"/>
                <a:cs typeface="Times New Roman" panose="02020603050405020304" pitchFamily="18" charset="0"/>
              </a:rPr>
              <a:t>I mituri duhet të njihet menjëherë me rregullat dhe të konfirmojë se i kupton ato duke nënshkruar një </a:t>
            </a:r>
            <a:r>
              <a:rPr lang="en-US" sz="2200" dirty="0">
                <a:latin typeface="Times New Roman" panose="02020603050405020304" pitchFamily="18" charset="0"/>
                <a:cs typeface="Times New Roman" panose="02020603050405020304" pitchFamily="18" charset="0"/>
              </a:rPr>
              <a:t>formular.</a:t>
            </a:r>
          </a:p>
          <a:p>
            <a:pPr marL="0" marR="0" lvl="0" indent="0" algn="just">
              <a:lnSpc>
                <a:spcPct val="115000"/>
              </a:lnSpc>
              <a:spcBef>
                <a:spcPts val="0"/>
              </a:spcBef>
              <a:spcAft>
                <a:spcPts val="0"/>
              </a:spcAft>
              <a:buNone/>
              <a:tabLst>
                <a:tab pos="228600" algn="l"/>
              </a:tabLst>
            </a:pPr>
            <a:endParaRPr lang="sq-AL" sz="29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13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200025" y="228600"/>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485775"/>
            <a:ext cx="10515600" cy="5757863"/>
          </a:xfrm>
        </p:spPr>
        <p:txBody>
          <a:bodyPr>
            <a:noAutofit/>
          </a:bodyPr>
          <a:lstStyle/>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9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just">
              <a:lnSpc>
                <a:spcPct val="100000"/>
              </a:lnSpc>
              <a:spcBef>
                <a:spcPts val="0"/>
              </a:spcBef>
              <a:spcAft>
                <a:spcPts val="0"/>
              </a:spcAft>
              <a:buNone/>
              <a:tabLst>
                <a:tab pos="228600" algn="l"/>
              </a:tabLst>
            </a:pPr>
            <a:r>
              <a:rPr lang="sq-AL" sz="2000" b="1" dirty="0">
                <a:latin typeface="Times New Roman" panose="02020603050405020304" pitchFamily="18" charset="0"/>
                <a:cs typeface="Times New Roman" panose="02020603050405020304" pitchFamily="18" charset="0"/>
              </a:rPr>
              <a:t>Vlerësimi i nevojave: </a:t>
            </a:r>
            <a:r>
              <a:rPr lang="sq-AL" sz="2000" dirty="0">
                <a:latin typeface="Times New Roman" panose="02020603050405020304" pitchFamily="18" charset="0"/>
                <a:cs typeface="Times New Roman" panose="02020603050405020304" pitchFamily="18" charset="0"/>
              </a:rPr>
              <a:t>Nevojat e të miturit vlerësohen nga një grup </a:t>
            </a:r>
            <a:r>
              <a:rPr lang="sq-AL" sz="2000" dirty="0" err="1">
                <a:latin typeface="Times New Roman" panose="02020603050405020304" pitchFamily="18" charset="0"/>
                <a:cs typeface="Times New Roman" panose="02020603050405020304" pitchFamily="18" charset="0"/>
              </a:rPr>
              <a:t>multidisiplinar</a:t>
            </a:r>
            <a:r>
              <a:rPr lang="sq-AL" sz="2000" dirty="0">
                <a:latin typeface="Times New Roman" panose="02020603050405020304" pitchFamily="18" charset="0"/>
                <a:cs typeface="Times New Roman" panose="02020603050405020304" pitchFamily="18" charset="0"/>
              </a:rPr>
              <a:t> që ngrihet nga ofruesi, të cilët punojnë së bashku për të trajtuar rastin në përputhje me moshën dhe nevojat, me qëllim hartimin e planit individual të mbikëqyrjes. Për çdo përfitues të mitur caktohet një punonjës social, i cili menaxhon rastin. Menaxheri i rastit udhëheq procesin e vlerësimit të nevojave të përfituesit, hartimin e planit të mbikëqyrjes dhe zbatimin e tij. </a:t>
            </a:r>
          </a:p>
          <a:p>
            <a:pPr marL="0" marR="0" lvl="0" indent="0" algn="just">
              <a:lnSpc>
                <a:spcPct val="100000"/>
              </a:lnSpc>
              <a:spcBef>
                <a:spcPts val="0"/>
              </a:spcBef>
              <a:spcAft>
                <a:spcPts val="0"/>
              </a:spcAft>
              <a:buNone/>
              <a:tabLst>
                <a:tab pos="228600" algn="l"/>
              </a:tabLst>
            </a:pPr>
            <a:endParaRPr lang="sq-AL" sz="2000" dirty="0">
              <a:latin typeface="Times New Roman" panose="02020603050405020304" pitchFamily="18" charset="0"/>
              <a:cs typeface="Times New Roman" panose="02020603050405020304" pitchFamily="18" charset="0"/>
            </a:endParaRPr>
          </a:p>
          <a:p>
            <a:pPr marL="0" marR="0" lvl="0" indent="0" algn="just">
              <a:lnSpc>
                <a:spcPct val="100000"/>
              </a:lnSpc>
              <a:spcBef>
                <a:spcPts val="0"/>
              </a:spcBef>
              <a:spcAft>
                <a:spcPts val="0"/>
              </a:spcAft>
              <a:buNone/>
              <a:tabLst>
                <a:tab pos="228600" algn="l"/>
              </a:tabLst>
            </a:pPr>
            <a:r>
              <a:rPr lang="sq-AL" sz="2000" b="1" dirty="0">
                <a:latin typeface="Times New Roman" panose="02020603050405020304" pitchFamily="18" charset="0"/>
                <a:cs typeface="Times New Roman" panose="02020603050405020304" pitchFamily="18" charset="0"/>
              </a:rPr>
              <a:t>Programet: </a:t>
            </a:r>
            <a:r>
              <a:rPr lang="sq-AL" sz="2000" dirty="0">
                <a:latin typeface="Times New Roman" panose="02020603050405020304" pitchFamily="18" charset="0"/>
                <a:cs typeface="Times New Roman" panose="02020603050405020304" pitchFamily="18" charset="0"/>
              </a:rPr>
              <a:t>Bazuar në nevojat e evidentuara, programet për të miturin përfshijnë, por pa u kufizuar në:</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a)	ofrimin e aktiviteteve edukative, sportive, rekreative dhe kulturore;</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b)	ofrimin e kujdesit psikologjik dhe </a:t>
            </a:r>
            <a:r>
              <a:rPr lang="sq-AL" sz="2000" dirty="0" err="1">
                <a:latin typeface="Times New Roman" panose="02020603050405020304" pitchFamily="18" charset="0"/>
                <a:cs typeface="Times New Roman" panose="02020603050405020304" pitchFamily="18" charset="0"/>
              </a:rPr>
              <a:t>psikosocial</a:t>
            </a:r>
            <a:r>
              <a:rPr lang="sq-AL" sz="2000" dirty="0">
                <a:latin typeface="Times New Roman" panose="02020603050405020304" pitchFamily="18" charset="0"/>
                <a:cs typeface="Times New Roman" panose="02020603050405020304" pitchFamily="18" charset="0"/>
              </a:rPr>
              <a:t>; </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c)	ofrimin  e përkujdesjes shëndetësore bazë dhe, kur është rasti, referimin e të miturit në institucionet përgjegjëse për kujdesin shëndetësor;</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ç)  ofrimin e kujdesit shëndetësor të posaçëm në rastet e varësisë ndaj alkoolit apo lëndëve narkotike e </a:t>
            </a:r>
            <a:r>
              <a:rPr lang="sq-AL" sz="2000" dirty="0" err="1">
                <a:latin typeface="Times New Roman" panose="02020603050405020304" pitchFamily="18" charset="0"/>
                <a:cs typeface="Times New Roman" panose="02020603050405020304" pitchFamily="18" charset="0"/>
              </a:rPr>
              <a:t>psikotrope</a:t>
            </a:r>
            <a:r>
              <a:rPr lang="sq-AL" sz="2000" dirty="0">
                <a:latin typeface="Times New Roman" panose="02020603050405020304" pitchFamily="18" charset="0"/>
                <a:cs typeface="Times New Roman" panose="02020603050405020304" pitchFamily="18" charset="0"/>
              </a:rPr>
              <a:t>; </a:t>
            </a:r>
          </a:p>
          <a:p>
            <a:pPr marL="0" marR="0" lvl="0" indent="0" algn="just">
              <a:lnSpc>
                <a:spcPct val="100000"/>
              </a:lnSpc>
              <a:spcBef>
                <a:spcPts val="0"/>
              </a:spcBef>
              <a:spcAft>
                <a:spcPts val="0"/>
              </a:spcAft>
              <a:buNone/>
              <a:tabLst>
                <a:tab pos="228600" algn="l"/>
              </a:tabLst>
            </a:pPr>
            <a:r>
              <a:rPr lang="en-US" sz="2000" dirty="0">
                <a:latin typeface="Times New Roman" panose="02020603050405020304" pitchFamily="18" charset="0"/>
                <a:cs typeface="Times New Roman" panose="02020603050405020304" pitchFamily="18" charset="0"/>
              </a:rPr>
              <a:t>d)</a:t>
            </a:r>
            <a:r>
              <a:rPr lang="sq-AL" sz="2000" dirty="0">
                <a:latin typeface="Times New Roman" panose="02020603050405020304" pitchFamily="18" charset="0"/>
                <a:cs typeface="Times New Roman" panose="02020603050405020304" pitchFamily="18" charset="0"/>
              </a:rPr>
              <a:t>	ofrimin e kujdesit të shëndetit mendor për të miturit që shfaqin çrregullime mendore; </a:t>
            </a:r>
          </a:p>
        </p:txBody>
      </p:sp>
    </p:spTree>
    <p:extLst>
      <p:ext uri="{BB962C8B-B14F-4D97-AF65-F5344CB8AC3E}">
        <p14:creationId xmlns:p14="http://schemas.microsoft.com/office/powerpoint/2010/main" val="682730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200025" y="228600"/>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485775"/>
            <a:ext cx="10515600" cy="5757863"/>
          </a:xfrm>
        </p:spPr>
        <p:txBody>
          <a:bodyPr>
            <a:noAutofit/>
          </a:bodyPr>
          <a:lstStyle/>
          <a:p>
            <a:pPr marL="0" marR="0" lvl="0" indent="0" algn="just">
              <a:lnSpc>
                <a:spcPct val="100000"/>
              </a:lnSpc>
              <a:spcBef>
                <a:spcPts val="0"/>
              </a:spcBef>
              <a:spcAft>
                <a:spcPts val="0"/>
              </a:spcAft>
              <a:buNone/>
              <a:tabLst>
                <a:tab pos="228600" algn="l"/>
              </a:tabLst>
            </a:pPr>
            <a:r>
              <a:rPr lang="en-US" sz="2000" dirty="0">
                <a:latin typeface="Times New Roman" panose="02020603050405020304" pitchFamily="18" charset="0"/>
                <a:cs typeface="Times New Roman" panose="02020603050405020304" pitchFamily="18" charset="0"/>
              </a:rPr>
              <a:t>dh</a:t>
            </a:r>
            <a:r>
              <a:rPr lang="sq-AL" sz="2000" dirty="0">
                <a:latin typeface="Times New Roman" panose="02020603050405020304" pitchFamily="18" charset="0"/>
                <a:cs typeface="Times New Roman" panose="02020603050405020304" pitchFamily="18" charset="0"/>
              </a:rPr>
              <a:t>) ofrimin e shërbimeve mbështetëse për të miturit e huaj apo pa shtetësi, si dhe të miturit që i përkasin pakicave kombëtare;</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e)	ofrimin e kujdesit shëndetësor të posaçëm për të miturit me aftësi të kufizuara;</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ë) ofrimin e këshillimit dhe lehtësimin e ndjekjes së arsimit dhe arsimit profesional;</a:t>
            </a:r>
          </a:p>
          <a:p>
            <a:pPr marL="0" marR="0" lvl="0" indent="0" algn="just">
              <a:lnSpc>
                <a:spcPct val="100000"/>
              </a:lnSpc>
              <a:spcBef>
                <a:spcPts val="0"/>
              </a:spcBef>
              <a:spcAft>
                <a:spcPts val="0"/>
              </a:spcAft>
              <a:buNone/>
              <a:tabLst>
                <a:tab pos="228600" algn="l"/>
              </a:tabLst>
            </a:pPr>
            <a:r>
              <a:rPr lang="sq-AL" sz="2000" dirty="0">
                <a:latin typeface="Times New Roman" panose="02020603050405020304" pitchFamily="18" charset="0"/>
                <a:cs typeface="Times New Roman" panose="02020603050405020304" pitchFamily="18" charset="0"/>
              </a:rPr>
              <a:t>f) ofrimin e aktiviteteve këshilluese në kuadër të rritjes së ndërgjegjësimit për respektimin e ligjit dhe të drejtave të </a:t>
            </a:r>
            <a:r>
              <a:rPr lang="sq-AL" sz="2000" dirty="0" err="1">
                <a:latin typeface="Times New Roman" panose="02020603050405020304" pitchFamily="18" charset="0"/>
                <a:cs typeface="Times New Roman" panose="02020603050405020304" pitchFamily="18" charset="0"/>
              </a:rPr>
              <a:t>të</a:t>
            </a:r>
            <a:r>
              <a:rPr lang="sq-AL" sz="2000" dirty="0">
                <a:latin typeface="Times New Roman" panose="02020603050405020304" pitchFamily="18" charset="0"/>
                <a:cs typeface="Times New Roman" panose="02020603050405020304" pitchFamily="18" charset="0"/>
              </a:rPr>
              <a:t> tjerëve.</a:t>
            </a:r>
          </a:p>
          <a:p>
            <a:pPr marL="0" marR="0" lvl="0" indent="0" algn="just">
              <a:lnSpc>
                <a:spcPct val="100000"/>
              </a:lnSpc>
              <a:spcBef>
                <a:spcPts val="0"/>
              </a:spcBef>
              <a:spcAft>
                <a:spcPts val="0"/>
              </a:spcAft>
              <a:buNone/>
              <a:tabLst>
                <a:tab pos="228600" algn="l"/>
              </a:tabLst>
            </a:pPr>
            <a:endParaRPr lang="en-US"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tabLst>
                <a:tab pos="228600" algn="l"/>
              </a:tabLst>
            </a:pPr>
            <a:r>
              <a:rPr lang="sq-AL" sz="2000" dirty="0">
                <a:latin typeface="Times New Roman" panose="02020603050405020304" pitchFamily="18" charset="0"/>
                <a:cs typeface="Times New Roman" panose="02020603050405020304" pitchFamily="18" charset="0"/>
              </a:rPr>
              <a:t>Për zbatimin e masës së sigurimit hartohet </a:t>
            </a:r>
            <a:r>
              <a:rPr lang="en-US" sz="2000" b="1" dirty="0">
                <a:solidFill>
                  <a:schemeClr val="accent1">
                    <a:lumMod val="50000"/>
                  </a:schemeClr>
                </a:solidFill>
                <a:latin typeface="Times New Roman" panose="02020603050405020304" pitchFamily="18" charset="0"/>
                <a:cs typeface="Times New Roman" panose="02020603050405020304" pitchFamily="18" charset="0"/>
              </a:rPr>
              <a:t>p</a:t>
            </a:r>
            <a:r>
              <a:rPr lang="sq-AL" sz="2000"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lani i mbikëqyrjes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cili</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2000" dirty="0">
                <a:effectLst/>
                <a:latin typeface="Times New Roman" panose="02020603050405020304" pitchFamily="18" charset="0"/>
                <a:ea typeface="Times New Roman" panose="02020603050405020304" pitchFamily="18" charset="0"/>
                <a:cs typeface="Times New Roman" panose="02020603050405020304" pitchFamily="18" charset="0"/>
              </a:rPr>
              <a:t>përfshin masat afatmesme dhe afatgjata të nevojave të identifikuara për përfituesin e mitur në konflikt me ligjin</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sq-AL" sz="2000" dirty="0">
                <a:effectLst/>
                <a:latin typeface="Times New Roman" panose="02020603050405020304" pitchFamily="18" charset="0"/>
                <a:ea typeface="Times New Roman" panose="02020603050405020304" pitchFamily="18" charset="0"/>
                <a:cs typeface="Times New Roman" panose="02020603050405020304" pitchFamily="18" charset="0"/>
              </a:rPr>
              <a:t>sipas afateve të vendosura nga gjykata</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lnSpc>
                <a:spcPct val="100000"/>
              </a:lnSpc>
              <a:spcBef>
                <a:spcPts val="0"/>
              </a:spcBef>
              <a:buNone/>
              <a:tabLst>
                <a:tab pos="228600" algn="l"/>
              </a:tabLst>
            </a:pP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Ofruesit e shërbimit të specializuar për të miturit në konflikt me ligjin, kur është rasti, vlerësojnë mundësinë për të ndjekur të miturit në konflikt me ligjin edhe pas përfundimit të masës së sigurimit, nëse kjo është në interesin më të lartë të </a:t>
            </a:r>
            <a:r>
              <a:rPr lang="sq-AL" sz="2000" dirty="0" err="1">
                <a:effectLst/>
                <a:latin typeface="Times New Roman" panose="02020603050405020304" pitchFamily="18" charset="0"/>
                <a:ea typeface="MS Mincho" panose="02020609040205080304" pitchFamily="49" charset="-128"/>
                <a:cs typeface="Times New Roman" panose="02020603050405020304" pitchFamily="18" charset="0"/>
              </a:rPr>
              <a:t>të</a:t>
            </a: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 miturit.  </a:t>
            </a:r>
            <a:endParaRPr lang="en-US" sz="2000" dirty="0">
              <a:effectLst/>
              <a:latin typeface="Times New Roman"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12041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200025" y="228600"/>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485775"/>
            <a:ext cx="10515600" cy="5757863"/>
          </a:xfrm>
        </p:spPr>
        <p:txBody>
          <a:bodyPr>
            <a:noAutofit/>
          </a:bodyPr>
          <a:lstStyle/>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20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Ofruesit e shërbimit të specializuar për të miturin në konflikt me ligjin bashkëpunojnë me strukturat dhe shërbimet e tjera, duke siguruar ndjekjen dhe ecurinë e plotësimin e nevojave dhe rikthimin e tij në shoqëri.</a:t>
            </a:r>
            <a:endParaRPr lang="en-US" sz="20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just">
              <a:lnSpc>
                <a:spcPct val="115000"/>
              </a:lnSpc>
              <a:spcBef>
                <a:spcPts val="0"/>
              </a:spcBef>
              <a:spcAft>
                <a:spcPts val="0"/>
              </a:spcAft>
              <a:buNone/>
            </a:pP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Ofruesit e shërbimit të specializuar për të miturit në konflikt me ligjin zhvillojnë marrëdhënie bashkëpunimi me institucione dhe organizata të tjera, me qëllim ofrimin e shërbimeve të posaçme, si klinika mjekësore apo spitale, </a:t>
            </a:r>
            <a:r>
              <a:rPr lang="sq-AL" sz="2000" dirty="0" err="1">
                <a:effectLst/>
                <a:latin typeface="Times New Roman" panose="02020603050405020304" pitchFamily="18" charset="0"/>
                <a:ea typeface="MS Mincho" panose="02020609040205080304" pitchFamily="49" charset="-128"/>
                <a:cs typeface="Times New Roman" panose="02020603050405020304" pitchFamily="18" charset="0"/>
              </a:rPr>
              <a:t>ins</a:t>
            </a:r>
            <a:r>
              <a:rPr lang="en-US" sz="2000" dirty="0">
                <a:latin typeface="Times New Roman" panose="02020603050405020304" pitchFamily="18" charset="0"/>
                <a:ea typeface="MS Mincho" panose="02020609040205080304" pitchFamily="49" charset="-128"/>
                <a:cs typeface="Times New Roman" panose="02020603050405020304" pitchFamily="18" charset="0"/>
              </a:rPr>
              <a:t>t</a:t>
            </a:r>
            <a:r>
              <a:rPr lang="sq-AL" sz="2000" dirty="0" err="1">
                <a:effectLst/>
                <a:latin typeface="Times New Roman" panose="02020603050405020304" pitchFamily="18" charset="0"/>
                <a:ea typeface="MS Mincho" panose="02020609040205080304" pitchFamily="49" charset="-128"/>
                <a:cs typeface="Times New Roman" panose="02020603050405020304" pitchFamily="18" charset="0"/>
              </a:rPr>
              <a:t>itucione</a:t>
            </a:r>
            <a:r>
              <a:rPr lang="sq-AL" sz="2000" dirty="0">
                <a:effectLst/>
                <a:latin typeface="Times New Roman" panose="02020603050405020304" pitchFamily="18" charset="0"/>
                <a:ea typeface="MS Mincho" panose="02020609040205080304" pitchFamily="49" charset="-128"/>
                <a:cs typeface="Times New Roman" panose="02020603050405020304" pitchFamily="18" charset="0"/>
              </a:rPr>
              <a:t> arsimore dhe institucione të tjera sipas shërbimit të ofruar, për të realizuar një ose disa shërbime të caktuara. </a:t>
            </a:r>
            <a:endParaRPr lang="en-US"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0" marR="0" indent="0" algn="just">
              <a:lnSpc>
                <a:spcPct val="115000"/>
              </a:lnSpc>
              <a:spcBef>
                <a:spcPts val="0"/>
              </a:spcBef>
              <a:spcAft>
                <a:spcPts val="0"/>
              </a:spcAft>
              <a:buNone/>
            </a:pPr>
            <a:endParaRPr lang="en-US" sz="2000" dirty="0">
              <a:latin typeface="Times New Roman" panose="02020603050405020304" pitchFamily="18" charset="0"/>
              <a:ea typeface="MS Mincho" panose="02020609040205080304" pitchFamily="49" charset="-128"/>
              <a:cs typeface="Times New Roman" panose="02020603050405020304" pitchFamily="18" charset="0"/>
            </a:endParaRPr>
          </a:p>
          <a:p>
            <a:pPr marL="0" marR="0" indent="0" algn="just">
              <a:lnSpc>
                <a:spcPct val="115000"/>
              </a:lnSpc>
              <a:spcBef>
                <a:spcPts val="0"/>
              </a:spcBef>
              <a:spcAft>
                <a:spcPts val="0"/>
              </a:spcAft>
              <a:buNone/>
            </a:pPr>
            <a:r>
              <a:rPr lang="sq-AL" sz="2000" dirty="0">
                <a:latin typeface="Times New Roman" panose="02020603050405020304" pitchFamily="18" charset="0"/>
                <a:ea typeface="MS Mincho" panose="02020609040205080304" pitchFamily="49" charset="-128"/>
                <a:cs typeface="Times New Roman" panose="02020603050405020304" pitchFamily="18" charset="0"/>
              </a:rPr>
              <a:t>Në rastet kur ofruesi i shërbimit të specializuar për të miturit në konflikt me ligjin nuk është më i aftë të vijojë veprimtarinë, drejtuesi njofton menjëherë prokurorinë dhe gjykatën që ka vendosur masën e sigurimit, si dhe ministrinë përgjegjëse për çështjet sociale me qëllim përditësimin e listës së ofruesve të shërbimeve të specializuara. </a:t>
            </a:r>
          </a:p>
          <a:p>
            <a:pPr marL="0" marR="0" indent="0" algn="just">
              <a:lnSpc>
                <a:spcPct val="115000"/>
              </a:lnSpc>
              <a:spcBef>
                <a:spcPts val="0"/>
              </a:spcBef>
              <a:spcAft>
                <a:spcPts val="0"/>
              </a:spcAft>
              <a:buNone/>
            </a:pP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9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277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200025" y="228600"/>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485775"/>
            <a:ext cx="10515600" cy="5757863"/>
          </a:xfrm>
        </p:spPr>
        <p:txBody>
          <a:bodyPr>
            <a:noAutofit/>
          </a:bodyPr>
          <a:lstStyle/>
          <a:p>
            <a:pPr marL="0" marR="0" lvl="0" indent="0" algn="just">
              <a:lnSpc>
                <a:spcPct val="115000"/>
              </a:lnSpc>
              <a:spcBef>
                <a:spcPts val="0"/>
              </a:spcBef>
              <a:spcAft>
                <a:spcPts val="0"/>
              </a:spcAft>
              <a:buNone/>
            </a:pPr>
            <a:endParaRPr lang="en-US" sz="2000" b="1" u="sng" dirty="0">
              <a:solidFill>
                <a:prstClr val="black"/>
              </a:solidFill>
              <a:latin typeface="Times New Roman" panose="02020603050405020304" pitchFamily="18" charset="0"/>
              <a:cs typeface="Times New Roman" panose="02020603050405020304" pitchFamily="18" charset="0"/>
            </a:endParaRPr>
          </a:p>
          <a:p>
            <a:pPr marL="0" marR="0" indent="228600" algn="just">
              <a:lnSpc>
                <a:spcPct val="115000"/>
              </a:lnSpc>
              <a:spcBef>
                <a:spcPts val="0"/>
              </a:spcBef>
              <a:spcAft>
                <a:spcPts val="0"/>
              </a:spcAft>
            </a:pPr>
            <a:r>
              <a:rPr lang="sq-AL" sz="2000" b="1" dirty="0">
                <a:effectLst/>
                <a:latin typeface="Times New Roman" panose="02020603050405020304" pitchFamily="18" charset="0"/>
                <a:ea typeface="MS Mincho" panose="02020609040205080304" pitchFamily="49" charset="-128"/>
                <a:cs typeface="Times New Roman" panose="02020603050405020304" pitchFamily="18" charset="0"/>
              </a:rPr>
              <a:t>Financimi: </a:t>
            </a:r>
            <a:r>
              <a:rPr lang="sq-AL" sz="1800" spc="-20" dirty="0">
                <a:effectLst/>
                <a:latin typeface="Times New Roman" panose="02020603050405020304" pitchFamily="18" charset="0"/>
                <a:ea typeface="Times New Roman" panose="02020603050405020304" pitchFamily="18" charset="0"/>
                <a:cs typeface="Times New Roman" panose="02020603050405020304" pitchFamily="18" charset="0"/>
              </a:rPr>
              <a:t>Ofruesit e shërbimeve të specializuara, sipas mënyrës së financimit, klasifikohen në shërbime publike dhe jopublike.</a:t>
            </a:r>
            <a:r>
              <a:rPr lang="sq-AL" sz="1800" dirty="0">
                <a:effectLst/>
                <a:latin typeface="Times New Roman" panose="02020603050405020304" pitchFamily="18" charset="0"/>
                <a:ea typeface="MS Mincho" panose="02020609040205080304" pitchFamily="49" charset="-128"/>
                <a:cs typeface="Times New Roman" panose="02020603050405020304" pitchFamily="18" charset="0"/>
              </a:rPr>
              <a:t> </a:t>
            </a:r>
            <a:endParaRPr lang="en-US" sz="1800" dirty="0">
              <a:effectLst/>
              <a:latin typeface="Times" panose="02020603050405020304" pitchFamily="18" charset="0"/>
              <a:ea typeface="MS Mincho" panose="02020609040205080304" pitchFamily="49" charset="-128"/>
              <a:cs typeface="Times New Roman" panose="02020603050405020304" pitchFamily="18" charset="0"/>
            </a:endParaRPr>
          </a:p>
          <a:p>
            <a:pPr marL="0" marR="0" lvl="0" indent="0" algn="just">
              <a:lnSpc>
                <a:spcPct val="115000"/>
              </a:lnSpc>
              <a:spcBef>
                <a:spcPts val="0"/>
              </a:spcBef>
              <a:spcAft>
                <a:spcPts val="0"/>
              </a:spcAft>
              <a:buNone/>
            </a:pPr>
            <a:r>
              <a:rPr lang="sq-AL" sz="1800" dirty="0">
                <a:effectLst/>
                <a:latin typeface="Times New Roman" panose="02020603050405020304" pitchFamily="18" charset="0"/>
                <a:ea typeface="Times New Roman" panose="02020603050405020304" pitchFamily="18" charset="0"/>
                <a:cs typeface="Times New Roman" panose="02020603050405020304" pitchFamily="18" charset="0"/>
              </a:rPr>
              <a:t>Programet që ofrohen nga personat juridik publikë që ofrojnë shërbimet e specializuara për të miturit në konflikt me ligjin financohen, në përputhje me parashikimet e legjislacionit në fuqi për shërbimet e kujdesit shoqëror nga;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pPr>
            <a:r>
              <a:rPr lang="sq-AL" sz="1800" dirty="0">
                <a:effectLst/>
                <a:latin typeface="Times New Roman" panose="02020603050405020304" pitchFamily="18" charset="0"/>
                <a:ea typeface="Times New Roman" panose="02020603050405020304" pitchFamily="18" charset="0"/>
                <a:cs typeface="Times New Roman" panose="02020603050405020304" pitchFamily="18" charset="0"/>
              </a:rPr>
              <a:t>fondet e deleguara nga buxheti i shtetit, përfshirë fondin social;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pPr>
            <a:r>
              <a:rPr lang="sq-AL" sz="1800" dirty="0">
                <a:effectLst/>
                <a:latin typeface="Times New Roman" panose="02020603050405020304" pitchFamily="18" charset="0"/>
                <a:ea typeface="Times New Roman" panose="02020603050405020304" pitchFamily="18" charset="0"/>
                <a:cs typeface="Times New Roman" panose="02020603050405020304" pitchFamily="18" charset="0"/>
              </a:rPr>
              <a:t>fondet nga buxhetet e njësive të qeverisjes vendore;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indent="-342900" algn="just">
              <a:lnSpc>
                <a:spcPct val="115000"/>
              </a:lnSpc>
              <a:spcBef>
                <a:spcPts val="0"/>
              </a:spcBef>
              <a:spcAft>
                <a:spcPts val="0"/>
              </a:spcAft>
              <a:buAutoNum type="alphaLcParenR" startAt="3"/>
            </a:pPr>
            <a:r>
              <a:rPr lang="sq-AL" sz="1800" dirty="0">
                <a:effectLst/>
                <a:latin typeface="Times New Roman" panose="02020603050405020304" pitchFamily="18" charset="0"/>
                <a:ea typeface="MS Mincho" panose="02020609040205080304" pitchFamily="49" charset="-128"/>
                <a:cs typeface="Times New Roman" panose="02020603050405020304" pitchFamily="18" charset="0"/>
              </a:rPr>
              <a:t>të ardhura të tjera të ligjshme. </a:t>
            </a: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marL="0" marR="0" indent="0" algn="just">
              <a:lnSpc>
                <a:spcPct val="115000"/>
              </a:lnSpc>
              <a:spcBef>
                <a:spcPts val="0"/>
              </a:spcBef>
              <a:spcAft>
                <a:spcPts val="0"/>
              </a:spcAft>
              <a:buNone/>
            </a:pPr>
            <a:r>
              <a:rPr lang="sq-AL" sz="1800" dirty="0">
                <a:effectLst/>
                <a:latin typeface="Times New Roman" panose="02020603050405020304" pitchFamily="18" charset="0"/>
                <a:ea typeface="MS Mincho" panose="02020609040205080304" pitchFamily="49" charset="-128"/>
                <a:cs typeface="Times New Roman" panose="02020603050405020304" pitchFamily="18" charset="0"/>
              </a:rPr>
              <a:t>Programet që ofrohen nga personat juridik privatë të licencuar që ofrojnë shërbimet e specializuara për të miturit në konflikt me ligjin </a:t>
            </a:r>
            <a:r>
              <a:rPr lang="sq-AL"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mund të financohen</a:t>
            </a:r>
            <a:r>
              <a:rPr lang="sq-AL" sz="1800" spc="-20" dirty="0">
                <a:effectLst/>
                <a:latin typeface="Times New Roman" panose="02020603050405020304" pitchFamily="18" charset="0"/>
                <a:ea typeface="MS Mincho" panose="02020609040205080304" pitchFamily="49" charset="-128"/>
                <a:cs typeface="Times New Roman" panose="02020603050405020304" pitchFamily="18" charset="0"/>
              </a:rPr>
              <a:t> nga fondet e deleguara nga buxheti i shtetit vetëm nëse kanë lidhur kontratë për të ofruar shërbimin e kujdesit shoqëror, sipas legjislacionit në fuqi për prokurimin publik. </a:t>
            </a:r>
            <a:endParaRPr lang="en-US" sz="18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lgn="just">
              <a:lnSpc>
                <a:spcPct val="115000"/>
              </a:lnSpc>
              <a:spcBef>
                <a:spcPts val="0"/>
              </a:spcBef>
              <a:spcAft>
                <a:spcPts val="0"/>
              </a:spcAft>
              <a:buNone/>
            </a:pPr>
            <a:endParaRPr lang="en-US" sz="1800" b="1" dirty="0">
              <a:effectLst/>
              <a:latin typeface="Cambria" panose="02040503050406030204" pitchFamily="18" charset="0"/>
              <a:ea typeface="MS Mincho" panose="02020609040205080304" pitchFamily="49" charset="-128"/>
              <a:cs typeface="Times New Roman" panose="02020603050405020304" pitchFamily="18" charset="0"/>
            </a:endParaRP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9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66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3005-9C44-6F22-ECE1-588F39864F62}"/>
              </a:ext>
            </a:extLst>
          </p:cNvPr>
          <p:cNvSpPr>
            <a:spLocks noGrp="1"/>
          </p:cNvSpPr>
          <p:nvPr>
            <p:ph type="title"/>
          </p:nvPr>
        </p:nvSpPr>
        <p:spPr/>
        <p:txBody>
          <a:bodyPr>
            <a:normAutofit fontScale="90000"/>
          </a:bodyPr>
          <a:lstStyle/>
          <a:p>
            <a:pPr algn="ctr"/>
            <a:r>
              <a:rPr lang="en-US" sz="2700" dirty="0"/>
              <a:t/>
            </a:r>
            <a:br>
              <a:rPr lang="en-US" sz="2700" dirty="0"/>
            </a:br>
            <a:r>
              <a:rPr lang="en-US" sz="3100" b="1" u="sng" dirty="0">
                <a:latin typeface="Times New Roman" panose="02020603050405020304" pitchFamily="18" charset="0"/>
                <a:cs typeface="Times New Roman" panose="02020603050405020304" pitchFamily="18" charset="0"/>
              </a:rPr>
              <a:t>3. </a:t>
            </a:r>
            <a:r>
              <a:rPr lang="en-US" sz="3100" b="1" u="sng" dirty="0" err="1">
                <a:latin typeface="Times New Roman" panose="02020603050405020304" pitchFamily="18" charset="0"/>
                <a:cs typeface="Times New Roman" panose="02020603050405020304" pitchFamily="18" charset="0"/>
              </a:rPr>
              <a:t>Projektvendimi</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miratimin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rregullave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mënyrën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organizimit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funksionimit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programet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dhe</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financimin</a:t>
            </a:r>
            <a:r>
              <a:rPr lang="en-US" sz="3100" b="1" u="sng" dirty="0">
                <a:latin typeface="Times New Roman" panose="02020603050405020304" pitchFamily="18" charset="0"/>
                <a:cs typeface="Times New Roman" panose="02020603050405020304" pitchFamily="18" charset="0"/>
              </a:rPr>
              <a:t> e </a:t>
            </a:r>
            <a:r>
              <a:rPr lang="en-US" sz="3100" b="1" u="sng" dirty="0" err="1">
                <a:latin typeface="Times New Roman" panose="02020603050405020304" pitchFamily="18" charset="0"/>
                <a:cs typeface="Times New Roman" panose="02020603050405020304" pitchFamily="18" charset="0"/>
              </a:rPr>
              <a:t>shërbimit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specializuar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për</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të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miturit</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në</a:t>
            </a:r>
            <a:r>
              <a:rPr lang="en-US" sz="3100" b="1" u="sng" dirty="0">
                <a:latin typeface="Times New Roman" panose="02020603050405020304" pitchFamily="18" charset="0"/>
                <a:cs typeface="Times New Roman" panose="02020603050405020304" pitchFamily="18" charset="0"/>
              </a:rPr>
              <a:t> </a:t>
            </a:r>
            <a:r>
              <a:rPr lang="en-US" sz="3100" b="1" u="sng" dirty="0" err="1">
                <a:latin typeface="Times New Roman" panose="02020603050405020304" pitchFamily="18" charset="0"/>
                <a:cs typeface="Times New Roman" panose="02020603050405020304" pitchFamily="18" charset="0"/>
              </a:rPr>
              <a:t>konflikt</a:t>
            </a:r>
            <a:r>
              <a:rPr lang="en-US" sz="3100" b="1" u="sng" dirty="0">
                <a:latin typeface="Times New Roman" panose="02020603050405020304" pitchFamily="18" charset="0"/>
                <a:cs typeface="Times New Roman" panose="02020603050405020304" pitchFamily="18" charset="0"/>
              </a:rPr>
              <a:t> me </a:t>
            </a:r>
            <a:r>
              <a:rPr lang="en-US" sz="3100" b="1" u="sng" dirty="0" err="1">
                <a:latin typeface="Times New Roman" panose="02020603050405020304" pitchFamily="18" charset="0"/>
                <a:cs typeface="Times New Roman" panose="02020603050405020304" pitchFamily="18" charset="0"/>
              </a:rPr>
              <a:t>ligjin</a:t>
            </a:r>
            <a:r>
              <a:rPr lang="en-US" sz="3100" b="1" u="sng" dirty="0">
                <a:latin typeface="Times New Roman" panose="02020603050405020304" pitchFamily="18" charset="0"/>
                <a:cs typeface="Times New Roman" panose="02020603050405020304" pitchFamily="18" charset="0"/>
              </a:rPr>
              <a:t>" </a:t>
            </a:r>
            <a:r>
              <a:rPr lang="en-US" dirty="0"/>
              <a:t/>
            </a:r>
            <a:br>
              <a:rPr lang="en-US" dirty="0"/>
            </a:br>
            <a:endParaRPr lang="en-US" dirty="0"/>
          </a:p>
        </p:txBody>
      </p:sp>
      <p:sp>
        <p:nvSpPr>
          <p:cNvPr id="4" name="Rectangle 3">
            <a:extLst>
              <a:ext uri="{FF2B5EF4-FFF2-40B4-BE49-F238E27FC236}">
                <a16:creationId xmlns:a16="http://schemas.microsoft.com/office/drawing/2014/main" id="{E605BAE2-8E7C-1075-BFE9-A8CD94CF0EC3}"/>
              </a:ext>
            </a:extLst>
          </p:cNvPr>
          <p:cNvSpPr/>
          <p:nvPr/>
        </p:nvSpPr>
        <p:spPr>
          <a:xfrm>
            <a:off x="200025" y="228600"/>
            <a:ext cx="11544300" cy="64008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03B1D7-383C-6A2B-5DA9-830CF35D0892}"/>
              </a:ext>
            </a:extLst>
          </p:cNvPr>
          <p:cNvSpPr>
            <a:spLocks noGrp="1"/>
          </p:cNvSpPr>
          <p:nvPr>
            <p:ph idx="1"/>
          </p:nvPr>
        </p:nvSpPr>
        <p:spPr>
          <a:xfrm>
            <a:off x="838200" y="485775"/>
            <a:ext cx="10515600" cy="5757863"/>
          </a:xfrm>
        </p:spPr>
        <p:txBody>
          <a:bodyPr>
            <a:noAutofit/>
          </a:bodyPr>
          <a:lstStyle/>
          <a:p>
            <a:pPr marL="0" marR="0" lvl="0" indent="0" algn="just">
              <a:lnSpc>
                <a:spcPct val="115000"/>
              </a:lnSpc>
              <a:spcBef>
                <a:spcPts val="0"/>
              </a:spcBef>
              <a:spcAft>
                <a:spcPts val="0"/>
              </a:spcAft>
              <a:buNone/>
            </a:pPr>
            <a:r>
              <a:rPr lang="en-US" sz="2000" b="1" u="sng" dirty="0" err="1">
                <a:solidFill>
                  <a:prstClr val="black"/>
                </a:solidFill>
                <a:latin typeface="Times New Roman" panose="02020603050405020304" pitchFamily="18" charset="0"/>
                <a:cs typeface="Times New Roman" panose="02020603050405020304" pitchFamily="18" charset="0"/>
              </a:rPr>
              <a:t>Faza</a:t>
            </a:r>
            <a:r>
              <a:rPr lang="en-US" sz="2000" b="1" u="sng" dirty="0">
                <a:solidFill>
                  <a:prstClr val="black"/>
                </a:solidFill>
                <a:latin typeface="Times New Roman" panose="02020603050405020304" pitchFamily="18" charset="0"/>
                <a:cs typeface="Times New Roman" panose="02020603050405020304" pitchFamily="18" charset="0"/>
              </a:rPr>
              <a:t> </a:t>
            </a:r>
            <a:r>
              <a:rPr lang="en-US" sz="2000" b="1" u="sng" dirty="0" err="1">
                <a:solidFill>
                  <a:prstClr val="black"/>
                </a:solidFill>
                <a:latin typeface="Times New Roman" panose="02020603050405020304" pitchFamily="18" charset="0"/>
                <a:cs typeface="Times New Roman" panose="02020603050405020304" pitchFamily="18" charset="0"/>
              </a:rPr>
              <a:t>mbi</a:t>
            </a:r>
            <a:r>
              <a:rPr lang="en-US" sz="2000" b="1" u="sng" dirty="0">
                <a:solidFill>
                  <a:prstClr val="black"/>
                </a:solidFill>
                <a:latin typeface="Times New Roman" panose="02020603050405020304" pitchFamily="18" charset="0"/>
                <a:cs typeface="Times New Roman" panose="02020603050405020304" pitchFamily="18" charset="0"/>
              </a:rPr>
              <a:t> </a:t>
            </a:r>
            <a:r>
              <a:rPr lang="en-US" sz="2000" b="1" u="sng" dirty="0" err="1">
                <a:solidFill>
                  <a:prstClr val="black"/>
                </a:solidFill>
                <a:latin typeface="Times New Roman" panose="02020603050405020304" pitchFamily="18" charset="0"/>
                <a:cs typeface="Times New Roman" panose="02020603050405020304" pitchFamily="18" charset="0"/>
              </a:rPr>
              <a:t>hartimin</a:t>
            </a:r>
            <a:r>
              <a:rPr lang="en-US" sz="2000" b="1" u="sng" dirty="0">
                <a:solidFill>
                  <a:prstClr val="black"/>
                </a:solidFill>
                <a:latin typeface="Times New Roman" panose="02020603050405020304" pitchFamily="18" charset="0"/>
                <a:cs typeface="Times New Roman" panose="02020603050405020304" pitchFamily="18" charset="0"/>
              </a:rPr>
              <a:t> e </a:t>
            </a:r>
            <a:r>
              <a:rPr lang="en-US" sz="2000" b="1" u="sng" dirty="0" err="1">
                <a:solidFill>
                  <a:prstClr val="black"/>
                </a:solidFill>
                <a:latin typeface="Times New Roman" panose="02020603050405020304" pitchFamily="18" charset="0"/>
                <a:cs typeface="Times New Roman" panose="02020603050405020304" pitchFamily="18" charset="0"/>
              </a:rPr>
              <a:t>projektatit</a:t>
            </a:r>
            <a:r>
              <a:rPr lang="en-US" sz="2000" b="1" u="sng" dirty="0">
                <a:solidFill>
                  <a:prstClr val="black"/>
                </a:solidFill>
                <a:latin typeface="Times New Roman" panose="02020603050405020304" pitchFamily="18" charset="0"/>
                <a:cs typeface="Times New Roman" panose="02020603050405020304" pitchFamily="18" charset="0"/>
              </a:rPr>
              <a:t>:</a:t>
            </a:r>
          </a:p>
          <a:p>
            <a:pPr marL="0" marR="0" lvl="0" indent="0" algn="just">
              <a:lnSpc>
                <a:spcPct val="115000"/>
              </a:lnSpc>
              <a:spcBef>
                <a:spcPts val="0"/>
              </a:spcBef>
              <a:spcAft>
                <a:spcPts val="0"/>
              </a:spcAft>
              <a:buNone/>
            </a:pPr>
            <a:endParaRPr lang="en-US" sz="2000" b="1" u="sng" dirty="0">
              <a:solidFill>
                <a:prstClr val="black"/>
              </a:solidFill>
              <a:latin typeface="Times New Roman" panose="02020603050405020304" pitchFamily="18" charset="0"/>
              <a:cs typeface="Times New Roman" panose="02020603050405020304" pitchFamily="18" charset="0"/>
            </a:endParaRPr>
          </a:p>
          <a:p>
            <a:pPr marL="0" marR="0" indent="0" algn="just">
              <a:lnSpc>
                <a:spcPct val="115000"/>
              </a:lnSpc>
              <a:spcBef>
                <a:spcPts val="0"/>
              </a:spcBef>
              <a:spcAft>
                <a:spcPts val="0"/>
              </a:spcAft>
              <a:buNone/>
            </a:pPr>
            <a:r>
              <a:rPr lang="sq-AL" sz="1800" dirty="0">
                <a:effectLst/>
                <a:latin typeface="Cambria" panose="02040503050406030204" pitchFamily="18" charset="0"/>
                <a:ea typeface="MS Mincho" panose="02020609040205080304" pitchFamily="49" charset="-128"/>
                <a:cs typeface="Times New Roman" panose="02020603050405020304" pitchFamily="18" charset="0"/>
              </a:rPr>
              <a:t>Projektvendimi është dërguar për mendim pranë MFE, MSHMS</a:t>
            </a:r>
            <a:r>
              <a:rPr lang="sq-AL" sz="1800" dirty="0">
                <a:latin typeface="Cambria" panose="02040503050406030204" pitchFamily="18" charset="0"/>
                <a:ea typeface="MS Mincho" panose="02020609040205080304" pitchFamily="49" charset="-128"/>
                <a:cs typeface="Times New Roman" panose="02020603050405020304" pitchFamily="18" charset="0"/>
              </a:rPr>
              <a:t>, KLGJ, Agjencisë </a:t>
            </a:r>
            <a:r>
              <a:rPr lang="sq-AL" sz="1800" dirty="0">
                <a:effectLst/>
                <a:latin typeface="Cambria" panose="02040503050406030204" pitchFamily="18" charset="0"/>
                <a:ea typeface="MS Mincho" panose="02020609040205080304" pitchFamily="49" charset="-128"/>
                <a:cs typeface="Times New Roman" panose="02020603050405020304" pitchFamily="18" charset="0"/>
              </a:rPr>
              <a:t>së </a:t>
            </a:r>
            <a:r>
              <a:rPr lang="sq-AL" sz="1800" dirty="0">
                <a:latin typeface="Cambria" panose="02040503050406030204" pitchFamily="18" charset="0"/>
                <a:ea typeface="MS Mincho" panose="02020609040205080304" pitchFamily="49" charset="-128"/>
                <a:cs typeface="Times New Roman" panose="02020603050405020304" pitchFamily="18" charset="0"/>
              </a:rPr>
              <a:t>P</a:t>
            </a:r>
            <a:r>
              <a:rPr lang="sq-AL" sz="1800" dirty="0">
                <a:effectLst/>
                <a:latin typeface="Cambria" panose="02040503050406030204" pitchFamily="18" charset="0"/>
                <a:ea typeface="MS Mincho" panose="02020609040205080304" pitchFamily="49" charset="-128"/>
                <a:cs typeface="Times New Roman" panose="02020603050405020304" pitchFamily="18" charset="0"/>
              </a:rPr>
              <a:t>rokurimit Publik, Prokurorisë së Përgjithshme, dhe Agjencisë për Mbështetjen e Vetëqeverisjes Vendore</a:t>
            </a:r>
            <a:r>
              <a:rPr lang="sq-AL" sz="1800" dirty="0">
                <a:latin typeface="Cambria" panose="02040503050406030204" pitchFamily="18" charset="0"/>
                <a:ea typeface="MS Mincho" panose="02020609040205080304" pitchFamily="49" charset="-128"/>
                <a:cs typeface="Times New Roman" panose="02020603050405020304" pitchFamily="18" charset="0"/>
              </a:rPr>
              <a:t> me shkresën nr. </a:t>
            </a:r>
            <a:r>
              <a:rPr lang="sq-AL" sz="1800" u="sng" dirty="0">
                <a:latin typeface="Cambria" panose="02040503050406030204" pitchFamily="18" charset="0"/>
                <a:ea typeface="MS Mincho" panose="02020609040205080304" pitchFamily="49" charset="-128"/>
                <a:cs typeface="Times New Roman" panose="02020603050405020304" pitchFamily="18" charset="0"/>
              </a:rPr>
              <a:t>2150 datë 03.04.2023 </a:t>
            </a:r>
            <a:r>
              <a:rPr lang="sq-AL" sz="1800" dirty="0">
                <a:latin typeface="Cambria" panose="02040503050406030204" pitchFamily="18" charset="0"/>
                <a:ea typeface="MS Mincho" panose="02020609040205080304" pitchFamily="49" charset="-128"/>
                <a:cs typeface="Times New Roman" panose="02020603050405020304" pitchFamily="18" charset="0"/>
              </a:rPr>
              <a:t>si dhe me shkresën </a:t>
            </a:r>
            <a:r>
              <a:rPr lang="sq-AL" sz="1800" u="sng" dirty="0">
                <a:latin typeface="Cambria" panose="02040503050406030204" pitchFamily="18" charset="0"/>
                <a:ea typeface="MS Mincho" panose="02020609040205080304" pitchFamily="49" charset="-128"/>
                <a:cs typeface="Times New Roman" panose="02020603050405020304" pitchFamily="18" charset="0"/>
              </a:rPr>
              <a:t>nr. 2150/7 datë 16.10.2023 </a:t>
            </a:r>
            <a:r>
              <a:rPr lang="sq-AL" sz="1800" dirty="0">
                <a:latin typeface="Cambria" panose="02040503050406030204" pitchFamily="18" charset="0"/>
                <a:ea typeface="MS Mincho" panose="02020609040205080304" pitchFamily="49" charset="-128"/>
                <a:cs typeface="Times New Roman" panose="02020603050405020304" pitchFamily="18" charset="0"/>
              </a:rPr>
              <a:t>me qëllim bashkërendimin e këtij </a:t>
            </a:r>
            <a:r>
              <a:rPr lang="sq-AL" sz="1800" dirty="0" err="1">
                <a:latin typeface="Cambria" panose="02040503050406030204" pitchFamily="18" charset="0"/>
                <a:ea typeface="MS Mincho" panose="02020609040205080304" pitchFamily="49" charset="-128"/>
                <a:cs typeface="Times New Roman" panose="02020603050405020304" pitchFamily="18" charset="0"/>
              </a:rPr>
              <a:t>projektakti</a:t>
            </a:r>
            <a:r>
              <a:rPr lang="sq-AL" sz="1800" dirty="0">
                <a:latin typeface="Cambria" panose="02040503050406030204" pitchFamily="18" charset="0"/>
                <a:ea typeface="MS Mincho" panose="02020609040205080304" pitchFamily="49" charset="-128"/>
                <a:cs typeface="Times New Roman" panose="02020603050405020304" pitchFamily="18" charset="0"/>
              </a:rPr>
              <a:t>. </a:t>
            </a:r>
          </a:p>
          <a:p>
            <a:pPr marL="0" marR="0" indent="0" algn="just">
              <a:lnSpc>
                <a:spcPct val="115000"/>
              </a:lnSpc>
              <a:spcBef>
                <a:spcPts val="0"/>
              </a:spcBef>
              <a:spcAft>
                <a:spcPts val="0"/>
              </a:spcAft>
              <a:buNone/>
            </a:pPr>
            <a:r>
              <a:rPr lang="sq-AL" sz="1800" dirty="0">
                <a:effectLst/>
                <a:latin typeface="Cambria" panose="02040503050406030204" pitchFamily="18" charset="0"/>
                <a:ea typeface="MS Mincho" panose="02020609040205080304" pitchFamily="49" charset="-128"/>
                <a:cs typeface="Times New Roman" panose="02020603050405020304" pitchFamily="18" charset="0"/>
              </a:rPr>
              <a:t>Agjencia për Mbështetjen e Vetëqeverisjes Vendore nuk ka përcjellë mendim. </a:t>
            </a:r>
          </a:p>
          <a:p>
            <a:pPr marL="0" marR="0" lvl="0" indent="0" algn="just"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900" b="1"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285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1129</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Cambria</vt:lpstr>
      <vt:lpstr>MS Mincho</vt:lpstr>
      <vt:lpstr>Times</vt:lpstr>
      <vt:lpstr>Times New Roman</vt:lpstr>
      <vt:lpstr>Office Theme</vt:lpstr>
      <vt:lpstr>Projektaktet e Ministrisë së Drejtësisë</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lpstr> 3. Projektvendimi "Për miratimin e rregullave për mënyrën e organizimit dhe funksionimit, programet dhe financimin e shërbimit të specializuar për të miturit në konflikt me ligjin"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Projektaktet ligjore dhe nënligjore të Ministrisë së Drejtësisë</dc:title>
  <dc:creator>Roland Stafa</dc:creator>
  <cp:lastModifiedBy>User</cp:lastModifiedBy>
  <cp:revision>8</cp:revision>
  <dcterms:created xsi:type="dcterms:W3CDTF">2023-04-18T12:02:17Z</dcterms:created>
  <dcterms:modified xsi:type="dcterms:W3CDTF">2023-12-01T12:48:32Z</dcterms:modified>
</cp:coreProperties>
</file>