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18288000" cy="10287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Poppins Medium" charset="-18"/>
      <p:regular r:id="rId17"/>
    </p:embeddedFont>
    <p:embeddedFont>
      <p:font typeface="Poppins Medium Bold" charset="-18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057" autoAdjust="0"/>
  </p:normalViewPr>
  <p:slideViewPr>
    <p:cSldViewPr>
      <p:cViewPr varScale="1">
        <p:scale>
          <a:sx n="63" d="100"/>
          <a:sy n="63" d="100"/>
        </p:scale>
        <p:origin x="-111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4E2A5-FF32-4216-A46C-34B48A2C436E}" type="datetimeFigureOut">
              <a:rPr lang="sq-AL" smtClean="0"/>
              <a:t>4.12.2023</a:t>
            </a:fld>
            <a:endParaRPr lang="sq-A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q-A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6A701-0067-4464-8A06-98AD3AA54723}" type="slidenum">
              <a:rPr lang="sq-AL" smtClean="0"/>
              <a:t>‹#›</a:t>
            </a:fld>
            <a:endParaRPr lang="sq-A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Pika</a:t>
            </a:r>
            <a:r>
              <a:rPr lang="en-US" dirty="0" smtClean="0"/>
              <a:t> 1: </a:t>
            </a:r>
            <a:r>
              <a:rPr lang="en-US" dirty="0" err="1" smtClean="0"/>
              <a:t>Ky</a:t>
            </a:r>
            <a:r>
              <a:rPr lang="en-US" dirty="0" smtClean="0"/>
              <a:t> </a:t>
            </a:r>
            <a:r>
              <a:rPr lang="en-US" dirty="0" err="1" smtClean="0"/>
              <a:t>ligj</a:t>
            </a:r>
            <a:r>
              <a:rPr lang="en-US" dirty="0" smtClean="0"/>
              <a:t> ka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qëllim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përcaktojë</a:t>
            </a:r>
            <a:r>
              <a:rPr lang="en-US" dirty="0" smtClean="0"/>
              <a:t> </a:t>
            </a:r>
            <a:r>
              <a:rPr lang="en-US" dirty="0" err="1" smtClean="0"/>
              <a:t>mënyrën</a:t>
            </a:r>
            <a:r>
              <a:rPr lang="en-US" dirty="0" smtClean="0"/>
              <a:t> e </a:t>
            </a:r>
            <a:r>
              <a:rPr lang="en-US" dirty="0" err="1" smtClean="0"/>
              <a:t>krijimit</a:t>
            </a:r>
            <a:r>
              <a:rPr lang="en-US" dirty="0" smtClean="0"/>
              <a:t> e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administrimit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sistemit</a:t>
            </a:r>
            <a:r>
              <a:rPr lang="en-US" dirty="0" smtClean="0"/>
              <a:t> </a:t>
            </a:r>
            <a:r>
              <a:rPr lang="en-US" dirty="0" err="1" smtClean="0"/>
              <a:t>kombëtar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adresave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kriteret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vendosjen</a:t>
            </a:r>
            <a:r>
              <a:rPr lang="en-US" dirty="0" smtClean="0"/>
              <a:t> e </a:t>
            </a:r>
            <a:r>
              <a:rPr lang="en-US" dirty="0" err="1" smtClean="0"/>
              <a:t>adresës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saktë</a:t>
            </a:r>
            <a:r>
              <a:rPr lang="en-US" dirty="0" smtClean="0"/>
              <a:t> e </a:t>
            </a:r>
            <a:r>
              <a:rPr lang="en-US" dirty="0" err="1" smtClean="0"/>
              <a:t>unike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çdo</a:t>
            </a:r>
            <a:r>
              <a:rPr lang="en-US" dirty="0" smtClean="0"/>
              <a:t> </a:t>
            </a:r>
            <a:r>
              <a:rPr lang="en-US" dirty="0" err="1" smtClean="0"/>
              <a:t>ndërtesë</a:t>
            </a:r>
            <a:r>
              <a:rPr lang="en-US" dirty="0" smtClean="0"/>
              <a:t>, </a:t>
            </a:r>
            <a:r>
              <a:rPr lang="en-US" dirty="0" err="1" smtClean="0"/>
              <a:t>apartament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truall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lirë</a:t>
            </a:r>
            <a:r>
              <a:rPr lang="en-US" dirty="0" smtClean="0"/>
              <a:t> </a:t>
            </a:r>
            <a:r>
              <a:rPr lang="en-US" dirty="0" err="1" smtClean="0"/>
              <a:t>brenda</a:t>
            </a:r>
            <a:r>
              <a:rPr lang="en-US" dirty="0" smtClean="0"/>
              <a:t> </a:t>
            </a:r>
            <a:r>
              <a:rPr lang="en-US" dirty="0" err="1" smtClean="0"/>
              <a:t>juridiksionit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bashkisë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territorin</a:t>
            </a:r>
            <a:r>
              <a:rPr lang="en-US" dirty="0" smtClean="0"/>
              <a:t> e </a:t>
            </a:r>
            <a:r>
              <a:rPr lang="en-US" dirty="0" err="1" smtClean="0"/>
              <a:t>Republikës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Shqipërisë</a:t>
            </a:r>
            <a:r>
              <a:rPr lang="en-US" dirty="0" smtClean="0"/>
              <a:t>,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integruar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Regjistrin</a:t>
            </a:r>
            <a:r>
              <a:rPr lang="en-US" dirty="0" smtClean="0"/>
              <a:t> </a:t>
            </a:r>
            <a:r>
              <a:rPr lang="en-US" dirty="0" err="1" smtClean="0"/>
              <a:t>Kombëtar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Adresave</a:t>
            </a:r>
            <a:r>
              <a:rPr lang="en-US" dirty="0" smtClean="0"/>
              <a:t> (RKA).</a:t>
            </a:r>
          </a:p>
          <a:p>
            <a:endParaRPr lang="en-US" dirty="0" smtClean="0"/>
          </a:p>
          <a:p>
            <a:r>
              <a:rPr lang="en-US" dirty="0" err="1" smtClean="0"/>
              <a:t>Pika</a:t>
            </a:r>
            <a:r>
              <a:rPr lang="en-US" dirty="0" smtClean="0"/>
              <a:t> 2: </a:t>
            </a:r>
            <a:r>
              <a:rPr lang="en-US" dirty="0" err="1" smtClean="0"/>
              <a:t>Elementet</a:t>
            </a:r>
            <a:r>
              <a:rPr lang="en-US" dirty="0" smtClean="0"/>
              <a:t> e </a:t>
            </a:r>
            <a:r>
              <a:rPr lang="en-US" dirty="0" err="1" smtClean="0"/>
              <a:t>adresave</a:t>
            </a:r>
            <a:endParaRPr lang="en-US" dirty="0" smtClean="0"/>
          </a:p>
          <a:p>
            <a:endParaRPr lang="en-US" dirty="0" smtClean="0"/>
          </a:p>
          <a:p>
            <a:r>
              <a:rPr lang="en-US" i="0" spc="0" dirty="0" err="1" smtClean="0"/>
              <a:t>Pika</a:t>
            </a:r>
            <a:r>
              <a:rPr lang="en-US" i="0" spc="0" dirty="0" smtClean="0"/>
              <a:t> 3:</a:t>
            </a:r>
            <a:r>
              <a:rPr lang="en-US" i="0" spc="0" baseline="0" dirty="0" smtClean="0"/>
              <a:t> </a:t>
            </a:r>
            <a:r>
              <a:rPr lang="en-US" i="0" spc="0" baseline="0" dirty="0" err="1" smtClean="0"/>
              <a:t>Baza</a:t>
            </a:r>
            <a:r>
              <a:rPr lang="en-US" i="0" spc="0" baseline="0" dirty="0" smtClean="0"/>
              <a:t> - </a:t>
            </a:r>
            <a:r>
              <a:rPr lang="en-US" i="0" spc="0" baseline="0" dirty="0" err="1" smtClean="0"/>
              <a:t>Ligji</a:t>
            </a:r>
            <a:r>
              <a:rPr lang="en-US" i="0" spc="0" baseline="0" dirty="0" smtClean="0"/>
              <a:t> </a:t>
            </a:r>
            <a:r>
              <a:rPr lang="en-US" sz="1200" i="0" spc="0" dirty="0" smtClean="0">
                <a:solidFill>
                  <a:srgbClr val="005A5D"/>
                </a:solidFill>
                <a:latin typeface="Poppins Medium"/>
              </a:rPr>
              <a:t>9270, DATË 29.7.2004, </a:t>
            </a:r>
            <a:r>
              <a:rPr lang="sq-AL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Ndryshuar me ligjin </a:t>
            </a:r>
            <a:r>
              <a:rPr lang="sq-AL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nr.9951</a:t>
            </a:r>
            <a:r>
              <a:rPr lang="sq-AL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datë 10.7.2008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dhe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ligjin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q-AL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nr. 89/2016, datë 15.9.2016</a:t>
            </a:r>
            <a:endParaRPr lang="sq-AL" i="0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6A701-0067-4464-8A06-98AD3AA54723}" type="slidenum">
              <a:rPr lang="sq-AL" smtClean="0"/>
              <a:t>3</a:t>
            </a:fld>
            <a:endParaRPr lang="sq-A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0" dirty="0" err="1" smtClean="0">
                <a:latin typeface="Times New Roman" pitchFamily="18" charset="0"/>
                <a:cs typeface="Times New Roman" pitchFamily="18" charset="0"/>
              </a:rPr>
              <a:t>Pika</a:t>
            </a:r>
            <a:r>
              <a:rPr lang="en-US" sz="1200" spc="0" dirty="0" smtClean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1200" spc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Projektligji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synon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zgjidhjen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problematikave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krijuara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deri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më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tani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për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sistemin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adresave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në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territorin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Republikës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së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Shqipërisë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,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që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derivojnë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nga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mungesa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emërtimit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pjesëve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territorit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publik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nga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bashkitë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,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si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dhe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në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vijim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porosisë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së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Kryeministrit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,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nëpërmjet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së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cilës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është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përcjellë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aplikimi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i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sanksioneve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forta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ndaj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bashkive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që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nuk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përmbushin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këtë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proces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,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parashikuar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për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t’u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përmbyllur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që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në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vitin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2016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pc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0" dirty="0" err="1" smtClean="0">
                <a:latin typeface="Times New Roman" pitchFamily="18" charset="0"/>
                <a:cs typeface="Times New Roman" pitchFamily="18" charset="0"/>
              </a:rPr>
              <a:t>Pika</a:t>
            </a:r>
            <a:r>
              <a:rPr lang="en-US" sz="1200" spc="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Përmbushja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kësaj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detyre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është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sanksionuar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në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dispozitat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sipas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pikës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2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nenit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29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ligjit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aktual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,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ku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shprehimisht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parashikohet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se: “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Seksionet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/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zyrat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urbanistikës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në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njësitë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vetëqeverisjes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vendore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/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njësitë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administrative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duhet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bëjnë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adresim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numerik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brendshëm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jashtëm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objekteve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ekzistuese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,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brenda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datës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31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dhjetor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2016”,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miratuar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me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ligjin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nr.89/2016,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datë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15.09.2016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pa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realizuara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deri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më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tani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. </a:t>
            </a:r>
            <a:endParaRPr lang="en-US" sz="1200" spc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0" dirty="0" err="1" smtClean="0">
                <a:latin typeface="Times New Roman" pitchFamily="18" charset="0"/>
                <a:cs typeface="Times New Roman" pitchFamily="18" charset="0"/>
              </a:rPr>
              <a:t>Pika</a:t>
            </a:r>
            <a:r>
              <a:rPr lang="en-US" sz="1200" spc="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kuadër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nismës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ndërmarrë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Komitetin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Inovacionit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mbajtur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datë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15.07.2022,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krijimin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kodi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unik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adresës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përfaqësues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unik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adresës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ndërtese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sipas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hyrjeve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apartamenteve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brendësi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saj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Kodi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unik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adresës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vlerë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unike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përkon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elementët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përbërës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adresës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shërben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identifikuar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mënyrë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unike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vendndodhjen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çdo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ndërtese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hyrje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apartamenti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brendësi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saj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Regjistrin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Kombëtar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Adresave</a:t>
            </a:r>
            <a:r>
              <a:rPr lang="en-US" sz="1200" spc="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(RKA)”.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Algoritmi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,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struktura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kodit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unik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adresës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dhe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përdorimi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i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tij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do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përcaktohen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me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vendim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Këshillit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Ministrave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,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sipas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parashikimeve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pikës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3,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neni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3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projektligjit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,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akt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i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cili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është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draftuar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nga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Drejtoria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Përgjithshme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Gjendjes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Civile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6A701-0067-4464-8A06-98AD3AA54723}" type="slidenum">
              <a:rPr lang="sq-AL" smtClean="0"/>
              <a:t>4</a:t>
            </a:fld>
            <a:endParaRPr lang="sq-A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6A701-0067-4464-8A06-98AD3AA54723}" type="slidenum">
              <a:rPr lang="sq-AL" smtClean="0"/>
              <a:t>7</a:t>
            </a:fld>
            <a:endParaRPr lang="sq-A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pc="0" dirty="0" smtClean="0">
              <a:solidFill>
                <a:srgbClr val="545454"/>
              </a:solidFill>
              <a:latin typeface="Poppins Medium Bold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Pika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2:Baza e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vetme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shtetërore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me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informacion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mbi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1200" spc="0" dirty="0" err="1" smtClean="0">
                <a:solidFill>
                  <a:srgbClr val="545454"/>
                </a:solidFill>
                <a:latin typeface="Poppins Medium Bold"/>
              </a:rPr>
              <a:t>adresat</a:t>
            </a:r>
            <a:r>
              <a:rPr lang="en-US" sz="1200" spc="0" dirty="0" smtClean="0">
                <a:solidFill>
                  <a:srgbClr val="545454"/>
                </a:solidFill>
                <a:latin typeface="Poppins Medium Bold"/>
              </a:rPr>
              <a:t>. </a:t>
            </a:r>
          </a:p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6A701-0067-4464-8A06-98AD3AA54723}" type="slidenum">
              <a:rPr lang="sq-AL" smtClean="0"/>
              <a:t>9</a:t>
            </a:fld>
            <a:endParaRPr lang="sq-A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9037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8001000" y="0"/>
            <a:ext cx="10287000" cy="1028700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0"/>
                  </a:moveTo>
                  <a:lnTo>
                    <a:pt x="6350000" y="6350000"/>
                  </a:lnTo>
                  <a:lnTo>
                    <a:pt x="1224280" y="635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7000"/>
              </a:blip>
              <a:stretch>
                <a:fillRect l="-24119" r="-24119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8283613" y="3117191"/>
            <a:ext cx="1543050" cy="4052619"/>
            <a:chOff x="0" y="0"/>
            <a:chExt cx="406400" cy="10673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1067356"/>
            </a:xfrm>
            <a:custGeom>
              <a:avLst/>
              <a:gdLst/>
              <a:ahLst/>
              <a:cxnLst/>
              <a:rect l="l" t="t" r="r" b="b"/>
              <a:pathLst>
                <a:path w="406400" h="1067356">
                  <a:moveTo>
                    <a:pt x="203200" y="0"/>
                  </a:moveTo>
                  <a:lnTo>
                    <a:pt x="0" y="0"/>
                  </a:lnTo>
                  <a:lnTo>
                    <a:pt x="203200" y="1067356"/>
                  </a:lnTo>
                  <a:lnTo>
                    <a:pt x="406400" y="106735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2828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203200" cy="1105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7957575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12001" y="3123706"/>
            <a:ext cx="6725104" cy="1454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 spc="-432">
                <a:solidFill>
                  <a:srgbClr val="028286"/>
                </a:solidFill>
                <a:latin typeface="Poppins Medium"/>
              </a:rPr>
              <a:t>PROJEKT LIGJI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2001" y="4823954"/>
            <a:ext cx="7671612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endParaRPr dirty="0"/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u="none" strike="noStrike" spc="-129" dirty="0" smtClean="0">
                <a:solidFill>
                  <a:srgbClr val="005A5D"/>
                </a:solidFill>
                <a:latin typeface="Poppins Medium"/>
              </a:rPr>
              <a:t>PËR </a:t>
            </a:r>
            <a:r>
              <a:rPr lang="en-US" sz="2400" u="none" strike="noStrike" spc="-129" dirty="0">
                <a:solidFill>
                  <a:srgbClr val="005A5D"/>
                </a:solidFill>
                <a:latin typeface="Poppins Medium"/>
              </a:rPr>
              <a:t>DISA SHTESA DHE NDRYSHIME NË LIGJIN NR. 9270, DATË 29.7.2004, “PËR SISTEMIN E ADRESAVE”, TË </a:t>
            </a:r>
            <a:r>
              <a:rPr lang="en-US" sz="2400" u="none" strike="noStrike" spc="-129" dirty="0" smtClean="0">
                <a:solidFill>
                  <a:srgbClr val="005A5D"/>
                </a:solidFill>
                <a:latin typeface="Poppins Medium"/>
              </a:rPr>
              <a:t>NDRYSHUAR</a:t>
            </a:r>
            <a:endParaRPr lang="en-US" sz="2400" u="none" strike="noStrike" spc="-129" dirty="0">
              <a:solidFill>
                <a:srgbClr val="005A5D"/>
              </a:solidFill>
              <a:latin typeface="Poppins Medium"/>
            </a:endParaRP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endParaRPr dirty="0"/>
          </a:p>
        </p:txBody>
      </p:sp>
      <p:sp>
        <p:nvSpPr>
          <p:cNvPr id="11" name="Freeform 11"/>
          <p:cNvSpPr/>
          <p:nvPr/>
        </p:nvSpPr>
        <p:spPr>
          <a:xfrm>
            <a:off x="1374989" y="7957575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21278" y="7957575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919033" y="8911387"/>
            <a:ext cx="5405568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1"/>
              </a:lnSpc>
            </a:pPr>
            <a:r>
              <a:rPr lang="en-US" sz="1765" spc="-95" dirty="0" smtClean="0">
                <a:solidFill>
                  <a:srgbClr val="A6A6A6"/>
                </a:solidFill>
                <a:latin typeface="Poppins Medium Bold"/>
              </a:rPr>
              <a:t>DREJTORIA E PËRGJITHSHME E GJENDJES CIVILE</a:t>
            </a:r>
            <a:endParaRPr lang="en-US" sz="1765" spc="-95" dirty="0">
              <a:solidFill>
                <a:srgbClr val="A6A6A6"/>
              </a:solidFill>
              <a:latin typeface="Poppins Medium Bold"/>
            </a:endParaRPr>
          </a:p>
        </p:txBody>
      </p:sp>
      <p:sp>
        <p:nvSpPr>
          <p:cNvPr id="14" name="AutoShape 14"/>
          <p:cNvSpPr/>
          <p:nvPr/>
        </p:nvSpPr>
        <p:spPr>
          <a:xfrm flipV="1">
            <a:off x="5715000" y="9029700"/>
            <a:ext cx="2667000" cy="0"/>
          </a:xfrm>
          <a:prstGeom prst="line">
            <a:avLst/>
          </a:prstGeom>
          <a:ln w="19050" cap="flat">
            <a:solidFill>
              <a:srgbClr val="005A5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q-AL" dirty="0"/>
          </a:p>
        </p:txBody>
      </p:sp>
      <p:sp>
        <p:nvSpPr>
          <p:cNvPr id="15" name="AutoShape 15"/>
          <p:cNvSpPr/>
          <p:nvPr/>
        </p:nvSpPr>
        <p:spPr>
          <a:xfrm flipV="1">
            <a:off x="0" y="9029701"/>
            <a:ext cx="838200" cy="0"/>
          </a:xfrm>
          <a:prstGeom prst="line">
            <a:avLst/>
          </a:prstGeom>
          <a:ln w="19050" cap="flat">
            <a:solidFill>
              <a:srgbClr val="005A5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9777" b="-977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7020306" y="1028700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6674017" y="1028700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6327728" y="1028700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27545" y="8994111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3834" y="8994111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20123" y="8994111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90297" y="4182848"/>
            <a:ext cx="8707405" cy="1654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751"/>
              </a:lnSpc>
            </a:pPr>
            <a:r>
              <a:rPr lang="en-US" sz="9108" spc="-491">
                <a:solidFill>
                  <a:srgbClr val="028286"/>
                </a:solidFill>
                <a:latin typeface="Poppins Medium Bold"/>
              </a:rPr>
              <a:t>FALEMINDERIT!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9037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5182422" y="3140930"/>
            <a:ext cx="765722" cy="0"/>
          </a:xfrm>
          <a:prstGeom prst="line">
            <a:avLst/>
          </a:prstGeom>
          <a:ln w="28575" cap="flat">
            <a:solidFill>
              <a:srgbClr val="005A5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-20693"/>
            <a:ext cx="5705538" cy="10421993"/>
            <a:chOff x="0" y="0"/>
            <a:chExt cx="7607384" cy="1389599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4114800" cy="13734434"/>
              <a:chOff x="0" y="0"/>
              <a:chExt cx="812800" cy="271297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271297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712975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712975"/>
                    </a:lnTo>
                    <a:lnTo>
                      <a:pt x="0" y="2712975"/>
                    </a:lnTo>
                    <a:close/>
                  </a:path>
                </a:pathLst>
              </a:custGeom>
              <a:solidFill>
                <a:srgbClr val="EAF4F4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2751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367533" y="161558"/>
              <a:ext cx="6239851" cy="13734434"/>
            </a:xfrm>
            <a:custGeom>
              <a:avLst/>
              <a:gdLst/>
              <a:ahLst/>
              <a:cxnLst/>
              <a:rect l="l" t="t" r="r" b="b"/>
              <a:pathLst>
                <a:path w="6239851" h="13734434">
                  <a:moveTo>
                    <a:pt x="0" y="0"/>
                  </a:moveTo>
                  <a:lnTo>
                    <a:pt x="6239851" y="0"/>
                  </a:lnTo>
                  <a:lnTo>
                    <a:pt x="6239851" y="13734433"/>
                  </a:lnTo>
                  <a:lnTo>
                    <a:pt x="0" y="13734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/>
              <a:stretch>
                <a:fillRect t="-5225" r="-17233" b="-1298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6101007" y="2477701"/>
            <a:ext cx="5395227" cy="1116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3"/>
              </a:lnSpc>
            </a:pPr>
            <a:r>
              <a:rPr lang="en-US" sz="6166" spc="-333">
                <a:solidFill>
                  <a:srgbClr val="005A5D"/>
                </a:solidFill>
                <a:latin typeface="Poppins Medium"/>
              </a:rPr>
              <a:t>PËRMBAJTJA</a:t>
            </a:r>
          </a:p>
        </p:txBody>
      </p:sp>
      <p:sp>
        <p:nvSpPr>
          <p:cNvPr id="10" name="Freeform 10"/>
          <p:cNvSpPr/>
          <p:nvPr/>
        </p:nvSpPr>
        <p:spPr>
          <a:xfrm>
            <a:off x="5525011" y="4482294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525011" y="5539475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525011" y="6345656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525011" y="7412161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110363" y="4007888"/>
            <a:ext cx="10453915" cy="1193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17"/>
              </a:lnSpc>
              <a:spcBef>
                <a:spcPct val="0"/>
              </a:spcBef>
            </a:pPr>
            <a:r>
              <a:rPr lang="en-US" sz="2619" spc="-141">
                <a:solidFill>
                  <a:srgbClr val="545454"/>
                </a:solidFill>
                <a:latin typeface="Poppins Medium Bold"/>
              </a:rPr>
              <a:t>PREZANTIMI I PROJEKT LIGJIT “PËR DISA SHTESA DHE NDRYSHIME NË LIGJIN NR. 9270, DATË 29.7.2004, “PËR SISTEMIN E ADRESAVE”, TË NDRYSHUAR”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04634" y="5491055"/>
            <a:ext cx="10750426" cy="414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7"/>
              </a:lnSpc>
            </a:pPr>
            <a:r>
              <a:rPr lang="en-US" sz="2619" spc="-141" dirty="0">
                <a:solidFill>
                  <a:srgbClr val="545454"/>
                </a:solidFill>
                <a:latin typeface="Poppins Medium Bold"/>
              </a:rPr>
              <a:t>ARSYET PËR NDËRMARRJEN E KËSAJ INICIATIVE LIGJORE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104634" y="6247373"/>
            <a:ext cx="11362824" cy="803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17"/>
              </a:lnSpc>
              <a:spcBef>
                <a:spcPct val="0"/>
              </a:spcBef>
            </a:pPr>
            <a:r>
              <a:rPr lang="en-US" sz="2619" spc="-141" dirty="0">
                <a:solidFill>
                  <a:srgbClr val="545454"/>
                </a:solidFill>
                <a:latin typeface="Poppins Medium Bold"/>
              </a:rPr>
              <a:t>ROLI I STRUKTURAVE PËRGJEGJËSE PËR PLANIFIKIMIN E  TERRITORIT NË BASHKI, SI NIVEL I PARË I VETËQEVERISJES VENDORE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10363" y="7328280"/>
            <a:ext cx="9401151" cy="412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17"/>
              </a:lnSpc>
              <a:spcBef>
                <a:spcPct val="0"/>
              </a:spcBef>
            </a:pPr>
            <a:r>
              <a:rPr lang="en-US" sz="2619" spc="-141" dirty="0">
                <a:solidFill>
                  <a:srgbClr val="545454"/>
                </a:solidFill>
                <a:latin typeface="Poppins Medium Bold"/>
              </a:rPr>
              <a:t>ROLI I DREJTORISË SË PËRGJTHSHME TË GJENDJES CIVILE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7633592" y="22456"/>
            <a:ext cx="249809" cy="10264544"/>
            <a:chOff x="0" y="0"/>
            <a:chExt cx="333079" cy="13686058"/>
          </a:xfrm>
        </p:grpSpPr>
        <p:sp>
          <p:nvSpPr>
            <p:cNvPr id="19" name="TextBox 19"/>
            <p:cNvSpPr txBox="1"/>
            <p:nvPr/>
          </p:nvSpPr>
          <p:spPr>
            <a:xfrm rot="5400000">
              <a:off x="-3132272" y="6647232"/>
              <a:ext cx="6626198" cy="361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3"/>
                </a:lnSpc>
              </a:pPr>
              <a:r>
                <a:rPr lang="en-US" sz="1700" spc="-91">
                  <a:solidFill>
                    <a:srgbClr val="A6A6A6"/>
                  </a:solidFill>
                  <a:latin typeface="Poppins Medium Bold"/>
                </a:rPr>
                <a:t>Drejtoria e Përgjithshme e Gjendjes Civile</a:t>
              </a:r>
            </a:p>
          </p:txBody>
        </p:sp>
        <p:sp>
          <p:nvSpPr>
            <p:cNvPr id="20" name="AutoShape 20"/>
            <p:cNvSpPr/>
            <p:nvPr/>
          </p:nvSpPr>
          <p:spPr>
            <a:xfrm>
              <a:off x="166539" y="9617163"/>
              <a:ext cx="0" cy="4068896"/>
            </a:xfrm>
            <a:prstGeom prst="line">
              <a:avLst/>
            </a:prstGeom>
            <a:ln w="38100" cap="flat">
              <a:solidFill>
                <a:srgbClr val="02828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147489" y="0"/>
              <a:ext cx="0" cy="4068896"/>
            </a:xfrm>
            <a:prstGeom prst="line">
              <a:avLst/>
            </a:prstGeom>
            <a:ln w="38100" cap="flat">
              <a:solidFill>
                <a:srgbClr val="028286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2" name="Freeform 13"/>
          <p:cNvSpPr/>
          <p:nvPr/>
        </p:nvSpPr>
        <p:spPr>
          <a:xfrm>
            <a:off x="5558297" y="8046781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17"/>
          <p:cNvSpPr txBox="1"/>
          <p:nvPr/>
        </p:nvSpPr>
        <p:spPr>
          <a:xfrm>
            <a:off x="6143649" y="7962900"/>
            <a:ext cx="9401151" cy="412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17"/>
              </a:lnSpc>
              <a:spcBef>
                <a:spcPct val="0"/>
              </a:spcBef>
            </a:pPr>
            <a:r>
              <a:rPr lang="en-US" sz="2619" spc="-141" dirty="0" smtClean="0">
                <a:solidFill>
                  <a:srgbClr val="545454"/>
                </a:solidFill>
                <a:latin typeface="Poppins Medium Bold"/>
              </a:rPr>
              <a:t>REZULTATI FINAL</a:t>
            </a:r>
            <a:endParaRPr lang="en-US" sz="2619" spc="-141" dirty="0">
              <a:solidFill>
                <a:srgbClr val="545454"/>
              </a:solidFill>
              <a:latin typeface="Poppins Medium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1903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32196" y="913104"/>
            <a:ext cx="15423608" cy="1164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87"/>
              </a:lnSpc>
              <a:spcBef>
                <a:spcPct val="0"/>
              </a:spcBef>
            </a:pPr>
            <a:r>
              <a:rPr lang="en-US" sz="3276" spc="-176" dirty="0">
                <a:solidFill>
                  <a:srgbClr val="005A5D"/>
                </a:solidFill>
                <a:latin typeface="Poppins Medium"/>
              </a:rPr>
              <a:t>PREZANTIMI I PROJEKT LIGJIT “PËR DISA SHTESA DHE NDRYSHIME NË LIGJIN NR. 9270, DATË 29.7.2004, “PËR SISTEMIN E ADRESAVE”, TË NDRYSHUAR”</a:t>
            </a:r>
          </a:p>
        </p:txBody>
      </p:sp>
      <p:sp>
        <p:nvSpPr>
          <p:cNvPr id="4" name="AutoShape 4"/>
          <p:cNvSpPr/>
          <p:nvPr/>
        </p:nvSpPr>
        <p:spPr>
          <a:xfrm>
            <a:off x="783951" y="1422400"/>
            <a:ext cx="489497" cy="0"/>
          </a:xfrm>
          <a:prstGeom prst="line">
            <a:avLst/>
          </a:prstGeom>
          <a:ln w="28575" cap="flat">
            <a:solidFill>
              <a:srgbClr val="02828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356317" y="2737909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3449" y="4769390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73449" y="7097063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34847" y="2701379"/>
            <a:ext cx="15096836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Qëllimi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endParaRPr dirty="0"/>
          </a:p>
        </p:txBody>
      </p:sp>
      <p:sp>
        <p:nvSpPr>
          <p:cNvPr id="9" name="TextBox 9"/>
          <p:cNvSpPr txBox="1"/>
          <p:nvPr/>
        </p:nvSpPr>
        <p:spPr>
          <a:xfrm>
            <a:off x="1754256" y="4682579"/>
            <a:ext cx="1542217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Elementet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Adresave</a:t>
            </a:r>
            <a:endParaRPr lang="en-US" sz="2521" spc="-136" dirty="0">
              <a:solidFill>
                <a:srgbClr val="545454"/>
              </a:solidFill>
              <a:latin typeface="Poppins Medium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54256" y="7044779"/>
            <a:ext cx="1550504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Ndryshimet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ndervite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 |  </a:t>
            </a:r>
            <a:r>
              <a:rPr lang="en-US" sz="2521" spc="-136" dirty="0" smtClean="0">
                <a:solidFill>
                  <a:srgbClr val="00B050"/>
                </a:solidFill>
                <a:latin typeface="Poppins Medium Bold"/>
              </a:rPr>
              <a:t>2004  -  2008  -  2016</a:t>
            </a:r>
            <a:endParaRPr lang="en-US" sz="2521" spc="-136" dirty="0">
              <a:solidFill>
                <a:srgbClr val="00B050"/>
              </a:solidFill>
              <a:latin typeface="Poppins Medium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7658270" y="0"/>
            <a:ext cx="249809" cy="10264544"/>
            <a:chOff x="0" y="0"/>
            <a:chExt cx="333079" cy="13686058"/>
          </a:xfrm>
        </p:grpSpPr>
        <p:sp>
          <p:nvSpPr>
            <p:cNvPr id="12" name="TextBox 12"/>
            <p:cNvSpPr txBox="1"/>
            <p:nvPr/>
          </p:nvSpPr>
          <p:spPr>
            <a:xfrm rot="5400000">
              <a:off x="-3132272" y="6647232"/>
              <a:ext cx="6626198" cy="361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3"/>
                </a:lnSpc>
              </a:pPr>
              <a:r>
                <a:rPr lang="en-US" sz="1700" spc="-91">
                  <a:solidFill>
                    <a:srgbClr val="A6A6A6"/>
                  </a:solidFill>
                  <a:latin typeface="Poppins Medium Bold"/>
                </a:rPr>
                <a:t>Drejtoria e Përgjithshme e Gjendjes Civile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166539" y="9617163"/>
              <a:ext cx="0" cy="4068896"/>
            </a:xfrm>
            <a:prstGeom prst="line">
              <a:avLst/>
            </a:prstGeom>
            <a:ln w="38100" cap="flat">
              <a:solidFill>
                <a:srgbClr val="02828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147489" y="0"/>
              <a:ext cx="0" cy="4068896"/>
            </a:xfrm>
            <a:prstGeom prst="line">
              <a:avLst/>
            </a:prstGeom>
            <a:ln w="38100" cap="flat">
              <a:solidFill>
                <a:srgbClr val="028286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1903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25268" y="989614"/>
            <a:ext cx="15423608" cy="716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67"/>
              </a:lnSpc>
              <a:spcBef>
                <a:spcPct val="0"/>
              </a:spcBef>
            </a:pPr>
            <a:r>
              <a:rPr lang="en-US" sz="3976" spc="-214">
                <a:solidFill>
                  <a:srgbClr val="005A5D"/>
                </a:solidFill>
                <a:latin typeface="Poppins Medium"/>
              </a:rPr>
              <a:t>ARSYET PËR NDËRMARRJEN E KËSAJ INICIATIVE LIGJORE</a:t>
            </a:r>
          </a:p>
        </p:txBody>
      </p:sp>
      <p:sp>
        <p:nvSpPr>
          <p:cNvPr id="4" name="AutoShape 4"/>
          <p:cNvSpPr/>
          <p:nvPr/>
        </p:nvSpPr>
        <p:spPr>
          <a:xfrm>
            <a:off x="783951" y="1422400"/>
            <a:ext cx="489497" cy="0"/>
          </a:xfrm>
          <a:prstGeom prst="line">
            <a:avLst/>
          </a:prstGeom>
          <a:ln w="28575" cap="flat">
            <a:solidFill>
              <a:srgbClr val="02828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273449" y="4003670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73449" y="5427829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73930" y="2630101"/>
            <a:ext cx="15096836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Menaxhimi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i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problematikave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akumuluara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ndervite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4256" y="3916859"/>
            <a:ext cx="15422175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Sanksione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te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reja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per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Bashkite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dhe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njesite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planifikimit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te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territorit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.</a:t>
            </a:r>
            <a:endParaRPr lang="en-US" sz="2521" spc="-136" dirty="0">
              <a:solidFill>
                <a:srgbClr val="545454"/>
              </a:solidFill>
              <a:latin typeface="Poppins Medium Bold"/>
            </a:endParaRPr>
          </a:p>
          <a:p>
            <a:pPr algn="just">
              <a:lnSpc>
                <a:spcPts val="3000"/>
              </a:lnSpc>
            </a:pPr>
            <a:endParaRPr dirty="0"/>
          </a:p>
        </p:txBody>
      </p:sp>
      <p:sp>
        <p:nvSpPr>
          <p:cNvPr id="11" name="TextBox 11"/>
          <p:cNvSpPr txBox="1"/>
          <p:nvPr/>
        </p:nvSpPr>
        <p:spPr>
          <a:xfrm>
            <a:off x="1837125" y="5368379"/>
            <a:ext cx="1542217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Kodi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unik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adresës</a:t>
            </a:r>
            <a:endParaRPr lang="en-US" sz="2521" spc="-136" dirty="0">
              <a:solidFill>
                <a:srgbClr val="545454"/>
              </a:solidFill>
              <a:latin typeface="Poppins Medium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7658270" y="0"/>
            <a:ext cx="249809" cy="10264544"/>
            <a:chOff x="0" y="0"/>
            <a:chExt cx="333079" cy="13686058"/>
          </a:xfrm>
        </p:grpSpPr>
        <p:sp>
          <p:nvSpPr>
            <p:cNvPr id="14" name="TextBox 14"/>
            <p:cNvSpPr txBox="1"/>
            <p:nvPr/>
          </p:nvSpPr>
          <p:spPr>
            <a:xfrm rot="5400000">
              <a:off x="-3132272" y="6647232"/>
              <a:ext cx="6626198" cy="361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3"/>
                </a:lnSpc>
              </a:pPr>
              <a:r>
                <a:rPr lang="en-US" sz="1700" spc="-91">
                  <a:solidFill>
                    <a:srgbClr val="A6A6A6"/>
                  </a:solidFill>
                  <a:latin typeface="Poppins Medium Bold"/>
                </a:rPr>
                <a:t>Drejtoria e Përgjithshme e Gjendjes Civile</a:t>
              </a: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166539" y="9617163"/>
              <a:ext cx="0" cy="4068896"/>
            </a:xfrm>
            <a:prstGeom prst="line">
              <a:avLst/>
            </a:prstGeom>
            <a:ln w="38100" cap="flat">
              <a:solidFill>
                <a:srgbClr val="02828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147489" y="0"/>
              <a:ext cx="0" cy="4068896"/>
            </a:xfrm>
            <a:prstGeom prst="line">
              <a:avLst/>
            </a:prstGeom>
            <a:ln w="38100" cap="flat">
              <a:solidFill>
                <a:srgbClr val="028286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7" name="Freeform 6"/>
          <p:cNvSpPr/>
          <p:nvPr/>
        </p:nvSpPr>
        <p:spPr>
          <a:xfrm>
            <a:off x="1295400" y="2669511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q-A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903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25268" y="989614"/>
            <a:ext cx="15423608" cy="716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67"/>
              </a:lnSpc>
              <a:spcBef>
                <a:spcPct val="0"/>
              </a:spcBef>
            </a:pPr>
            <a:r>
              <a:rPr lang="en-US" sz="3976" spc="-214">
                <a:solidFill>
                  <a:srgbClr val="005A5D"/>
                </a:solidFill>
                <a:latin typeface="Poppins Medium"/>
              </a:rPr>
              <a:t>PROJEKT VENDIMI PËR KODIN UNIK TË ADRESËS</a:t>
            </a:r>
          </a:p>
        </p:txBody>
      </p:sp>
      <p:sp>
        <p:nvSpPr>
          <p:cNvPr id="4" name="AutoShape 4"/>
          <p:cNvSpPr/>
          <p:nvPr/>
        </p:nvSpPr>
        <p:spPr>
          <a:xfrm>
            <a:off x="783951" y="1422400"/>
            <a:ext cx="489497" cy="0"/>
          </a:xfrm>
          <a:prstGeom prst="line">
            <a:avLst/>
          </a:prstGeom>
          <a:ln w="28575" cap="flat">
            <a:solidFill>
              <a:srgbClr val="02828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325268" y="2541303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3449" y="3873588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73449" y="6859620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03798" y="2433494"/>
            <a:ext cx="15096836" cy="3079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21" spc="-136">
                <a:solidFill>
                  <a:srgbClr val="545454"/>
                </a:solidFill>
                <a:latin typeface="Poppins Medium Bold"/>
              </a:rPr>
              <a:t>Ky projekt vendim synon përmirësimin e sistemit të adresave dhe optizimin në tërësi të shërbimeve publike, përfitues të të cilëve janë pa përjashtim të gjithë shtetasit.</a:t>
            </a:r>
          </a:p>
          <a:p>
            <a:pPr algn="just">
              <a:lnSpc>
                <a:spcPts val="3000"/>
              </a:lnSpc>
            </a:pPr>
            <a:endParaRPr/>
          </a:p>
          <a:p>
            <a:pPr algn="just">
              <a:lnSpc>
                <a:spcPts val="3000"/>
              </a:lnSpc>
            </a:pPr>
            <a:r>
              <a:rPr lang="en-US" sz="2521" spc="-136">
                <a:solidFill>
                  <a:srgbClr val="545454"/>
                </a:solidFill>
                <a:latin typeface="Poppins Medium Bold"/>
              </a:rPr>
              <a:t>Në vijimësi të procesit të adresimit të pjesëve të territorit publik, informacioni për adresat e ndërtesave do të standardizohet nëpërmjet kodit unik të adresës, i cili përbën një ndër elementët e saj, në mënyrë që të sigurohet një strukturë korrekte e adresës, që përmban informacion specifik të të dhënave të vendbanimit të shtetasve.</a:t>
            </a:r>
          </a:p>
          <a:p>
            <a:pPr algn="just">
              <a:lnSpc>
                <a:spcPts val="30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803798" y="5681523"/>
            <a:ext cx="15096836" cy="3079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21" spc="-136">
                <a:solidFill>
                  <a:srgbClr val="545454"/>
                </a:solidFill>
                <a:latin typeface="Poppins Medium Bold"/>
              </a:rPr>
              <a:t>Metodologjia e aplikuar për standardizimin e kodit unik të adresës i referohet modelit të propozuar prej 18 (tetëmbëdhjetë) karakteresh në total sipas modelit logjik, ku 2 (dy) karakteret e para i përcaktojnë bashkinë dhe karakteret e tretë dhe të katërt përcaktojnë kodin postar. Karakteret e nëntë, të dhjetë, të njëmbëdhjetë, të dymbëdhjetë, trembëdhjetë i korrespondojnë numrit ekzistues të hyrjes. Karakteri i katërmbëdhjetë tregon pozicionimin e apartarmentit nën tokë / mbi tokë.</a:t>
            </a:r>
          </a:p>
          <a:p>
            <a:pPr algn="just">
              <a:lnSpc>
                <a:spcPts val="3000"/>
              </a:lnSpc>
            </a:pPr>
            <a:r>
              <a:rPr lang="en-US" sz="2521" spc="-136">
                <a:solidFill>
                  <a:srgbClr val="545454"/>
                </a:solidFill>
                <a:latin typeface="Poppins Medium Bold"/>
              </a:rPr>
              <a:t>Karakteri i pesëmbëdhjetë, gjashtëmbëdhjetë, shtatëmbëdhjetë dhe tetëmbëdhjetë i korrespondin numrit ekzistues të apartmentit.</a:t>
            </a:r>
          </a:p>
          <a:p>
            <a:pPr algn="just">
              <a:lnSpc>
                <a:spcPts val="3000"/>
              </a:lnSpc>
            </a:pPr>
            <a:endParaRPr/>
          </a:p>
        </p:txBody>
      </p:sp>
      <p:grpSp>
        <p:nvGrpSpPr>
          <p:cNvPr id="10" name="Group 10"/>
          <p:cNvGrpSpPr/>
          <p:nvPr/>
        </p:nvGrpSpPr>
        <p:grpSpPr>
          <a:xfrm>
            <a:off x="17658270" y="0"/>
            <a:ext cx="249809" cy="10264544"/>
            <a:chOff x="0" y="0"/>
            <a:chExt cx="333079" cy="13686058"/>
          </a:xfrm>
        </p:grpSpPr>
        <p:sp>
          <p:nvSpPr>
            <p:cNvPr id="11" name="TextBox 11"/>
            <p:cNvSpPr txBox="1"/>
            <p:nvPr/>
          </p:nvSpPr>
          <p:spPr>
            <a:xfrm rot="5400000">
              <a:off x="-3132272" y="6647232"/>
              <a:ext cx="6626198" cy="361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3"/>
                </a:lnSpc>
              </a:pPr>
              <a:r>
                <a:rPr lang="en-US" sz="1700" spc="-91">
                  <a:solidFill>
                    <a:srgbClr val="A6A6A6"/>
                  </a:solidFill>
                  <a:latin typeface="Poppins Medium Bold"/>
                </a:rPr>
                <a:t>Drejtoria e Përgjithshme e Gjendjes Civile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166539" y="9617163"/>
              <a:ext cx="0" cy="4068896"/>
            </a:xfrm>
            <a:prstGeom prst="line">
              <a:avLst/>
            </a:prstGeom>
            <a:ln w="38100" cap="flat">
              <a:solidFill>
                <a:srgbClr val="02828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147489" y="0"/>
              <a:ext cx="0" cy="4068896"/>
            </a:xfrm>
            <a:prstGeom prst="line">
              <a:avLst/>
            </a:prstGeom>
            <a:ln w="38100" cap="flat">
              <a:solidFill>
                <a:srgbClr val="028286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9037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783951" y="1422400"/>
            <a:ext cx="489497" cy="0"/>
          </a:xfrm>
          <a:prstGeom prst="line">
            <a:avLst/>
          </a:prstGeom>
          <a:ln w="28575" cap="flat">
            <a:solidFill>
              <a:srgbClr val="02828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7658270" y="0"/>
            <a:ext cx="249809" cy="10264544"/>
            <a:chOff x="0" y="0"/>
            <a:chExt cx="333079" cy="13686058"/>
          </a:xfrm>
        </p:grpSpPr>
        <p:sp>
          <p:nvSpPr>
            <p:cNvPr id="5" name="TextBox 5"/>
            <p:cNvSpPr txBox="1"/>
            <p:nvPr/>
          </p:nvSpPr>
          <p:spPr>
            <a:xfrm rot="5400000">
              <a:off x="-3132272" y="6647232"/>
              <a:ext cx="6626198" cy="361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3"/>
                </a:lnSpc>
              </a:pPr>
              <a:r>
                <a:rPr lang="en-US" sz="1700" spc="-91">
                  <a:solidFill>
                    <a:srgbClr val="A6A6A6"/>
                  </a:solidFill>
                  <a:latin typeface="Poppins Medium Bold"/>
                </a:rPr>
                <a:t>Drejtoria e Përgjithshme e Gjendjes Civile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166539" y="9617163"/>
              <a:ext cx="0" cy="4068896"/>
            </a:xfrm>
            <a:prstGeom prst="line">
              <a:avLst/>
            </a:prstGeom>
            <a:ln w="38100" cap="flat">
              <a:solidFill>
                <a:srgbClr val="02828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147489" y="0"/>
              <a:ext cx="0" cy="4068896"/>
            </a:xfrm>
            <a:prstGeom prst="line">
              <a:avLst/>
            </a:prstGeom>
            <a:ln w="38100" cap="flat">
              <a:solidFill>
                <a:srgbClr val="028286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8" name="Freeform 8"/>
          <p:cNvSpPr/>
          <p:nvPr/>
        </p:nvSpPr>
        <p:spPr>
          <a:xfrm>
            <a:off x="3633865" y="2573738"/>
            <a:ext cx="11035310" cy="5139524"/>
          </a:xfrm>
          <a:custGeom>
            <a:avLst/>
            <a:gdLst/>
            <a:ahLst/>
            <a:cxnLst/>
            <a:rect l="l" t="t" r="r" b="b"/>
            <a:pathLst>
              <a:path w="11035310" h="5139524">
                <a:moveTo>
                  <a:pt x="0" y="0"/>
                </a:moveTo>
                <a:lnTo>
                  <a:pt x="11035310" y="0"/>
                </a:lnTo>
                <a:lnTo>
                  <a:pt x="11035310" y="5139524"/>
                </a:lnTo>
                <a:lnTo>
                  <a:pt x="0" y="513952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545" r="-408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25268" y="989614"/>
            <a:ext cx="15423608" cy="716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67"/>
              </a:lnSpc>
              <a:spcBef>
                <a:spcPct val="0"/>
              </a:spcBef>
            </a:pPr>
            <a:r>
              <a:rPr lang="en-US" sz="3976" spc="-214">
                <a:solidFill>
                  <a:srgbClr val="005A5D"/>
                </a:solidFill>
                <a:latin typeface="Poppins Medium"/>
              </a:rPr>
              <a:t>PROJEKT VENDIMI PËR KODIN UNIK TË ADRESËS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1903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78726" y="360533"/>
            <a:ext cx="16071863" cy="1422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67"/>
              </a:lnSpc>
            </a:pPr>
            <a:r>
              <a:rPr lang="en-US" sz="3976" spc="-214" dirty="0">
                <a:solidFill>
                  <a:srgbClr val="005A5D"/>
                </a:solidFill>
                <a:latin typeface="Poppins Medium"/>
              </a:rPr>
              <a:t>ROLI I STRUKTURAVE PËRGJEGJËSE PËR </a:t>
            </a:r>
            <a:r>
              <a:rPr lang="en-US" sz="3976" spc="-214" dirty="0" smtClean="0">
                <a:solidFill>
                  <a:srgbClr val="005A5D"/>
                </a:solidFill>
                <a:latin typeface="Poppins Medium"/>
              </a:rPr>
              <a:t>PLANIFIKIMIN E TERRITORIT NË BASHKI, SI NIVEL I PARË I VETËQEVERISJES VENDORE</a:t>
            </a:r>
            <a:endParaRPr lang="en-US" sz="3976" spc="-214" dirty="0">
              <a:solidFill>
                <a:srgbClr val="005A5D"/>
              </a:solidFill>
              <a:latin typeface="Poppins Medium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837410" y="793319"/>
            <a:ext cx="489497" cy="0"/>
          </a:xfrm>
          <a:prstGeom prst="line">
            <a:avLst/>
          </a:prstGeom>
          <a:ln w="28575" cap="flat">
            <a:solidFill>
              <a:srgbClr val="02828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326907" y="2196488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26907" y="3392325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26907" y="5228731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26907" y="7869658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90"/>
                </a:lnTo>
                <a:lnTo>
                  <a:pt x="0" y="26419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05437" y="2088680"/>
            <a:ext cx="15096836" cy="269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Dhënës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informacioni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janë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strukturat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përgjegjëse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autoritetet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për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planifikimin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dhe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zhvillimin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territorit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nivel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bashkie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,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si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nivel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parë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vetëqeverisjes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vendore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,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cilat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kryejnë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përditësimin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e RKA-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së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. </a:t>
            </a:r>
          </a:p>
          <a:p>
            <a:pPr algn="just">
              <a:lnSpc>
                <a:spcPts val="3000"/>
              </a:lnSpc>
            </a:pPr>
            <a:endParaRPr dirty="0"/>
          </a:p>
          <a:p>
            <a:pPr algn="just">
              <a:lnSpc>
                <a:spcPts val="3000"/>
              </a:lnSpc>
            </a:pP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Këto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struktura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përditësojnë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rregullisht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gjithë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informacionin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RKA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për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pjesë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territorit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publik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dhe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ndërtesat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nën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juridiksionin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territorial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tyre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.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Ato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dentifikojnë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zonat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qarkullimit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civil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paemërtuara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,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identifikojnë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ndërtesat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,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hyrjet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dhe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apartamentet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panumërtuara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dhe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informojnë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kryetarin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bashkisë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/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njësisë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administrative.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3618" y="5092257"/>
            <a:ext cx="15096836" cy="3841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Përgjegjësia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për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vendosjen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tabelave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si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për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procesin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e 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emërtimit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si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treguesi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fizik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emërtimit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zonës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qarkullimit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civil 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dhe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numërtimit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si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treguesi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fizik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numërtimit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brendshëm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dhe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jashtëm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ndërtesës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zonën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qarkullimit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civil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është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bashkisë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si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organ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nivelit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parë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vetëqeverisjes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vendore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.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Sipas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parashikimeve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këtij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projektligji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,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dyja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këto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procese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(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emërtim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,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numërtim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)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duhet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realizohen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brenda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90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ditëve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nga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miratimi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ligjit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.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Shpenzimet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për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realizimin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këtyre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proceseve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parashikohet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që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mbulohen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nga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buxheti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Bashkisë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,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artikulli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602.</a:t>
            </a:r>
          </a:p>
          <a:p>
            <a:pPr algn="just">
              <a:lnSpc>
                <a:spcPts val="3000"/>
              </a:lnSpc>
            </a:pPr>
            <a:endParaRPr dirty="0"/>
          </a:p>
          <a:p>
            <a:pPr algn="just">
              <a:lnSpc>
                <a:spcPts val="3000"/>
              </a:lnSpc>
            </a:pP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Projektligji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parashikon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që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ky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proces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udhëhiqet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nga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Kryetari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bashkisë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,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ngarkuar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me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përgjegjësinë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kontrollit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dhe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raportimit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për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ecurinë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tij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Drejtorinë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Përgjithshme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Gjendjes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Civile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. </a:t>
            </a:r>
          </a:p>
          <a:p>
            <a:pPr algn="just">
              <a:lnSpc>
                <a:spcPts val="3000"/>
              </a:lnSpc>
            </a:pPr>
            <a:endParaRPr dirty="0"/>
          </a:p>
        </p:txBody>
      </p:sp>
      <p:grpSp>
        <p:nvGrpSpPr>
          <p:cNvPr id="11" name="Group 11"/>
          <p:cNvGrpSpPr/>
          <p:nvPr/>
        </p:nvGrpSpPr>
        <p:grpSpPr>
          <a:xfrm>
            <a:off x="17658270" y="0"/>
            <a:ext cx="249809" cy="10264544"/>
            <a:chOff x="0" y="0"/>
            <a:chExt cx="333079" cy="13686058"/>
          </a:xfrm>
        </p:grpSpPr>
        <p:sp>
          <p:nvSpPr>
            <p:cNvPr id="12" name="TextBox 12"/>
            <p:cNvSpPr txBox="1"/>
            <p:nvPr/>
          </p:nvSpPr>
          <p:spPr>
            <a:xfrm rot="5400000">
              <a:off x="-3132272" y="6647232"/>
              <a:ext cx="6626198" cy="361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3"/>
                </a:lnSpc>
              </a:pPr>
              <a:r>
                <a:rPr lang="en-US" sz="1700" spc="-91">
                  <a:solidFill>
                    <a:srgbClr val="A6A6A6"/>
                  </a:solidFill>
                  <a:latin typeface="Poppins Medium Bold"/>
                </a:rPr>
                <a:t>Drejtoria e Përgjithshme e Gjendjes Civile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166539" y="9617163"/>
              <a:ext cx="0" cy="4068896"/>
            </a:xfrm>
            <a:prstGeom prst="line">
              <a:avLst/>
            </a:prstGeom>
            <a:ln w="38100" cap="flat">
              <a:solidFill>
                <a:srgbClr val="02828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147489" y="0"/>
              <a:ext cx="0" cy="4068896"/>
            </a:xfrm>
            <a:prstGeom prst="line">
              <a:avLst/>
            </a:prstGeom>
            <a:ln w="38100" cap="flat">
              <a:solidFill>
                <a:srgbClr val="028286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903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25268" y="989614"/>
            <a:ext cx="16071863" cy="717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67"/>
              </a:lnSpc>
            </a:pPr>
            <a:r>
              <a:rPr lang="en-US" sz="3976" spc="-214" dirty="0">
                <a:solidFill>
                  <a:srgbClr val="005A5D"/>
                </a:solidFill>
                <a:latin typeface="Poppins Medium"/>
              </a:rPr>
              <a:t>ROLI I DREJTORISË SË PËRGJTHSHME TË GJENDJES CIVILE</a:t>
            </a:r>
          </a:p>
        </p:txBody>
      </p:sp>
      <p:sp>
        <p:nvSpPr>
          <p:cNvPr id="4" name="AutoShape 4"/>
          <p:cNvSpPr/>
          <p:nvPr/>
        </p:nvSpPr>
        <p:spPr>
          <a:xfrm>
            <a:off x="783951" y="1422400"/>
            <a:ext cx="489497" cy="0"/>
          </a:xfrm>
          <a:prstGeom prst="line">
            <a:avLst/>
          </a:prstGeom>
          <a:ln w="28575" cap="flat">
            <a:solidFill>
              <a:srgbClr val="02828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356317" y="2737909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3449" y="4679711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34847" y="2630101"/>
            <a:ext cx="15096836" cy="1555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21" spc="-136">
                <a:solidFill>
                  <a:srgbClr val="545454"/>
                </a:solidFill>
                <a:latin typeface="Poppins Medium Bold"/>
              </a:rPr>
              <a:t>Drejtoria e Përgjithshme e Gjendjes Civile ka rol monitorues në bazë të informacionit që do të sigurohet nga baza e të dhënave të Regjistrit Kombëtar të Adresave (RKA), sipas çdo veprimi përditësimi nga zyrat e urbanistikës në bashki / strukturat përgjegjëse në autoritetet e territorit në nivel bashkie, përgjegjëse për planifikimin e territorit që kryhet në Regjistrin Kombëtar të Adresave (RKA)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12781" y="4541824"/>
            <a:ext cx="15096836" cy="1555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Drejtoria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Përgjithshme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Gjendjes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Civile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, e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ngarkuar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me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krijimin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dhe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administrimin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e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Regjistrit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Kombëtar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Adresave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,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vendos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sanksione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administrative: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gjoba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vlerën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10.000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lekë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,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për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çdo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pjesë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territorit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publik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që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do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rezultojë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e pa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emërtuar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si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dhe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për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çdo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ndërtesë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që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do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rezultojnë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panumërtuara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. </a:t>
            </a:r>
            <a:endParaRPr lang="en-US" sz="2521" spc="-136" dirty="0">
              <a:solidFill>
                <a:srgbClr val="545454"/>
              </a:solidFill>
              <a:latin typeface="Poppins Medium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7658270" y="0"/>
            <a:ext cx="249809" cy="10264544"/>
            <a:chOff x="0" y="0"/>
            <a:chExt cx="333079" cy="13686058"/>
          </a:xfrm>
        </p:grpSpPr>
        <p:sp>
          <p:nvSpPr>
            <p:cNvPr id="12" name="TextBox 12"/>
            <p:cNvSpPr txBox="1"/>
            <p:nvPr/>
          </p:nvSpPr>
          <p:spPr>
            <a:xfrm rot="5400000">
              <a:off x="-3132272" y="6647232"/>
              <a:ext cx="6626198" cy="361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3"/>
                </a:lnSpc>
              </a:pPr>
              <a:r>
                <a:rPr lang="en-US" sz="1700" spc="-91">
                  <a:solidFill>
                    <a:srgbClr val="A6A6A6"/>
                  </a:solidFill>
                  <a:latin typeface="Poppins Medium Bold"/>
                </a:rPr>
                <a:t>Drejtoria e Përgjithshme e Gjendjes Civile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166539" y="9617163"/>
              <a:ext cx="0" cy="4068896"/>
            </a:xfrm>
            <a:prstGeom prst="line">
              <a:avLst/>
            </a:prstGeom>
            <a:ln w="38100" cap="flat">
              <a:solidFill>
                <a:srgbClr val="02828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147489" y="0"/>
              <a:ext cx="0" cy="4068896"/>
            </a:xfrm>
            <a:prstGeom prst="line">
              <a:avLst/>
            </a:prstGeom>
            <a:ln w="38100" cap="flat">
              <a:solidFill>
                <a:srgbClr val="028286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1903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25268" y="989614"/>
            <a:ext cx="16071863" cy="681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67"/>
              </a:lnSpc>
            </a:pPr>
            <a:r>
              <a:rPr lang="en-US" sz="3976" spc="-214" dirty="0" smtClean="0">
                <a:solidFill>
                  <a:srgbClr val="005A5D"/>
                </a:solidFill>
                <a:latin typeface="Poppins Medium"/>
              </a:rPr>
              <a:t>REZULTATI FINAL</a:t>
            </a:r>
            <a:endParaRPr lang="en-US" sz="3976" spc="-214" dirty="0">
              <a:solidFill>
                <a:srgbClr val="005A5D"/>
              </a:solidFill>
              <a:latin typeface="Poppins Medium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83951" y="1422400"/>
            <a:ext cx="489497" cy="0"/>
          </a:xfrm>
          <a:prstGeom prst="line">
            <a:avLst/>
          </a:prstGeom>
          <a:ln w="28575" cap="flat">
            <a:solidFill>
              <a:srgbClr val="02828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356317" y="2737909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3449" y="4679711"/>
            <a:ext cx="264189" cy="264189"/>
          </a:xfrm>
          <a:custGeom>
            <a:avLst/>
            <a:gdLst/>
            <a:ahLst/>
            <a:cxnLst/>
            <a:rect l="l" t="t" r="r" b="b"/>
            <a:pathLst>
              <a:path w="264189" h="264189">
                <a:moveTo>
                  <a:pt x="0" y="0"/>
                </a:moveTo>
                <a:lnTo>
                  <a:pt x="264189" y="0"/>
                </a:lnTo>
                <a:lnTo>
                  <a:pt x="264189" y="264189"/>
                </a:lnTo>
                <a:lnTo>
                  <a:pt x="0" y="26418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12781" y="4610100"/>
            <a:ext cx="15096836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RKA,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burimi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i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vetëm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i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adresave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për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çdo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institucion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dhe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qytetar</a:t>
            </a:r>
            <a:endParaRPr lang="en-US" sz="2521" spc="-136" dirty="0" smtClean="0">
              <a:solidFill>
                <a:srgbClr val="545454"/>
              </a:solidFill>
              <a:latin typeface="Poppins Medium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28800" y="2705100"/>
            <a:ext cx="15096836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P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jesë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territorit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publik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emërtuara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>
                <a:solidFill>
                  <a:srgbClr val="545454"/>
                </a:solidFill>
                <a:latin typeface="Poppins Medium Bold"/>
              </a:rPr>
              <a:t>dhe</a:t>
            </a:r>
            <a:r>
              <a:rPr lang="en-US" sz="2521" spc="-136" dirty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ndërtesa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të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 </a:t>
            </a:r>
            <a:r>
              <a:rPr lang="en-US" sz="2521" spc="-136" dirty="0" err="1" smtClean="0">
                <a:solidFill>
                  <a:srgbClr val="545454"/>
                </a:solidFill>
                <a:latin typeface="Poppins Medium Bold"/>
              </a:rPr>
              <a:t>numërtuara</a:t>
            </a:r>
            <a:r>
              <a:rPr lang="en-US" sz="2521" spc="-136" dirty="0" smtClean="0">
                <a:solidFill>
                  <a:srgbClr val="545454"/>
                </a:solidFill>
                <a:latin typeface="Poppins Medium Bold"/>
              </a:rPr>
              <a:t>.</a:t>
            </a:r>
            <a:endParaRPr lang="en-US" sz="2521" spc="-136" dirty="0">
              <a:solidFill>
                <a:srgbClr val="545454"/>
              </a:solidFill>
              <a:latin typeface="Poppins Medium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7658270" y="0"/>
            <a:ext cx="249809" cy="10264544"/>
            <a:chOff x="0" y="0"/>
            <a:chExt cx="333079" cy="13686058"/>
          </a:xfrm>
        </p:grpSpPr>
        <p:sp>
          <p:nvSpPr>
            <p:cNvPr id="12" name="TextBox 12"/>
            <p:cNvSpPr txBox="1"/>
            <p:nvPr/>
          </p:nvSpPr>
          <p:spPr>
            <a:xfrm rot="5400000">
              <a:off x="-3132272" y="6647232"/>
              <a:ext cx="6626198" cy="361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3"/>
                </a:lnSpc>
              </a:pPr>
              <a:r>
                <a:rPr lang="en-US" sz="1700" spc="-91">
                  <a:solidFill>
                    <a:srgbClr val="A6A6A6"/>
                  </a:solidFill>
                  <a:latin typeface="Poppins Medium Bold"/>
                </a:rPr>
                <a:t>Drejtoria e Përgjithshme e Gjendjes Civile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166539" y="9617163"/>
              <a:ext cx="0" cy="4068896"/>
            </a:xfrm>
            <a:prstGeom prst="line">
              <a:avLst/>
            </a:prstGeom>
            <a:ln w="38100" cap="flat">
              <a:solidFill>
                <a:srgbClr val="02828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147489" y="0"/>
              <a:ext cx="0" cy="4068896"/>
            </a:xfrm>
            <a:prstGeom prst="line">
              <a:avLst/>
            </a:prstGeom>
            <a:ln w="38100" cap="flat">
              <a:solidFill>
                <a:srgbClr val="028286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1182</Words>
  <Application>Microsoft Office PowerPoint</Application>
  <PresentationFormat>Custom</PresentationFormat>
  <Paragraphs>64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Poppins Medium</vt:lpstr>
      <vt:lpstr>Poppins Medium Bold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prezantim ligji i adresave</dc:title>
  <dc:creator>Eagle-SC</dc:creator>
  <cp:lastModifiedBy>GJC</cp:lastModifiedBy>
  <cp:revision>7</cp:revision>
  <dcterms:created xsi:type="dcterms:W3CDTF">2006-08-16T00:00:00Z</dcterms:created>
  <dcterms:modified xsi:type="dcterms:W3CDTF">2023-12-04T09:46:01Z</dcterms:modified>
  <dc:identifier>DAF1uo2mDb4</dc:identifier>
</cp:coreProperties>
</file>