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64_E3D2ABAD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1">
  <p:sldMasterIdLst>
    <p:sldMasterId id="2147483648" r:id="rId1"/>
  </p:sldMasterIdLst>
  <p:notesMasterIdLst>
    <p:notesMasterId r:id="rId10"/>
  </p:notesMasterIdLst>
  <p:sldIdLst>
    <p:sldId id="354" r:id="rId2"/>
    <p:sldId id="356" r:id="rId3"/>
    <p:sldId id="380" r:id="rId4"/>
    <p:sldId id="381" r:id="rId5"/>
    <p:sldId id="382" r:id="rId6"/>
    <p:sldId id="383" r:id="rId7"/>
    <p:sldId id="384" r:id="rId8"/>
    <p:sldId id="3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3E5374-A70D-45C5-A30C-03EB8380A6F5}">
          <p14:sldIdLst>
            <p14:sldId id="354"/>
            <p14:sldId id="356"/>
            <p14:sldId id="380"/>
            <p14:sldId id="381"/>
            <p14:sldId id="382"/>
            <p14:sldId id="383"/>
            <p14:sldId id="384"/>
            <p14:sldId id="385"/>
          </p14:sldIdLst>
        </p14:section>
        <p14:section name="Untitled Section" id="{7B5B9E73-7812-4A29-95A2-C215D05DE1A8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D726BF1-5AEF-1CC3-0D06-15A7A39EA7FB}" name="Ketrin Zeno" initials="KZ" userId="S::Ketrin.Zeno@shendetesia.gov.al::0705d22d-6d59-46b5-936c-5ef7274b289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modernComment_164_E3D2ABA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1DBA6C8-EF71-4F66-97AB-BCBC9A7B24E4}" authorId="{4D726BF1-5AEF-1CC3-0D06-15A7A39EA7FB}" created="2023-12-27T09:38:32.11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22234541" sldId="356"/>
      <ac:spMk id="10" creationId="{C2370BEC-FE19-072A-5857-B4A1EFDB7F2E}"/>
      <ac:txMk cp="141" len="69">
        <ac:context len="377" hash="1638482098"/>
      </ac:txMk>
    </ac:txMkLst>
    <p188:pos x="2877511" y="1993350"/>
    <p188:txBody>
      <a:bodyPr/>
      <a:lstStyle/>
      <a:p>
        <a:r>
          <a:rPr lang="en-US"/>
          <a:t>Bazuar ne Planin e veprimit te miratuar per Programin kombetar te depistimit dentar gjate 2024 duhet te shtohen 10 unite dentare te rinj si dhe 20 autoklava. Nder keto 2 unite detare do te prokurohen nga Projekti Shkollat per Shendetin. </a:t>
        </a:r>
      </a:p>
    </p188:txBody>
  </p188:cm>
  <p188:cm id="{4481BCAD-6718-45A3-B868-A23955AF2B4F}" authorId="{4D726BF1-5AEF-1CC3-0D06-15A7A39EA7FB}" created="2023-12-27T09:41:56.17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22234541" sldId="356"/>
      <ac:spMk id="10" creationId="{C2370BEC-FE19-072A-5857-B4A1EFDB7F2E}"/>
      <ac:txMk cp="334" len="41">
        <ac:context len="377" hash="1638482098"/>
      </ac:txMk>
    </ac:txMkLst>
    <p188:pos x="2677486" y="4184100"/>
    <p188:txBody>
      <a:bodyPr/>
      <a:lstStyle/>
      <a:p>
        <a:r>
          <a:rPr lang="en-US"/>
          <a:t>Plani i punes per 2 Njesite levizese Dentare koordinohet nga Klinika Stomatologjike Universitare, njesoj si per Mamografite e levizshme, ku ne fillim te vitit behet kalendari I levizjese se njesive ne Zonat Rurale ku Sherbimi Dentar nuk ofrohet dot nga NJVKSH. 
Gjate 2023, keto unite kane vizituar 66 shkolla, ne zona thella. </a:t>
        </a:r>
      </a:p>
    </p188:txBody>
  </p188:cm>
  <p188:cm id="{D2C5CC86-3069-47F3-889F-8D81AFFD59AE}" authorId="{4D726BF1-5AEF-1CC3-0D06-15A7A39EA7FB}" created="2023-12-27T09:43:20.68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22234541" sldId="356"/>
      <ac:spMk id="10" creationId="{C2370BEC-FE19-072A-5857-B4A1EFDB7F2E}"/>
      <ac:txMk cp="92" len="7">
        <ac:context len="377" hash="1638482098"/>
      </ac:txMk>
    </ac:txMkLst>
    <p188:pos x="1677361" y="1440900"/>
    <p188:txBody>
      <a:bodyPr/>
      <a:lstStyle/>
      <a:p>
        <a:r>
          <a:rPr lang="en-US"/>
          <a:t>OSHKSH ka prokuruar 9 unite te reja gjate 2022 dhe 18 unite te reja gjate 2023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10CA4-99E9-47F3-9B34-A8BA10AEE39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C9C0A-8EA4-47C4-BE51-F83CE081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5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40195-B296-2A30-42A3-0B9D3FF5C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5C1AF-7BEA-AD18-2AA7-07984F5B6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68067-6EC6-B4E2-99DD-1A596AD6D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B1351-3C8C-9602-D52C-87079A032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4D8A8-55F0-FEAF-66C0-004EA41EC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6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8F56A-32F9-395D-3B35-9A6FDCC88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E9AF1-06EC-304F-CC6A-B2644ECBA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C8450-A586-6224-BB1E-0A36EEA30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A11BD-1BF7-D496-2B22-193F81F10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F074D-9B1E-58DE-1947-FAFB8869D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5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D1100F-36B0-3A5A-AEE9-B0C9E9B04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0BBD0-085A-E874-8BE4-1FE55C930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58047-AB33-6922-3374-F9B2819FF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68A21-E57A-5D70-3A1A-9360B2682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65C0D-8FA4-F908-AC85-5D807EE8E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80A4-CB03-5240-0662-B603D5923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24C94-B540-C3FE-7413-AA6A2D448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E574E-C231-CCE1-6DD1-0A260640E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E70AB-09E4-6531-AF0A-80A07BEB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64515-EE4C-F5EB-FC60-9A38C7DC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9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E100D-6137-233E-EFEE-1E2A71B60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C2D02-BD72-BEDD-61BA-C6C2F77A8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07150-CF27-CF6F-C864-34B2059EB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B3D79-A263-FC6F-E8D4-ADE189E4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A2275-BD9F-59FC-2CC6-6281950B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7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A7E5-6A86-2517-428A-DAF33A70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15C4C-5CAF-0C30-6923-6AE9449B1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BB9E8-03B0-4177-A87E-8E8DA37CB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9DD07-49D1-7F4F-1AB3-FA6CFED0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BF0B0-D4D0-7BBE-ED83-EFDCFE21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D366A-7019-3407-D376-C39003D7D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6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9C2CD-A7F6-9C13-3ED1-D1382EF1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54208-69A7-5146-DAC8-00BA2F29F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79A59-4DFA-C0E3-16C5-269B6E6C5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320B94-483F-A57F-7F2B-54BC06A54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85726-5BE5-A4D8-22FB-19AA119D0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4F918A-F6E0-FC3E-19ED-D24558BCD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2CEE9-B2A4-E09D-93E3-4F19148F0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778FDD-D0EE-30BC-8FD3-08E216318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849F-DE00-2CAD-1155-C9DA0B4B9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4EFC11-064B-0946-74B6-601E209B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38DAA-9D8D-2C7F-945B-AD0DA39EA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397EA-8EC1-0A27-B820-6F6CD0D49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8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2D24CE-789E-A802-6DD8-0F1E7E1BF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40ABA-4FEE-F9EF-4991-B82CD7BA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5CF37-0F0F-0567-EC92-F6D9BA8B2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0AF45-339B-5511-782A-CB985330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83039-D6FD-EAA9-1350-A179E4B7A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22F3C-2275-E051-155E-D2F919534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E4469-DDFB-8A34-0102-C2C6104E8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2D66A-BE2A-A4B7-AF90-EF8665E4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269BF-95E4-C684-903A-4FB665D81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7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415C0-51BB-C43F-36BF-BAD70E768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E050C1-6C3C-1AAF-C08C-00D068E5E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46279-D05C-BD88-C1BD-FB037B8AB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0DFA5-02A0-FFFF-5FF5-E872215B6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BBA4F-0B4A-DFFA-C375-D30A3E6CB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474E2-B7EB-AA95-2BB0-4C08118DF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7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C84B74-CF50-7C63-E720-5A1510BC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D1C08-300A-03A6-7FB3-7F567A07D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4D6C-B857-6C9B-FB61-E7928D04A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B61C4-A0A0-EEF6-E544-475A5D0357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B1773-66E9-96F1-B48E-47D566A46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64_E3D2ABAD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8A90BB7-C270-4841-8566-A5F5A4F400E9}"/>
              </a:ext>
            </a:extLst>
          </p:cNvPr>
          <p:cNvSpPr txBox="1"/>
          <p:nvPr/>
        </p:nvSpPr>
        <p:spPr>
          <a:xfrm>
            <a:off x="1706191" y="448156"/>
            <a:ext cx="7571303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L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MINISTRIA E SH</a:t>
            </a:r>
            <a:r>
              <a:rPr lang="en-GB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ËNDETËSISË DHE MBROJTJES SOCIALE			</a:t>
            </a:r>
            <a:endParaRPr lang="en-AL" sz="1467" b="1" dirty="0">
              <a:solidFill>
                <a:srgbClr val="434343"/>
              </a:solidFill>
              <a:latin typeface="Helvetica" pitchFamily="2" charset="0"/>
              <a:sym typeface="Fira Sans Extra Condensed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29693-2EA8-A244-BA9D-3C6BA468CAFC}"/>
              </a:ext>
            </a:extLst>
          </p:cNvPr>
          <p:cNvCxnSpPr>
            <a:cxnSpLocks/>
          </p:cNvCxnSpPr>
          <p:nvPr/>
        </p:nvCxnSpPr>
        <p:spPr>
          <a:xfrm>
            <a:off x="1817851" y="796969"/>
            <a:ext cx="9909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 flipV="1">
            <a:off x="1817851" y="840511"/>
            <a:ext cx="9909152" cy="157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413165" y="2474893"/>
            <a:ext cx="9360130" cy="22406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STRATEGJIA KOMBËTARE </a:t>
            </a: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E MBROJTJES SOCIALE </a:t>
            </a:r>
            <a:endParaRPr lang="en-US" sz="24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2024-2030</a:t>
            </a: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24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DHE</a:t>
            </a: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 PLANI  I VEPRIMIT</a:t>
            </a:r>
            <a:endParaRPr lang="en-US" sz="2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159" y="6303418"/>
            <a:ext cx="57136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Zëvendësministër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Znj.Denada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Seferi, 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MSHMS</a:t>
            </a:r>
          </a:p>
        </p:txBody>
      </p:sp>
      <p:pic>
        <p:nvPicPr>
          <p:cNvPr id="10" name="Picture 9" descr="Ministria e ShÃ«ndetÃ«sisÃ«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17" y="23306"/>
            <a:ext cx="1628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92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8A90BB7-C270-4841-8566-A5F5A4F400E9}"/>
              </a:ext>
            </a:extLst>
          </p:cNvPr>
          <p:cNvSpPr txBox="1"/>
          <p:nvPr/>
        </p:nvSpPr>
        <p:spPr>
          <a:xfrm>
            <a:off x="1706191" y="448156"/>
            <a:ext cx="9116980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L" sz="1467" b="1" dirty="0" smtClean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MINISTRIA </a:t>
            </a:r>
            <a:r>
              <a:rPr lang="en-AL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E SH</a:t>
            </a:r>
            <a:r>
              <a:rPr lang="en-GB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ËNDETËSISË DHE MBROJTJES SOCIALE </a:t>
            </a:r>
            <a:r>
              <a:rPr lang="en-US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					                 	</a:t>
            </a:r>
            <a:endParaRPr lang="en-AL" sz="1467" b="1" dirty="0">
              <a:solidFill>
                <a:srgbClr val="434343"/>
              </a:solidFill>
              <a:latin typeface="Helvetica" pitchFamily="2" charset="0"/>
              <a:sym typeface="Fira Sans Extra Condensed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29693-2EA8-A244-BA9D-3C6BA468CAFC}"/>
              </a:ext>
            </a:extLst>
          </p:cNvPr>
          <p:cNvCxnSpPr>
            <a:cxnSpLocks/>
          </p:cNvCxnSpPr>
          <p:nvPr/>
        </p:nvCxnSpPr>
        <p:spPr>
          <a:xfrm>
            <a:off x="1817851" y="796969"/>
            <a:ext cx="9909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40511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1" name="Picture 10" descr="Ministria e ShÃ«ndetÃ«sisÃ«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17" y="23306"/>
            <a:ext cx="1628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3592286" y="1137992"/>
            <a:ext cx="4267757" cy="3693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sq-AL" b="1" u="sng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PROGRAMI I MBROJTJES SOCIALE</a:t>
            </a:r>
            <a:r>
              <a:rPr lang="en-US" b="1" u="sng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b="1" u="sng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47258" y="2071396"/>
            <a:ext cx="2739638" cy="2542169"/>
          </a:xfrm>
          <a:prstGeom prst="ellipse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q-AL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Ndihm</a:t>
            </a:r>
            <a:r>
              <a:rPr lang="en-US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  <a:r>
              <a:rPr lang="sq-AL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Ekonomike </a:t>
            </a:r>
            <a:r>
              <a:rPr lang="en-US" i="1" dirty="0" err="1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për</a:t>
            </a:r>
            <a:r>
              <a:rPr lang="sq-AL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familjet pa të ardhura </a:t>
            </a:r>
            <a:r>
              <a:rPr lang="en-US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&amp;</a:t>
            </a:r>
            <a:r>
              <a:rPr lang="sq-AL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në nevojë </a:t>
            </a:r>
            <a:endParaRPr lang="sq-AL" i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86896" y="2071396"/>
            <a:ext cx="2705291" cy="2563373"/>
          </a:xfrm>
          <a:prstGeom prst="ellipse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i="1" dirty="0" err="1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Pagesa</a:t>
            </a:r>
            <a:r>
              <a:rPr lang="en-US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dhe</a:t>
            </a:r>
            <a:r>
              <a:rPr lang="en-US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sq-AL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Mbështetj</a:t>
            </a:r>
            <a:r>
              <a:rPr lang="en-US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  <a:r>
              <a:rPr lang="sq-AL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e</a:t>
            </a:r>
            <a:r>
              <a:rPr lang="en-US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PAK</a:t>
            </a:r>
            <a:endParaRPr lang="sq-AL" i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917077" y="4058816"/>
            <a:ext cx="2771192" cy="2528596"/>
          </a:xfrm>
          <a:prstGeom prst="ellipse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q-AL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Shërbime </a:t>
            </a:r>
            <a:r>
              <a:rPr lang="en-US" i="1" dirty="0" err="1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shoqërore</a:t>
            </a:r>
            <a:r>
              <a:rPr lang="sq-AL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për familjen</a:t>
            </a:r>
            <a:r>
              <a:rPr lang="en-US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&amp; </a:t>
            </a:r>
            <a:r>
              <a:rPr lang="sq-AL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individët në nevojë</a:t>
            </a:r>
            <a:endParaRPr lang="sq-AL" i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2345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1EE3B-1993-F840-A700-CFA1F3C0FA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584" r="46187" b="85131"/>
          <a:stretch/>
        </p:blipFill>
        <p:spPr>
          <a:xfrm>
            <a:off x="0" y="27113"/>
            <a:ext cx="1491917" cy="11189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A90BB7-C270-4841-8566-A5F5A4F400E9}"/>
              </a:ext>
            </a:extLst>
          </p:cNvPr>
          <p:cNvSpPr txBox="1"/>
          <p:nvPr/>
        </p:nvSpPr>
        <p:spPr>
          <a:xfrm>
            <a:off x="1911927" y="319464"/>
            <a:ext cx="969869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en-AL" sz="1467" b="1" dirty="0" smtClean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MINISTRIA </a:t>
            </a:r>
            <a:r>
              <a:rPr lang="en-AL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E SH</a:t>
            </a:r>
            <a:r>
              <a:rPr lang="en-GB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ËNDETËSISË DHE MBROJTJES SOCIALE	</a:t>
            </a:r>
            <a:endParaRPr lang="en-AL" sz="1467" b="1" dirty="0">
              <a:solidFill>
                <a:srgbClr val="434343"/>
              </a:solidFill>
              <a:latin typeface="Helvetica" pitchFamily="2" charset="0"/>
              <a:sym typeface="Fira Sans Extra Condensed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29693-2EA8-A244-BA9D-3C6BA468CAFC}"/>
              </a:ext>
            </a:extLst>
          </p:cNvPr>
          <p:cNvCxnSpPr>
            <a:cxnSpLocks/>
          </p:cNvCxnSpPr>
          <p:nvPr/>
        </p:nvCxnSpPr>
        <p:spPr>
          <a:xfrm>
            <a:off x="1817851" y="796969"/>
            <a:ext cx="9909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40511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39016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17851" y="1556850"/>
            <a:ext cx="8714374" cy="49244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en" sz="2600" b="1" u="sng" dirty="0"/>
              <a:t>Q</a:t>
            </a:r>
            <a:r>
              <a:rPr lang="sq-AL" sz="2600" b="1" u="sng" dirty="0"/>
              <a:t>ëllimi</a:t>
            </a:r>
            <a:endParaRPr lang="en-US" sz="2600" b="1" u="sng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79270" y="2660073"/>
            <a:ext cx="9893530" cy="3225338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q-AL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Strategjia </a:t>
            </a:r>
            <a:r>
              <a:rPr lang="en-US" sz="20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Kombëtare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sq-AL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Mbrojtjes </a:t>
            </a:r>
            <a:r>
              <a:rPr lang="sq-AL" sz="2000" dirty="0">
                <a:latin typeface="Helvetica" panose="020B0604020202020204" pitchFamily="34" charset="0"/>
                <a:cs typeface="Helvetica" panose="020B0604020202020204" pitchFamily="34" charset="0"/>
              </a:rPr>
              <a:t>Sociale 2024- 2030 synon të avancojë reformat dhe ndërhyrjet për garantimin e jetesës dinjitoze të çdo individi, të cilët në faza të ndryshme përgjatë jetës mund të gjendet në situata të vështira dhe  në nevojë për të ardhura dhe shërbime. </a:t>
            </a: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endParaRPr lang="en-US" alt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Ministria e ShÃ«ndetÃ«sisÃ«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17" y="23306"/>
            <a:ext cx="1628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422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1EE3B-1993-F840-A700-CFA1F3C0FA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584" r="46187" b="85131"/>
          <a:stretch/>
        </p:blipFill>
        <p:spPr>
          <a:xfrm>
            <a:off x="0" y="27113"/>
            <a:ext cx="1491917" cy="11189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A90BB7-C270-4841-8566-A5F5A4F400E9}"/>
              </a:ext>
            </a:extLst>
          </p:cNvPr>
          <p:cNvSpPr txBox="1"/>
          <p:nvPr/>
        </p:nvSpPr>
        <p:spPr>
          <a:xfrm>
            <a:off x="1911927" y="319464"/>
            <a:ext cx="969869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en-AL" sz="1467" b="1" dirty="0" smtClean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MINISTRIA </a:t>
            </a:r>
            <a:r>
              <a:rPr lang="en-AL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E SH</a:t>
            </a:r>
            <a:r>
              <a:rPr lang="en-GB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ËNDETËSISË DHE MBROJTJES SOCIALE	</a:t>
            </a:r>
            <a:endParaRPr lang="en-AL" sz="1467" b="1" dirty="0">
              <a:solidFill>
                <a:srgbClr val="434343"/>
              </a:solidFill>
              <a:latin typeface="Helvetica" pitchFamily="2" charset="0"/>
              <a:sym typeface="Fira Sans Extra Condensed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29693-2EA8-A244-BA9D-3C6BA468CAFC}"/>
              </a:ext>
            </a:extLst>
          </p:cNvPr>
          <p:cNvCxnSpPr>
            <a:cxnSpLocks/>
          </p:cNvCxnSpPr>
          <p:nvPr/>
        </p:nvCxnSpPr>
        <p:spPr>
          <a:xfrm>
            <a:off x="1817851" y="796969"/>
            <a:ext cx="9909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40511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39016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75793" y="1254656"/>
            <a:ext cx="8714374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TRE REFORMAT</a:t>
            </a:r>
            <a:endParaRPr lang="en-US" sz="2600" b="1" u="sng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79270" y="2660072"/>
            <a:ext cx="9893530" cy="35821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2" name="Picture 11" descr="Ministria e ShÃ«ndetÃ«sisÃ«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17" y="23306"/>
            <a:ext cx="1628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Google Shape;323;p22"/>
          <p:cNvSpPr/>
          <p:nvPr/>
        </p:nvSpPr>
        <p:spPr>
          <a:xfrm>
            <a:off x="1817851" y="2785942"/>
            <a:ext cx="3242657" cy="2973600"/>
          </a:xfrm>
          <a:prstGeom prst="diamond">
            <a:avLst/>
          </a:prstGeom>
          <a:solidFill>
            <a:schemeClr val="bg1">
              <a:lumMod val="85000"/>
            </a:schemeClr>
          </a:solidFill>
          <a:ln w="76200" cap="flat" cmpd="sng">
            <a:solidFill>
              <a:srgbClr val="C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sq-AL" sz="2000" b="1" i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Zbutj</a:t>
            </a:r>
            <a:r>
              <a:rPr lang="en-US" sz="2000" b="1" i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en</a:t>
            </a:r>
            <a:r>
              <a:rPr lang="en-US" sz="20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sq-AL" sz="20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dhe lehtësimi</a:t>
            </a:r>
            <a:r>
              <a:rPr lang="en-US" sz="20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</a:t>
            </a:r>
            <a:r>
              <a:rPr lang="sq-AL" sz="20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 </a:t>
            </a:r>
            <a:r>
              <a:rPr lang="sq-AL" sz="20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varfërisë</a:t>
            </a:r>
            <a:endParaRPr lang="en-US" sz="2000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D26F00"/>
              </a:solidFill>
              <a:latin typeface="Helvetica" panose="020B0604020202020204" pitchFamily="34" charset="0"/>
              <a:ea typeface="Roboto Condensed"/>
              <a:cs typeface="Helvetica" panose="020B0604020202020204" pitchFamily="34" charset="0"/>
              <a:sym typeface="Roboto Condensed"/>
            </a:endParaRPr>
          </a:p>
        </p:txBody>
      </p:sp>
      <p:sp>
        <p:nvSpPr>
          <p:cNvPr id="14" name="Google Shape;322;p22"/>
          <p:cNvSpPr/>
          <p:nvPr/>
        </p:nvSpPr>
        <p:spPr>
          <a:xfrm>
            <a:off x="4328121" y="2730160"/>
            <a:ext cx="3533775" cy="3198225"/>
          </a:xfrm>
          <a:prstGeom prst="diamond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C0000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8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sq-AL" sz="20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Përmirësimi</a:t>
            </a:r>
            <a:r>
              <a:rPr lang="en-US" sz="20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n e</a:t>
            </a:r>
            <a:r>
              <a:rPr lang="sq-AL" sz="20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 cilësisë së jetës </a:t>
            </a:r>
            <a:r>
              <a:rPr lang="sq-AL" sz="20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së</a:t>
            </a:r>
            <a:r>
              <a:rPr lang="en-US" sz="20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PAK</a:t>
            </a:r>
            <a:endParaRPr sz="2000" b="1" dirty="0">
              <a:solidFill>
                <a:srgbClr val="263248"/>
              </a:solidFill>
              <a:latin typeface="Helvetica" panose="020B0604020202020204" pitchFamily="34" charset="0"/>
              <a:ea typeface="Roboto Condensed"/>
              <a:cs typeface="Helvetica" panose="020B0604020202020204" pitchFamily="34" charset="0"/>
              <a:sym typeface="Roboto Condensed"/>
            </a:endParaRPr>
          </a:p>
        </p:txBody>
      </p:sp>
      <p:sp>
        <p:nvSpPr>
          <p:cNvPr id="15" name="Google Shape;324;p22"/>
          <p:cNvSpPr/>
          <p:nvPr/>
        </p:nvSpPr>
        <p:spPr>
          <a:xfrm>
            <a:off x="7340142" y="2906177"/>
            <a:ext cx="3350025" cy="3116475"/>
          </a:xfrm>
          <a:prstGeom prst="diamond">
            <a:avLst/>
          </a:prstGeom>
          <a:solidFill>
            <a:schemeClr val="bg1">
              <a:lumMod val="85000"/>
            </a:schemeClr>
          </a:solidFill>
          <a:ln w="76200" cap="flat" cmpd="sng">
            <a:solidFill>
              <a:srgbClr val="C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sq-AL" sz="20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Zhvillimin e shërbimeve të kujdesit </a:t>
            </a:r>
            <a:r>
              <a:rPr lang="en-US" sz="2000" b="1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shoqëror</a:t>
            </a:r>
            <a:endParaRPr lang="en-US" sz="2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D26F00"/>
              </a:solidFill>
              <a:latin typeface="Helvetica" panose="020B0604020202020204" pitchFamily="34" charset="0"/>
              <a:ea typeface="Roboto Condensed"/>
              <a:cs typeface="Helvetica" panose="020B0604020202020204" pitchFamily="34" charset="0"/>
              <a:sym typeface="Roboto Condensed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93641" y="4696127"/>
            <a:ext cx="978408" cy="48463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7057509" y="4763991"/>
            <a:ext cx="978408" cy="48463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2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1EE3B-1993-F840-A700-CFA1F3C0FA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584" r="46187" b="85131"/>
          <a:stretch/>
        </p:blipFill>
        <p:spPr>
          <a:xfrm>
            <a:off x="0" y="27113"/>
            <a:ext cx="1491917" cy="11189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A90BB7-C270-4841-8566-A5F5A4F400E9}"/>
              </a:ext>
            </a:extLst>
          </p:cNvPr>
          <p:cNvSpPr txBox="1"/>
          <p:nvPr/>
        </p:nvSpPr>
        <p:spPr>
          <a:xfrm>
            <a:off x="1911927" y="319464"/>
            <a:ext cx="969869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en-AL" sz="1467" b="1" dirty="0" smtClean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MINISTRIA </a:t>
            </a:r>
            <a:r>
              <a:rPr lang="en-AL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E SH</a:t>
            </a:r>
            <a:r>
              <a:rPr lang="en-GB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ËNDETËSISË DHE MBROJTJES SOCIALE	</a:t>
            </a:r>
            <a:endParaRPr lang="en-AL" sz="1467" b="1" dirty="0">
              <a:solidFill>
                <a:srgbClr val="434343"/>
              </a:solidFill>
              <a:latin typeface="Helvetica" pitchFamily="2" charset="0"/>
              <a:sym typeface="Fira Sans Extra Condensed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29693-2EA8-A244-BA9D-3C6BA468CAFC}"/>
              </a:ext>
            </a:extLst>
          </p:cNvPr>
          <p:cNvCxnSpPr>
            <a:cxnSpLocks/>
          </p:cNvCxnSpPr>
          <p:nvPr/>
        </p:nvCxnSpPr>
        <p:spPr>
          <a:xfrm>
            <a:off x="1817851" y="796969"/>
            <a:ext cx="9909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40511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39016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75793" y="1254656"/>
            <a:ext cx="8714374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RISITË </a:t>
            </a:r>
            <a:r>
              <a:rPr lang="en-US" sz="24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e </a:t>
            </a:r>
            <a:r>
              <a:rPr lang="en-US" sz="2400" b="1" u="sng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STRATEGJISË</a:t>
            </a:r>
            <a:endParaRPr lang="en-US" sz="2600" b="1" u="sng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79270" y="2660073"/>
            <a:ext cx="9893530" cy="3225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2" name="Picture 11" descr="Ministria e ShÃ«ndetÃ«sisÃ«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17" y="23306"/>
            <a:ext cx="1628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ardrop 18"/>
          <p:cNvSpPr/>
          <p:nvPr/>
        </p:nvSpPr>
        <p:spPr>
          <a:xfrm rot="2700000">
            <a:off x="190064" y="2135517"/>
            <a:ext cx="2937331" cy="2999576"/>
          </a:xfrm>
          <a:prstGeom prst="teardrop">
            <a:avLst>
              <a:gd name="adj" fmla="val 100000"/>
            </a:avLst>
          </a:prstGeom>
          <a:solidFill>
            <a:schemeClr val="bg1">
              <a:lumMod val="8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3508185"/>
              <a:satOff val="8525"/>
              <a:lumOff val="13922"/>
              <a:alphaOff val="0"/>
            </a:schemeClr>
          </a:fillRef>
          <a:effectRef idx="0">
            <a:schemeClr val="accent4">
              <a:hueOff val="3508185"/>
              <a:satOff val="8525"/>
              <a:lumOff val="13922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Teardrop 19"/>
          <p:cNvSpPr/>
          <p:nvPr/>
        </p:nvSpPr>
        <p:spPr>
          <a:xfrm rot="2700000">
            <a:off x="3448827" y="2178036"/>
            <a:ext cx="2871109" cy="2822018"/>
          </a:xfrm>
          <a:prstGeom prst="teardrop">
            <a:avLst>
              <a:gd name="adj" fmla="val 100000"/>
            </a:avLst>
          </a:prstGeom>
          <a:solidFill>
            <a:schemeClr val="bg1">
              <a:lumMod val="8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3508185"/>
              <a:satOff val="8525"/>
              <a:lumOff val="13922"/>
              <a:alphaOff val="0"/>
            </a:schemeClr>
          </a:fillRef>
          <a:effectRef idx="0">
            <a:schemeClr val="accent4">
              <a:hueOff val="3508185"/>
              <a:satOff val="8525"/>
              <a:lumOff val="13922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Teardrop 20"/>
          <p:cNvSpPr/>
          <p:nvPr/>
        </p:nvSpPr>
        <p:spPr>
          <a:xfrm rot="2700000">
            <a:off x="6247906" y="2292993"/>
            <a:ext cx="2703881" cy="2756605"/>
          </a:xfrm>
          <a:prstGeom prst="teardrop">
            <a:avLst>
              <a:gd name="adj" fmla="val 100000"/>
            </a:avLst>
          </a:prstGeom>
          <a:solidFill>
            <a:schemeClr val="bg1">
              <a:lumMod val="8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3508185"/>
              <a:satOff val="8525"/>
              <a:lumOff val="13922"/>
              <a:alphaOff val="0"/>
            </a:schemeClr>
          </a:fillRef>
          <a:effectRef idx="0">
            <a:schemeClr val="accent4">
              <a:hueOff val="3508185"/>
              <a:satOff val="8525"/>
              <a:lumOff val="13922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Teardrop 21"/>
          <p:cNvSpPr/>
          <p:nvPr/>
        </p:nvSpPr>
        <p:spPr>
          <a:xfrm rot="2700000">
            <a:off x="8864033" y="2344732"/>
            <a:ext cx="2709005" cy="2702802"/>
          </a:xfrm>
          <a:prstGeom prst="teardrop">
            <a:avLst>
              <a:gd name="adj" fmla="val 100000"/>
            </a:avLst>
          </a:prstGeom>
          <a:solidFill>
            <a:schemeClr val="bg1">
              <a:lumMod val="8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3508185"/>
              <a:satOff val="8525"/>
              <a:lumOff val="13922"/>
              <a:alphaOff val="0"/>
            </a:schemeClr>
          </a:fillRef>
          <a:effectRef idx="0">
            <a:schemeClr val="accent4">
              <a:hueOff val="3508185"/>
              <a:satOff val="8525"/>
              <a:lumOff val="13922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1021421" y="2762877"/>
            <a:ext cx="15794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integruar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mbrojtjes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, </a:t>
            </a:r>
            <a:r>
              <a:rPr lang="en-US" dirty="0" err="1"/>
              <a:t>forcimi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lidhjes</a:t>
            </a:r>
            <a:r>
              <a:rPr lang="en-US" dirty="0"/>
              <a:t> </a:t>
            </a:r>
            <a:r>
              <a:rPr lang="en-US" dirty="0" err="1"/>
              <a:t>mes</a:t>
            </a:r>
            <a:r>
              <a:rPr lang="en-US" dirty="0"/>
              <a:t> cash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kujdes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779411" y="3211568"/>
            <a:ext cx="22963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Përgjigja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krizave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emergjencave</a:t>
            </a:r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6977067" y="2842237"/>
            <a:ext cx="12738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Vendosja</a:t>
            </a:r>
            <a:r>
              <a:rPr lang="en-US" dirty="0"/>
              <a:t> e </a:t>
            </a:r>
            <a:r>
              <a:rPr lang="en-US" dirty="0" err="1"/>
              <a:t>fëmijëve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qendër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sistemit</a:t>
            </a:r>
            <a:r>
              <a:rPr lang="en-US" dirty="0"/>
              <a:t>- </a:t>
            </a:r>
            <a:r>
              <a:rPr lang="en-US" dirty="0" err="1"/>
              <a:t>Programi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Garancisë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fëmijëve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396064" y="2702120"/>
            <a:ext cx="1901597" cy="209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Avancimi I DEI</a:t>
            </a:r>
          </a:p>
          <a:p>
            <a:r>
              <a:rPr lang="it-IT" dirty="0"/>
              <a:t>Transformimi I shërbimeve rezidenciale në shërbime alternative komunitare</a:t>
            </a:r>
          </a:p>
        </p:txBody>
      </p:sp>
    </p:spTree>
    <p:extLst>
      <p:ext uri="{BB962C8B-B14F-4D97-AF65-F5344CB8AC3E}">
        <p14:creationId xmlns:p14="http://schemas.microsoft.com/office/powerpoint/2010/main" val="9648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1EE3B-1993-F840-A700-CFA1F3C0FA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584" r="46187" b="85131"/>
          <a:stretch/>
        </p:blipFill>
        <p:spPr>
          <a:xfrm>
            <a:off x="0" y="27113"/>
            <a:ext cx="1491917" cy="11189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A90BB7-C270-4841-8566-A5F5A4F400E9}"/>
              </a:ext>
            </a:extLst>
          </p:cNvPr>
          <p:cNvSpPr txBox="1"/>
          <p:nvPr/>
        </p:nvSpPr>
        <p:spPr>
          <a:xfrm>
            <a:off x="1911927" y="319464"/>
            <a:ext cx="969869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en-AL" sz="1467" b="1" dirty="0" smtClean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MINISTRIA </a:t>
            </a:r>
            <a:r>
              <a:rPr lang="en-AL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E SH</a:t>
            </a:r>
            <a:r>
              <a:rPr lang="en-GB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ËNDETËSISË DHE MBROJTJES SOCIALE	</a:t>
            </a:r>
            <a:endParaRPr lang="en-AL" sz="1467" b="1" dirty="0">
              <a:solidFill>
                <a:srgbClr val="434343"/>
              </a:solidFill>
              <a:latin typeface="Helvetica" pitchFamily="2" charset="0"/>
              <a:sym typeface="Fira Sans Extra Condensed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29693-2EA8-A244-BA9D-3C6BA468CAFC}"/>
              </a:ext>
            </a:extLst>
          </p:cNvPr>
          <p:cNvCxnSpPr>
            <a:cxnSpLocks/>
          </p:cNvCxnSpPr>
          <p:nvPr/>
        </p:nvCxnSpPr>
        <p:spPr>
          <a:xfrm>
            <a:off x="1817851" y="796969"/>
            <a:ext cx="9909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40511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39016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75793" y="1254656"/>
            <a:ext cx="87143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OBJEKTIVAT STRATEGJIKË</a:t>
            </a:r>
            <a:endParaRPr lang="en-US" sz="2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79270" y="2660073"/>
            <a:ext cx="9893530" cy="3225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2" name="Picture 11" descr="Ministria e ShÃ«ndetÃ«sisÃ«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17" y="23306"/>
            <a:ext cx="1628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4028462" y="1341531"/>
            <a:ext cx="3962560" cy="43088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r>
              <a:rPr lang="en-US" sz="22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OBJEKTIVAT STRATEGJIKË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04851" y="2690336"/>
            <a:ext cx="94515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r>
              <a:rPr lang="en-US" sz="2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Zbutja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e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varfërisë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për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çdo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individ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në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nevojë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dhe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përmirësimi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jetesës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për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personat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me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Aftësi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Kufizuara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përmes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mbështetjes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me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skemat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financiare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dhe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përfitimeve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përshtatshme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përgjegjshme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gjinore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, 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transparente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afta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për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përballimin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rreziqeve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en-US" sz="2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krizave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457200" indent="-457200">
              <a:buAutoNum type="alphaUcPeriod"/>
            </a:pPr>
            <a:endParaRPr lang="en-US" sz="2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buAutoNum type="alphaUcPeriod"/>
            </a:pPr>
            <a:r>
              <a:rPr lang="en-US" sz="2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Zgjerimi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shërbimeve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sociale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integruara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aksesueshme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cilësore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dhe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përgjegjshme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gjinore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si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dhe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avancimi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deinstitucionalizimit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në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partneritet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me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pushtetin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vendor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dhe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aktorët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tjerë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457200" indent="-457200">
              <a:buAutoNum type="alphaUcPeriod"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10065" y="2690336"/>
            <a:ext cx="9784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56753" y="4283338"/>
            <a:ext cx="1031719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1EE3B-1993-F840-A700-CFA1F3C0FA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584" r="46187" b="85131"/>
          <a:stretch/>
        </p:blipFill>
        <p:spPr>
          <a:xfrm>
            <a:off x="0" y="27113"/>
            <a:ext cx="1491917" cy="11189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A90BB7-C270-4841-8566-A5F5A4F400E9}"/>
              </a:ext>
            </a:extLst>
          </p:cNvPr>
          <p:cNvSpPr txBox="1"/>
          <p:nvPr/>
        </p:nvSpPr>
        <p:spPr>
          <a:xfrm>
            <a:off x="1911927" y="319464"/>
            <a:ext cx="969869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en-AL" sz="1467" b="1" dirty="0" smtClean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MINISTRIA </a:t>
            </a:r>
            <a:r>
              <a:rPr lang="en-AL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E SH</a:t>
            </a:r>
            <a:r>
              <a:rPr lang="en-GB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ËNDETËSISË DHE MBROJTJES SOCIALE	</a:t>
            </a:r>
            <a:endParaRPr lang="en-AL" sz="1467" b="1" dirty="0">
              <a:solidFill>
                <a:srgbClr val="434343"/>
              </a:solidFill>
              <a:latin typeface="Helvetica" pitchFamily="2" charset="0"/>
              <a:sym typeface="Fira Sans Extra Condensed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29693-2EA8-A244-BA9D-3C6BA468CAFC}"/>
              </a:ext>
            </a:extLst>
          </p:cNvPr>
          <p:cNvCxnSpPr>
            <a:cxnSpLocks/>
          </p:cNvCxnSpPr>
          <p:nvPr/>
        </p:nvCxnSpPr>
        <p:spPr>
          <a:xfrm>
            <a:off x="1817851" y="796969"/>
            <a:ext cx="9909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40511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39016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75793" y="1254656"/>
            <a:ext cx="87143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OBJEKTIVAT STRATEGJIKË</a:t>
            </a:r>
            <a:endParaRPr lang="en-US" sz="2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79270" y="2660073"/>
            <a:ext cx="9893530" cy="3225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2" name="Picture 11" descr="Ministria e ShÃ«ndetÃ«sisÃ«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17" y="23306"/>
            <a:ext cx="1628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4028462" y="1341531"/>
            <a:ext cx="3200300" cy="70788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r>
              <a:rPr lang="en-US" sz="2000" b="1" u="sng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OBJEKTIVAT SPECIFIKË</a:t>
            </a:r>
            <a:endParaRPr lang="en-US" sz="2000" b="1" u="sng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000" b="1" u="sng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9270" y="1913373"/>
            <a:ext cx="945157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Paketë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integruar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pagesave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(NE) me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shërbimet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punësimit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dhe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kujdesit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social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0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Dizenjimi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modelimit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Garancisë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Fëmijëve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(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sipas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modelit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BE-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0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Konsolidmi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reformës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vlerësimit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biopsikosocial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aftësisë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kufizuar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dhe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zgjerimi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shërbimeve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0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Avancimi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decentralizimit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shërbimeve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sociale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zgjerimi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tipologjive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dhe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hartës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shërbimeve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0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Transformimi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kujdesit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rezidencial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drejt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modeleve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me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fokus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familjen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shërbimeve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komunitare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0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Integrimi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modeleve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për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përballimin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situatave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krizave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dhe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emrgjencave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në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skemat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mbrojtjes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sociale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0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1EE3B-1993-F840-A700-CFA1F3C0FA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584" r="46187" b="85131"/>
          <a:stretch/>
        </p:blipFill>
        <p:spPr>
          <a:xfrm>
            <a:off x="0" y="27113"/>
            <a:ext cx="1491917" cy="11189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A90BB7-C270-4841-8566-A5F5A4F400E9}"/>
              </a:ext>
            </a:extLst>
          </p:cNvPr>
          <p:cNvSpPr txBox="1"/>
          <p:nvPr/>
        </p:nvSpPr>
        <p:spPr>
          <a:xfrm>
            <a:off x="1911927" y="319464"/>
            <a:ext cx="969869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en-AL" sz="1467" b="1" dirty="0" smtClean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MINISTRIA </a:t>
            </a:r>
            <a:r>
              <a:rPr lang="en-AL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E SH</a:t>
            </a:r>
            <a:r>
              <a:rPr lang="en-GB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ËNDETËSISË DHE MBROJTJES SOCIALE	</a:t>
            </a:r>
            <a:endParaRPr lang="en-AL" sz="1467" b="1" dirty="0">
              <a:solidFill>
                <a:srgbClr val="434343"/>
              </a:solidFill>
              <a:latin typeface="Helvetica" pitchFamily="2" charset="0"/>
              <a:sym typeface="Fira Sans Extra Condensed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29693-2EA8-A244-BA9D-3C6BA468CAFC}"/>
              </a:ext>
            </a:extLst>
          </p:cNvPr>
          <p:cNvCxnSpPr>
            <a:cxnSpLocks/>
          </p:cNvCxnSpPr>
          <p:nvPr/>
        </p:nvCxnSpPr>
        <p:spPr>
          <a:xfrm>
            <a:off x="1817851" y="796969"/>
            <a:ext cx="9909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40511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39016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75793" y="1254656"/>
            <a:ext cx="87143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OBJEKTIVAT STRATEGJIKË</a:t>
            </a:r>
            <a:endParaRPr lang="en-US" sz="2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79270" y="2660073"/>
            <a:ext cx="9893530" cy="3225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2" name="Picture 11" descr="Ministria e ShÃ«ndetÃ«sisÃ«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17" y="23306"/>
            <a:ext cx="1628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118049" y="3253473"/>
            <a:ext cx="8444206" cy="55399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FALEMINDERIT!</a:t>
            </a:r>
            <a:endParaRPr lang="en-US" sz="3000" b="1" u="sng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2702</TotalTime>
  <Words>409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Fira Sans Extra Condensed Medium</vt:lpstr>
      <vt:lpstr>Helvetica</vt:lpstr>
      <vt:lpstr>Roboto Condensed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Mejvis Kola</dc:creator>
  <cp:lastModifiedBy>Nertila Topulli</cp:lastModifiedBy>
  <cp:revision>26</cp:revision>
  <cp:lastPrinted>2023-12-20T10:54:00Z</cp:lastPrinted>
  <dcterms:created xsi:type="dcterms:W3CDTF">2023-12-15T08:27:32Z</dcterms:created>
  <dcterms:modified xsi:type="dcterms:W3CDTF">2024-02-15T10:02:45Z</dcterms:modified>
</cp:coreProperties>
</file>