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64_E3D2ABA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648" r:id="rId1"/>
  </p:sldMasterIdLst>
  <p:notesMasterIdLst>
    <p:notesMasterId r:id="rId6"/>
  </p:notesMasterIdLst>
  <p:sldIdLst>
    <p:sldId id="354" r:id="rId2"/>
    <p:sldId id="356" r:id="rId3"/>
    <p:sldId id="380" r:id="rId4"/>
    <p:sldId id="38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3E5374-A70D-45C5-A30C-03EB8380A6F5}">
          <p14:sldIdLst>
            <p14:sldId id="354"/>
            <p14:sldId id="356"/>
            <p14:sldId id="380"/>
            <p14:sldId id="382"/>
          </p14:sldIdLst>
        </p14:section>
        <p14:section name="Untitled Section" id="{7B5B9E73-7812-4A29-95A2-C215D05DE1A8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726BF1-5AEF-1CC3-0D06-15A7A39EA7FB}" name="Ketrin Zeno" initials="KZ" userId="S::Ketrin.Zeno@shendetesia.gov.al::0705d22d-6d59-46b5-936c-5ef7274b28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modernComment_164_E3D2ABA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1DBA6C8-EF71-4F66-97AB-BCBC9A7B24E4}" authorId="{4D726BF1-5AEF-1CC3-0D06-15A7A39EA7FB}" created="2023-12-27T09:38:32.11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141" len="69">
        <ac:context len="377" hash="1638482098"/>
      </ac:txMk>
    </ac:txMkLst>
    <p188:pos x="2877511" y="1993350"/>
    <p188:txBody>
      <a:bodyPr/>
      <a:lstStyle/>
      <a:p>
        <a:r>
          <a:rPr lang="en-US"/>
          <a:t>Bazuar ne Planin e veprimit te miratuar per Programin kombetar te depistimit dentar gjate 2024 duhet te shtohen 10 unite dentare te rinj si dhe 20 autoklava. Nder keto 2 unite detare do te prokurohen nga Projekti Shkollat per Shendetin. </a:t>
        </a:r>
      </a:p>
    </p188:txBody>
  </p188:cm>
  <p188:cm id="{4481BCAD-6718-45A3-B868-A23955AF2B4F}" authorId="{4D726BF1-5AEF-1CC3-0D06-15A7A39EA7FB}" created="2023-12-27T09:41:56.17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334" len="41">
        <ac:context len="377" hash="1638482098"/>
      </ac:txMk>
    </ac:txMkLst>
    <p188:pos x="2677486" y="4184100"/>
    <p188:txBody>
      <a:bodyPr/>
      <a:lstStyle/>
      <a:p>
        <a:r>
          <a:rPr lang="en-US"/>
          <a:t>Plani i punes per 2 Njesite levizese Dentare koordinohet nga Klinika Stomatologjike Universitare, njesoj si per Mamografite e levizshme, ku ne fillim te vitit behet kalendari I levizjese se njesive ne Zonat Rurale ku Sherbimi Dentar nuk ofrohet dot nga NJVKSH. 
Gjate 2023, keto unite kane vizituar 66 shkolla, ne zona thella. </a:t>
        </a:r>
      </a:p>
    </p188:txBody>
  </p188:cm>
  <p188:cm id="{D2C5CC86-3069-47F3-889F-8D81AFFD59AE}" authorId="{4D726BF1-5AEF-1CC3-0D06-15A7A39EA7FB}" created="2023-12-27T09:43:20.68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822234541" sldId="356"/>
      <ac:spMk id="10" creationId="{C2370BEC-FE19-072A-5857-B4A1EFDB7F2E}"/>
      <ac:txMk cp="92" len="7">
        <ac:context len="377" hash="1638482098"/>
      </ac:txMk>
    </ac:txMkLst>
    <p188:pos x="1677361" y="1440900"/>
    <p188:txBody>
      <a:bodyPr/>
      <a:lstStyle/>
      <a:p>
        <a:r>
          <a:rPr lang="en-US"/>
          <a:t>OSHKSH ka prokuruar 9 unite te reja gjate 2022 dhe 18 unite te reja gjate 2023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10CA4-99E9-47F3-9B34-A8BA10AEE39F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C9C0A-8EA4-47C4-BE51-F83CE0818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50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40195-B296-2A30-42A3-0B9D3FF5C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5C1AF-7BEA-AD18-2AA7-07984F5B6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68067-6EC6-B4E2-99DD-1A596AD6D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B1351-3C8C-9602-D52C-87079A032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4D8A8-55F0-FEAF-66C0-004EA41EC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6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8F56A-32F9-395D-3B35-9A6FDCC8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E9AF1-06EC-304F-CC6A-B2644ECBA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C8450-A586-6224-BB1E-0A36EEA3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A11BD-1BF7-D496-2B22-193F81F10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F074D-9B1E-58DE-1947-FAFB8869D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5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D1100F-36B0-3A5A-AEE9-B0C9E9B04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0BBD0-085A-E874-8BE4-1FE55C930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58047-AB33-6922-3374-F9B2819FF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68A21-E57A-5D70-3A1A-9360B268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65C0D-8FA4-F908-AC85-5D807EE8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80A4-CB03-5240-0662-B603D5923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24C94-B540-C3FE-7413-AA6A2D448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E574E-C231-CCE1-6DD1-0A260640E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E70AB-09E4-6531-AF0A-80A07BEB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64515-EE4C-F5EB-FC60-9A38C7DCE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9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E100D-6137-233E-EFEE-1E2A71B60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C2D02-BD72-BEDD-61BA-C6C2F77A8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7150-CF27-CF6F-C864-34B2059EB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B3D79-A263-FC6F-E8D4-ADE189E4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A2275-BD9F-59FC-2CC6-6281950B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7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EA7E5-6A86-2517-428A-DAF33A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15C4C-5CAF-0C30-6923-6AE9449B1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BB9E8-03B0-4177-A87E-8E8DA37CB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9DD07-49D1-7F4F-1AB3-FA6CFED0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BF0B0-D4D0-7BBE-ED83-EFDCFE211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BD366A-7019-3407-D376-C39003D7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9C2CD-A7F6-9C13-3ED1-D1382EF1B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54208-69A7-5146-DAC8-00BA2F29F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79A59-4DFA-C0E3-16C5-269B6E6C5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320B94-483F-A57F-7F2B-54BC06A54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85726-5BE5-A4D8-22FB-19AA119D0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F918A-F6E0-FC3E-19ED-D24558BCD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F2CEE9-B2A4-E09D-93E3-4F19148F0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78FDD-D0EE-30BC-8FD3-08E21631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849F-DE00-2CAD-1155-C9DA0B4B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4EFC11-064B-0946-74B6-601E209B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38DAA-9D8D-2C7F-945B-AD0DA39EA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397EA-8EC1-0A27-B820-6F6CD0D49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98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2D24CE-789E-A802-6DD8-0F1E7E1B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40ABA-4FEE-F9EF-4991-B82CD7BAD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5CF37-0F0F-0567-EC92-F6D9BA8B2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0AF45-339B-5511-782A-CB985330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83039-D6FD-EAA9-1350-A179E4B7A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22F3C-2275-E051-155E-D2F919534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0E4469-DDFB-8A34-0102-C2C6104E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2D66A-BE2A-A4B7-AF90-EF8665E4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269BF-95E4-C684-903A-4FB665D81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7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15C0-51BB-C43F-36BF-BAD70E768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E050C1-6C3C-1AAF-C08C-00D068E5EA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246279-D05C-BD88-C1BD-FB037B8AB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0DFA5-02A0-FFFF-5FF5-E872215B6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BBA4F-0B4A-DFFA-C375-D30A3E6CB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474E2-B7EB-AA95-2BB0-4C08118D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7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C84B74-CF50-7C63-E720-5A1510BCF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D1C08-300A-03A6-7FB3-7F567A07D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4D6C-B857-6C9B-FB61-E7928D04AE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A8C7F-1436-4856-AADC-B90F7F9AD5ED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B61C4-A0A0-EEF6-E544-475A5D035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B1773-66E9-96F1-B48E-47D566A46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D5BFD-AEDE-4896-BF76-B7B44B8EF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64_E3D2ABAD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706191" y="448156"/>
            <a:ext cx="7571303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	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 flipV="1">
            <a:off x="1817851" y="840511"/>
            <a:ext cx="9909152" cy="157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413165" y="2474893"/>
            <a:ext cx="9360130" cy="20744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200" b="1" dirty="0">
                <a:latin typeface="Helvetica" panose="020B0604020202020204" pitchFamily="34" charset="0"/>
                <a:cs typeface="Helvetica" panose="020B0604020202020204" pitchFamily="34" charset="0"/>
              </a:rPr>
              <a:t>“PËR DISA SHTESA DHE NDRYSHIME NË VENDIMIN E KËSHILLIT TË MINISTRAVE NR. 111, DATË 23.2.2018, “PËR KRIJIMIN DHE FUNKSIONIMIN E FONDIT SOCIAL</a:t>
            </a:r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”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endParaRPr lang="en-US" sz="2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SHKURT</a:t>
            </a:r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2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2024</a:t>
            </a:r>
            <a:endParaRPr lang="en-US" sz="2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702" y="6303418"/>
            <a:ext cx="5774594" cy="40011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</a:pPr>
            <a:r>
              <a:rPr lang="en-US" sz="2000" b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Zëvendësministër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Znj.Denada</a:t>
            </a:r>
            <a:r>
              <a:rPr lang="en-US" sz="2000" b="1" dirty="0">
                <a:latin typeface="Helvetica" panose="020B0604020202020204" pitchFamily="34" charset="0"/>
                <a:cs typeface="Helvetica" panose="020B0604020202020204" pitchFamily="34" charset="0"/>
              </a:rPr>
              <a:t> Seferi, MSHMS</a:t>
            </a:r>
          </a:p>
        </p:txBody>
      </p:sp>
      <p:pic>
        <p:nvPicPr>
          <p:cNvPr id="10" name="Picture 9" descr="Ministria e ShÃ«ndetÃ«sisÃ«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927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706191" y="448156"/>
            <a:ext cx="9116980" cy="54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 </a:t>
            </a:r>
            <a:r>
              <a:rPr lang="en-US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					                 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8BF338F-59CB-2926-D7A5-9883EE9A0350}"/>
              </a:ext>
            </a:extLst>
          </p:cNvPr>
          <p:cNvSpPr txBox="1"/>
          <p:nvPr/>
        </p:nvSpPr>
        <p:spPr>
          <a:xfrm>
            <a:off x="1048038" y="1461467"/>
            <a:ext cx="10762269" cy="58477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Rëndësia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projektaktit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03626" y="2434358"/>
            <a:ext cx="10291155" cy="252376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P</a:t>
            </a:r>
            <a:r>
              <a:rPr lang="sq-AL" sz="2800" dirty="0"/>
              <a:t>rojekt vendimi është me rëndësi për të mundësuar </a:t>
            </a:r>
            <a:r>
              <a:rPr lang="sq-AL" sz="2800" dirty="0"/>
              <a:t>garantimi i ngritjes së mekanizmit financiar të Fondit Social, si një mekanizëm aktiv dhe efektiv në të gjitha Njësitë e Vetëqeverisjes Vendore (NJVQV</a:t>
            </a:r>
            <a:r>
              <a:rPr lang="sq-AL" sz="2800" dirty="0" smtClean="0"/>
              <a:t>)</a:t>
            </a:r>
            <a:r>
              <a:rPr lang="en-US" sz="2800" dirty="0" smtClean="0"/>
              <a:t>, </a:t>
            </a:r>
            <a:r>
              <a:rPr lang="sq-AL" sz="2800" dirty="0"/>
              <a:t>si program buxhetor më </a:t>
            </a:r>
            <a:r>
              <a:rPr lang="sq-AL" sz="2800" dirty="0" smtClean="0"/>
              <a:t>vete</a:t>
            </a:r>
            <a:r>
              <a:rPr lang="en-US" sz="2800" dirty="0" smtClean="0"/>
              <a:t>,</a:t>
            </a:r>
            <a:r>
              <a:rPr lang="sq-AL" sz="2800" dirty="0" smtClean="0"/>
              <a:t> sipas </a:t>
            </a:r>
            <a:r>
              <a:rPr lang="sq-AL" sz="2800" dirty="0"/>
              <a:t>një kodifikimi të përcaktuar në buxhetin vendor. </a:t>
            </a:r>
            <a:endParaRPr lang="en-US" sz="2800" dirty="0"/>
          </a:p>
          <a:p>
            <a:r>
              <a:rPr lang="sq-AL" dirty="0" smtClean="0"/>
              <a:t>. </a:t>
            </a:r>
            <a:endParaRPr lang="en-US" dirty="0"/>
          </a:p>
        </p:txBody>
      </p:sp>
      <p:pic>
        <p:nvPicPr>
          <p:cNvPr id="11" name="Picture 10" descr="Ministria e ShÃ«ndetÃ«sisÃ«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22345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="" xmlns:p188="http://schemas.microsoft.com/office/powerpoint/2018/8/main" r:id="rId3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614665" y="1556850"/>
            <a:ext cx="6974986" cy="523220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r>
              <a:rPr lang="en-US" sz="2800" b="1" i="1" dirty="0" err="1">
                <a:latin typeface="Helvetica" panose="020B0604020202020204" pitchFamily="34" charset="0"/>
                <a:cs typeface="Helvetica" panose="020B0604020202020204" pitchFamily="34" charset="0"/>
              </a:rPr>
              <a:t>Synimi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Kryesor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i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shkrimit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të</a:t>
            </a: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8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projektaktit</a:t>
            </a:r>
            <a:endParaRPr lang="en-US" sz="28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048934"/>
            <a:ext cx="9893530" cy="4656666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0">
              <a:buFont typeface="Wingdings" panose="05000000000000000000" pitchFamily="2" charset="2"/>
              <a:buChar char="Ø"/>
            </a:pPr>
            <a:endParaRPr lang="en-US" sz="16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000" dirty="0" smtClean="0"/>
              <a:t>N</a:t>
            </a:r>
            <a:r>
              <a:rPr lang="sq-AL" sz="2000" dirty="0" smtClean="0"/>
              <a:t>gritjen </a:t>
            </a:r>
            <a:r>
              <a:rPr lang="sq-AL" sz="2000" dirty="0"/>
              <a:t>dhe funksionimin efektiv të fondit social në nivel vendor duke iu krijuar mundësinë NJVQV për të administruar fondet e transferuara në programin e Fondit Social për realizimin e produkteve dhe shërbimeve të planifikuara prej tyre në periudha 3 vjeçare. </a:t>
            </a:r>
            <a:endParaRPr lang="en-US" sz="20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000" dirty="0"/>
              <a:t>M</a:t>
            </a:r>
            <a:r>
              <a:rPr lang="sq-AL" sz="2000" dirty="0" smtClean="0"/>
              <a:t>undësinë </a:t>
            </a:r>
            <a:r>
              <a:rPr lang="sq-AL" sz="2000" dirty="0"/>
              <a:t>e planifikimit më të mirë buxhetor në nivel vendor të fondeve vendore për efekt të Fondit Social, gjë që do të garantonte më shumë mbështetje për ngritjen e shërbimeve të reja dhe përmirësim të atyre ekzistuese me fonde si nga financat vendore, ashtu edhe nga pushteti qendror. </a:t>
            </a:r>
            <a:endParaRPr lang="en-US" sz="20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000" dirty="0"/>
              <a:t>A</a:t>
            </a:r>
            <a:r>
              <a:rPr lang="sq-AL" sz="2000" dirty="0" smtClean="0"/>
              <a:t>dministrimin </a:t>
            </a:r>
            <a:r>
              <a:rPr lang="sq-AL" sz="2000" dirty="0"/>
              <a:t>dhe monitorimin më të mirë të financave të vetëqeverisjes vendore në drejtim të shërbimeve të kujdesit shoqëror. </a:t>
            </a:r>
            <a:endParaRPr lang="en-US" sz="2000" dirty="0"/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000" dirty="0"/>
              <a:t>G</a:t>
            </a:r>
            <a:r>
              <a:rPr lang="sq-AL" sz="2000" dirty="0" smtClean="0"/>
              <a:t>arantimin </a:t>
            </a:r>
            <a:r>
              <a:rPr lang="sq-AL" sz="2000" dirty="0"/>
              <a:t>e qëndrueshmërisë së shërbimeve të ngritura me mbështjetjen financiare të pushtetit qendror, përmes parashikimit të shpenzimeve buxhetore të dedikuara nga buxheti i Bashkive për vazhdueshmërinë e ofrimit të shërbimeve të ngritura në nivel bashkie. </a:t>
            </a:r>
            <a:endParaRPr lang="en-US" sz="2000" dirty="0"/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42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841EE3B-1993-F840-A700-CFA1F3C0FA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7584" r="46187" b="85131"/>
          <a:stretch/>
        </p:blipFill>
        <p:spPr>
          <a:xfrm>
            <a:off x="0" y="27113"/>
            <a:ext cx="1491917" cy="11189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A90BB7-C270-4841-8566-A5F5A4F400E9}"/>
              </a:ext>
            </a:extLst>
          </p:cNvPr>
          <p:cNvSpPr txBox="1"/>
          <p:nvPr/>
        </p:nvSpPr>
        <p:spPr>
          <a:xfrm>
            <a:off x="1911927" y="319464"/>
            <a:ext cx="9698698" cy="387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en-AL" sz="1467" b="1" dirty="0" smtClean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MINISTRIA </a:t>
            </a:r>
            <a:r>
              <a:rPr lang="en-AL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E SH</a:t>
            </a:r>
            <a:r>
              <a:rPr lang="en-GB" sz="1467" b="1" dirty="0">
                <a:solidFill>
                  <a:srgbClr val="434343"/>
                </a:solidFill>
                <a:latin typeface="Helvetica" pitchFamily="2" charset="0"/>
                <a:sym typeface="Fira Sans Extra Condensed Medium"/>
              </a:rPr>
              <a:t>ËNDETËSISË DHE MBROJTJES SOCIALE	</a:t>
            </a:r>
            <a:endParaRPr lang="en-AL" sz="1467" b="1" dirty="0">
              <a:solidFill>
                <a:srgbClr val="434343"/>
              </a:solidFill>
              <a:latin typeface="Helvetica" pitchFamily="2" charset="0"/>
              <a:sym typeface="Fira Sans Extra Condensed Medium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0929693-2EA8-A244-BA9D-3C6BA468CAFC}"/>
              </a:ext>
            </a:extLst>
          </p:cNvPr>
          <p:cNvCxnSpPr>
            <a:cxnSpLocks/>
          </p:cNvCxnSpPr>
          <p:nvPr/>
        </p:nvCxnSpPr>
        <p:spPr>
          <a:xfrm>
            <a:off x="1817851" y="796969"/>
            <a:ext cx="99091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40511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779DA6B-DA40-1940-A97A-AB8F678DFB96}"/>
              </a:ext>
            </a:extLst>
          </p:cNvPr>
          <p:cNvCxnSpPr>
            <a:cxnSpLocks/>
          </p:cNvCxnSpPr>
          <p:nvPr/>
        </p:nvCxnSpPr>
        <p:spPr>
          <a:xfrm>
            <a:off x="1817851" y="839016"/>
            <a:ext cx="990915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975793" y="1254656"/>
            <a:ext cx="8714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OBJEKTIVAT STRATEGJIKË</a:t>
            </a:r>
            <a:endParaRPr lang="en-US" sz="2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079270" y="2660073"/>
            <a:ext cx="9893530" cy="3225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algn="just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2" name="Picture 11" descr="Ministria e ShÃ«ndetÃ«sisÃ«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217" y="23306"/>
            <a:ext cx="16287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2118049" y="3253473"/>
            <a:ext cx="8444206" cy="55399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en-US" sz="3000" b="1" u="sng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FALEMINDERIT!</a:t>
            </a:r>
            <a:endParaRPr lang="en-US" sz="3000" b="1" u="sng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2711</TotalTime>
  <Words>281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Fira Sans Extra Condensed Medium</vt:lpstr>
      <vt:lpstr>Helvetica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Mejvis Kola</dc:creator>
  <cp:lastModifiedBy>Xhilda Papajani</cp:lastModifiedBy>
  <cp:revision>26</cp:revision>
  <cp:lastPrinted>2023-12-20T10:54:00Z</cp:lastPrinted>
  <dcterms:created xsi:type="dcterms:W3CDTF">2023-12-15T08:27:32Z</dcterms:created>
  <dcterms:modified xsi:type="dcterms:W3CDTF">2024-02-15T15:20:39Z</dcterms:modified>
</cp:coreProperties>
</file>